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notesSlides/notesSlide13.xml" ContentType="application/vnd.openxmlformats-officedocument.presentationml.notesSlide+xml"/>
  <Override PartName="/ppt/charts/chart15.xml" ContentType="application/vnd.openxmlformats-officedocument.drawingml.chart+xml"/>
  <Override PartName="/ppt/notesSlides/notesSlide14.xml" ContentType="application/vnd.openxmlformats-officedocument.presentationml.notesSlide+xml"/>
  <Override PartName="/ppt/charts/chart16.xml" ContentType="application/vnd.openxmlformats-officedocument.drawingml.chart+xml"/>
  <Override PartName="/ppt/notesSlides/notesSlide15.xml" ContentType="application/vnd.openxmlformats-officedocument.presentationml.notesSl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28"/>
  </p:notesMasterIdLst>
  <p:handoutMasterIdLst>
    <p:handoutMasterId r:id="rId29"/>
  </p:handoutMasterIdLst>
  <p:sldIdLst>
    <p:sldId id="4364" r:id="rId5"/>
    <p:sldId id="4304" r:id="rId6"/>
    <p:sldId id="2147378912" r:id="rId7"/>
    <p:sldId id="2147378915" r:id="rId8"/>
    <p:sldId id="2147378883" r:id="rId9"/>
    <p:sldId id="2147378795" r:id="rId10"/>
    <p:sldId id="2147378869" r:id="rId11"/>
    <p:sldId id="2147378898" r:id="rId12"/>
    <p:sldId id="2147378923" r:id="rId13"/>
    <p:sldId id="2147378889" r:id="rId14"/>
    <p:sldId id="2147378832" r:id="rId15"/>
    <p:sldId id="2147378933" r:id="rId16"/>
    <p:sldId id="2147378871" r:id="rId17"/>
    <p:sldId id="2147378927" r:id="rId18"/>
    <p:sldId id="2147378873" r:id="rId19"/>
    <p:sldId id="2147378897" r:id="rId20"/>
    <p:sldId id="2147378931" r:id="rId21"/>
    <p:sldId id="2147378932" r:id="rId22"/>
    <p:sldId id="2147378857" r:id="rId23"/>
    <p:sldId id="2147378884" r:id="rId24"/>
    <p:sldId id="2147378885" r:id="rId25"/>
    <p:sldId id="2147378834" r:id="rId26"/>
    <p:sldId id="2147378921" r:id="rId27"/>
  </p:sldIdLst>
  <p:sldSz cx="24384000" cy="13716000"/>
  <p:notesSz cx="7010400" cy="9296400"/>
  <p:custDataLst>
    <p:tags r:id="rId30"/>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1598" userDrawn="1">
          <p15:clr>
            <a:srgbClr val="A4A3A4"/>
          </p15:clr>
        </p15:guide>
        <p15:guide id="2" pos="3031" userDrawn="1">
          <p15:clr>
            <a:srgbClr val="A4A3A4"/>
          </p15:clr>
        </p15:guide>
        <p15:guide id="4" pos="513" userDrawn="1">
          <p15:clr>
            <a:srgbClr val="A4A3A4"/>
          </p15:clr>
        </p15:guide>
        <p15:guide id="5" orient="horz" pos="714" userDrawn="1">
          <p15:clr>
            <a:srgbClr val="A4A3A4"/>
          </p15:clr>
        </p15:guide>
        <p15:guide id="7" orient="horz" pos="8289" userDrawn="1">
          <p15:clr>
            <a:srgbClr val="A4A3A4"/>
          </p15:clr>
        </p15:guide>
        <p15:guide id="10" orient="horz" pos="7359" userDrawn="1">
          <p15:clr>
            <a:srgbClr val="A4A3A4"/>
          </p15:clr>
        </p15:guide>
        <p15:guide id="11" orient="horz" pos="8516" userDrawn="1">
          <p15:clr>
            <a:srgbClr val="A4A3A4"/>
          </p15:clr>
        </p15:guide>
        <p15:guide id="13" pos="7680" userDrawn="1">
          <p15:clr>
            <a:srgbClr val="A4A3A4"/>
          </p15:clr>
        </p15:guide>
        <p15:guide id="15" pos="10061" userDrawn="1">
          <p15:clr>
            <a:srgbClr val="A4A3A4"/>
          </p15:clr>
        </p15:guide>
        <p15:guide id="16" orient="horz" pos="7858" userDrawn="1">
          <p15:clr>
            <a:srgbClr val="A4A3A4"/>
          </p15:clr>
        </p15:guide>
        <p15:guide id="17" pos="559" userDrawn="1">
          <p15:clr>
            <a:srgbClr val="A4A3A4"/>
          </p15:clr>
        </p15:guide>
        <p15:guide id="20" orient="horz" pos="6248" userDrawn="1">
          <p15:clr>
            <a:srgbClr val="A4A3A4"/>
          </p15:clr>
        </p15:guide>
        <p15:guide id="21" pos="6365" userDrawn="1">
          <p15:clr>
            <a:srgbClr val="A4A3A4"/>
          </p15:clr>
        </p15:guide>
        <p15:guide id="22" orient="horz" pos="2574" userDrawn="1">
          <p15:clr>
            <a:srgbClr val="A4A3A4"/>
          </p15:clr>
        </p15:guide>
        <p15:guide id="24" orient="horz" pos="4275" userDrawn="1">
          <p15:clr>
            <a:srgbClr val="A4A3A4"/>
          </p15:clr>
        </p15:guide>
        <p15:guide id="25" orient="horz" pos="1168" userDrawn="1">
          <p15:clr>
            <a:srgbClr val="A4A3A4"/>
          </p15:clr>
        </p15:guide>
        <p15:guide id="26" orient="horz" pos="7246" userDrawn="1">
          <p15:clr>
            <a:srgbClr val="A4A3A4"/>
          </p15:clr>
        </p15:guide>
        <p15:guide id="27" pos="13917" userDrawn="1">
          <p15:clr>
            <a:srgbClr val="A4A3A4"/>
          </p15:clr>
        </p15:guide>
        <p15:guide id="28" orient="horz" pos="3413" userDrawn="1">
          <p15:clr>
            <a:srgbClr val="A4A3A4"/>
          </p15:clr>
        </p15:guide>
        <p15:guide id="29" orient="horz" pos="5499" userDrawn="1">
          <p15:clr>
            <a:srgbClr val="A4A3A4"/>
          </p15:clr>
        </p15:guide>
        <p15:guide id="30" pos="12533" userDrawn="1">
          <p15:clr>
            <a:srgbClr val="A4A3A4"/>
          </p15:clr>
        </p15:guide>
        <p15:guide id="31" pos="9426" userDrawn="1">
          <p15:clr>
            <a:srgbClr val="A4A3A4"/>
          </p15:clr>
        </p15:guide>
        <p15:guide id="32" pos="8406" userDrawn="1">
          <p15:clr>
            <a:srgbClr val="A4A3A4"/>
          </p15:clr>
        </p15:guide>
        <p15:guide id="33" pos="11105" userDrawn="1">
          <p15:clr>
            <a:srgbClr val="A4A3A4"/>
          </p15:clr>
        </p15:guide>
        <p15:guide id="34" orient="horz" pos="74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77771-1020-70BD-27F6-2C0793041E71}" name="Andre Mastrobuono Machado" initials="AMM" userId="S::andre.mastrobuono@aenza.com.pe::4d71887d-bee4-4e95-b7df-81035c822a39" providerId="AD"/>
  <p188:author id="{EF3E1374-217A-9733-3ABE-AECC58DE3166}" name="Fredy Chalco Aguilar" initials="FCA" userId="S::fredy.chalco@aenza.com.pe::708ceed2-ae5a-4620-9dd8-ad358d087a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udia Azañero Ramirez" initials="CAR" lastIdx="1" clrIdx="0">
    <p:extLst>
      <p:ext uri="{19B8F6BF-5375-455C-9EA6-DF929625EA0E}">
        <p15:presenceInfo xmlns:p15="http://schemas.microsoft.com/office/powerpoint/2012/main" userId="S::claudia.azanero@aenza.com.pe::7060667f-47c2-4c1e-88c3-8afb11d961b6" providerId="AD"/>
      </p:ext>
    </p:extLst>
  </p:cmAuthor>
  <p:cmAuthor id="2" name="Abdón Cárdenas Pérez" initials="ACP" lastIdx="40" clrIdx="1">
    <p:extLst>
      <p:ext uri="{19B8F6BF-5375-455C-9EA6-DF929625EA0E}">
        <p15:presenceInfo xmlns:p15="http://schemas.microsoft.com/office/powerpoint/2012/main" userId="S-1-5-21-3707475983-977887946-1675196775-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3933B"/>
    <a:srgbClr val="0071CE"/>
    <a:srgbClr val="9AC438"/>
    <a:srgbClr val="353E60"/>
    <a:srgbClr val="7FB2E5"/>
    <a:srgbClr val="308BD2"/>
    <a:srgbClr val="9BC142"/>
    <a:srgbClr val="BFBFBF"/>
    <a:srgbClr val="B5C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3271" autoAdjust="0"/>
  </p:normalViewPr>
  <p:slideViewPr>
    <p:cSldViewPr snapToGrid="0">
      <p:cViewPr varScale="1">
        <p:scale>
          <a:sx n="34" d="100"/>
          <a:sy n="34" d="100"/>
        </p:scale>
        <p:origin x="852" y="60"/>
      </p:cViewPr>
      <p:guideLst>
        <p:guide orient="horz" pos="1598"/>
        <p:guide pos="3031"/>
        <p:guide pos="513"/>
        <p:guide orient="horz" pos="714"/>
        <p:guide orient="horz" pos="8289"/>
        <p:guide orient="horz" pos="7359"/>
        <p:guide orient="horz" pos="8516"/>
        <p:guide pos="7680"/>
        <p:guide pos="10061"/>
        <p:guide orient="horz" pos="7858"/>
        <p:guide pos="559"/>
        <p:guide orient="horz" pos="6248"/>
        <p:guide pos="6365"/>
        <p:guide orient="horz" pos="2574"/>
        <p:guide orient="horz" pos="4275"/>
        <p:guide orient="horz" pos="1168"/>
        <p:guide orient="horz" pos="7246"/>
        <p:guide pos="13917"/>
        <p:guide orient="horz" pos="3413"/>
        <p:guide orient="horz" pos="5499"/>
        <p:guide pos="12533"/>
        <p:guide pos="9426"/>
        <p:guide pos="8406"/>
        <p:guide pos="11105"/>
        <p:guide orient="horz" pos="7404"/>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se Velasco Zenteno" userId="787cefa1-0024-499f-824c-80b99ea9297f" providerId="ADAL" clId="{8432F8F9-BF9A-4474-B0D2-4D91A457BF81}"/>
  </pc:docChgLst>
  <pc:docChgLst>
    <pc:chgData name="Abdón Cárdenas Pérez" userId="a877c8f9-6cab-4a74-ac59-cbab617f9486" providerId="ADAL" clId="{DC9AC3ED-313C-4A1F-A1A6-A65089DE2262}"/>
  </pc:docChgLst>
  <pc:docChgLst>
    <pc:chgData name="Abdón Cárdenas Pérez" userId="a877c8f9-6cab-4a74-ac59-cbab617f9486" providerId="ADAL" clId="{908AF639-DE04-4B05-83A5-787F7E94C96E}"/>
    <pc:docChg chg="undo custSel delSld modSld">
      <pc:chgData name="Abdón Cárdenas Pérez" userId="a877c8f9-6cab-4a74-ac59-cbab617f9486" providerId="ADAL" clId="{908AF639-DE04-4B05-83A5-787F7E94C96E}" dt="2026-03-18T20:17:19.668" v="675" actId="2696"/>
      <pc:docMkLst>
        <pc:docMk/>
      </pc:docMkLst>
      <pc:sldChg chg="modSp">
        <pc:chgData name="Abdón Cárdenas Pérez" userId="a877c8f9-6cab-4a74-ac59-cbab617f9486" providerId="ADAL" clId="{908AF639-DE04-4B05-83A5-787F7E94C96E}" dt="2026-02-20T14:12:10.154" v="8" actId="20577"/>
        <pc:sldMkLst>
          <pc:docMk/>
          <pc:sldMk cId="2155456309" sldId="4364"/>
        </pc:sldMkLst>
        <pc:spChg chg="mod">
          <ac:chgData name="Abdón Cárdenas Pérez" userId="a877c8f9-6cab-4a74-ac59-cbab617f9486" providerId="ADAL" clId="{908AF639-DE04-4B05-83A5-787F7E94C96E}" dt="2026-02-20T14:12:10.154" v="8" actId="20577"/>
          <ac:spMkLst>
            <pc:docMk/>
            <pc:sldMk cId="2155456309" sldId="4364"/>
            <ac:spMk id="14" creationId="{2598D1CB-B6A3-4754-9753-CF5CAE2E41D6}"/>
          </ac:spMkLst>
        </pc:spChg>
      </pc:sldChg>
      <pc:sldChg chg="modSp mod">
        <pc:chgData name="Abdón Cárdenas Pérez" userId="a877c8f9-6cab-4a74-ac59-cbab617f9486" providerId="ADAL" clId="{908AF639-DE04-4B05-83A5-787F7E94C96E}" dt="2026-02-25T22:14:40.333" v="143" actId="1076"/>
        <pc:sldMkLst>
          <pc:docMk/>
          <pc:sldMk cId="3356619229" sldId="2147378869"/>
        </pc:sldMkLst>
        <pc:spChg chg="mod">
          <ac:chgData name="Abdón Cárdenas Pérez" userId="a877c8f9-6cab-4a74-ac59-cbab617f9486" providerId="ADAL" clId="{908AF639-DE04-4B05-83A5-787F7E94C96E}" dt="2026-02-25T22:01:07.768" v="121" actId="1076"/>
          <ac:spMkLst>
            <pc:docMk/>
            <pc:sldMk cId="3356619229" sldId="2147378869"/>
            <ac:spMk id="12" creationId="{FD10E59A-ACF2-9525-FE9B-5AE712BAE54E}"/>
          </ac:spMkLst>
        </pc:spChg>
        <pc:spChg chg="mod">
          <ac:chgData name="Abdón Cárdenas Pérez" userId="a877c8f9-6cab-4a74-ac59-cbab617f9486" providerId="ADAL" clId="{908AF639-DE04-4B05-83A5-787F7E94C96E}" dt="2026-02-25T22:00:47.840" v="118" actId="20577"/>
          <ac:spMkLst>
            <pc:docMk/>
            <pc:sldMk cId="3356619229" sldId="2147378869"/>
            <ac:spMk id="37" creationId="{4EF4597D-5B20-8DA9-515B-370FBEF4A199}"/>
          </ac:spMkLst>
        </pc:spChg>
        <pc:spChg chg="mod">
          <ac:chgData name="Abdón Cárdenas Pérez" userId="a877c8f9-6cab-4a74-ac59-cbab617f9486" providerId="ADAL" clId="{908AF639-DE04-4B05-83A5-787F7E94C96E}" dt="2026-02-25T21:39:20.051" v="53" actId="688"/>
          <ac:spMkLst>
            <pc:docMk/>
            <pc:sldMk cId="3356619229" sldId="2147378869"/>
            <ac:spMk id="39" creationId="{13E3BD24-4A25-9DE5-AE22-0A49C1D3C6F0}"/>
          </ac:spMkLst>
        </pc:spChg>
        <pc:spChg chg="mod">
          <ac:chgData name="Abdón Cárdenas Pérez" userId="a877c8f9-6cab-4a74-ac59-cbab617f9486" providerId="ADAL" clId="{908AF639-DE04-4B05-83A5-787F7E94C96E}" dt="2026-02-25T21:42:52.602" v="83" actId="1076"/>
          <ac:spMkLst>
            <pc:docMk/>
            <pc:sldMk cId="3356619229" sldId="2147378869"/>
            <ac:spMk id="41" creationId="{1813C611-B5D6-7C1D-536E-CCF344CAB1DC}"/>
          </ac:spMkLst>
        </pc:spChg>
        <pc:spChg chg="mod">
          <ac:chgData name="Abdón Cárdenas Pérez" userId="a877c8f9-6cab-4a74-ac59-cbab617f9486" providerId="ADAL" clId="{908AF639-DE04-4B05-83A5-787F7E94C96E}" dt="2026-02-25T22:14:40.333" v="143" actId="1076"/>
          <ac:spMkLst>
            <pc:docMk/>
            <pc:sldMk cId="3356619229" sldId="2147378869"/>
            <ac:spMk id="46" creationId="{D835E007-F8C8-4D87-BE98-BE85A4154677}"/>
          </ac:spMkLst>
        </pc:spChg>
        <pc:cxnChg chg="mod">
          <ac:chgData name="Abdón Cárdenas Pérez" userId="a877c8f9-6cab-4a74-ac59-cbab617f9486" providerId="ADAL" clId="{908AF639-DE04-4B05-83A5-787F7E94C96E}" dt="2026-02-25T22:01:03.965" v="120" actId="14100"/>
          <ac:cxnSpMkLst>
            <pc:docMk/>
            <pc:sldMk cId="3356619229" sldId="2147378869"/>
            <ac:cxnSpMk id="11" creationId="{4DA0F76F-5C58-72AD-B9BE-27F6317F65C4}"/>
          </ac:cxnSpMkLst>
        </pc:cxnChg>
        <pc:cxnChg chg="mod">
          <ac:chgData name="Abdón Cárdenas Pérez" userId="a877c8f9-6cab-4a74-ac59-cbab617f9486" providerId="ADAL" clId="{908AF639-DE04-4B05-83A5-787F7E94C96E}" dt="2026-02-25T21:39:09.270" v="50" actId="14100"/>
          <ac:cxnSpMkLst>
            <pc:docMk/>
            <pc:sldMk cId="3356619229" sldId="2147378869"/>
            <ac:cxnSpMk id="26" creationId="{FEF85FF5-6D34-0F35-191C-B5B9DBD2291C}"/>
          </ac:cxnSpMkLst>
        </pc:cxnChg>
        <pc:cxnChg chg="mod">
          <ac:chgData name="Abdón Cárdenas Pérez" userId="a877c8f9-6cab-4a74-ac59-cbab617f9486" providerId="ADAL" clId="{908AF639-DE04-4B05-83A5-787F7E94C96E}" dt="2026-02-25T21:42:48.990" v="82" actId="14100"/>
          <ac:cxnSpMkLst>
            <pc:docMk/>
            <pc:sldMk cId="3356619229" sldId="2147378869"/>
            <ac:cxnSpMk id="40" creationId="{422893E4-E240-89FB-0A29-27D2D2F914C0}"/>
          </ac:cxnSpMkLst>
        </pc:cxnChg>
        <pc:cxnChg chg="mod">
          <ac:chgData name="Abdón Cárdenas Pérez" userId="a877c8f9-6cab-4a74-ac59-cbab617f9486" providerId="ADAL" clId="{908AF639-DE04-4B05-83A5-787F7E94C96E}" dt="2026-02-25T22:14:37.807" v="142" actId="14100"/>
          <ac:cxnSpMkLst>
            <pc:docMk/>
            <pc:sldMk cId="3356619229" sldId="2147378869"/>
            <ac:cxnSpMk id="45" creationId="{A888672E-2324-40B4-A07A-5E03AA62CE76}"/>
          </ac:cxnSpMkLst>
        </pc:cxnChg>
      </pc:sldChg>
      <pc:sldChg chg="addSp delSp modSp mod">
        <pc:chgData name="Abdón Cárdenas Pérez" userId="a877c8f9-6cab-4a74-ac59-cbab617f9486" providerId="ADAL" clId="{908AF639-DE04-4B05-83A5-787F7E94C96E}" dt="2026-03-17T22:54:49.870" v="580" actId="1035"/>
        <pc:sldMkLst>
          <pc:docMk/>
          <pc:sldMk cId="1643301437" sldId="2147378871"/>
        </pc:sldMkLst>
        <pc:graphicFrameChg chg="add del mod">
          <ac:chgData name="Abdón Cárdenas Pérez" userId="a877c8f9-6cab-4a74-ac59-cbab617f9486" providerId="ADAL" clId="{908AF639-DE04-4B05-83A5-787F7E94C96E}" dt="2026-03-17T22:42:29.510" v="422" actId="1076"/>
          <ac:graphicFrameMkLst>
            <pc:docMk/>
            <pc:sldMk cId="1643301437" sldId="2147378871"/>
            <ac:graphicFrameMk id="74" creationId="{7DAE2388-EF41-496C-8F6C-28599D438CB5}"/>
          </ac:graphicFrameMkLst>
        </pc:graphicFrameChg>
        <pc:graphicFrameChg chg="add del">
          <ac:chgData name="Abdón Cárdenas Pérez" userId="a877c8f9-6cab-4a74-ac59-cbab617f9486" providerId="ADAL" clId="{908AF639-DE04-4B05-83A5-787F7E94C96E}" dt="2026-03-17T22:43:22.598" v="432" actId="478"/>
          <ac:graphicFrameMkLst>
            <pc:docMk/>
            <pc:sldMk cId="1643301437" sldId="2147378871"/>
            <ac:graphicFrameMk id="75" creationId="{7DAE2388-EF41-496C-8F6C-28599D438CB5}"/>
          </ac:graphicFrameMkLst>
        </pc:graphicFrameChg>
        <pc:graphicFrameChg chg="add mod">
          <ac:chgData name="Abdón Cárdenas Pérez" userId="a877c8f9-6cab-4a74-ac59-cbab617f9486" providerId="ADAL" clId="{908AF639-DE04-4B05-83A5-787F7E94C96E}" dt="2026-03-17T22:44:28.292" v="452"/>
          <ac:graphicFrameMkLst>
            <pc:docMk/>
            <pc:sldMk cId="1643301437" sldId="2147378871"/>
            <ac:graphicFrameMk id="76" creationId="{7DAE2388-EF41-496C-8F6C-28599D438CB5}"/>
          </ac:graphicFrameMkLst>
        </pc:graphicFrameChg>
        <pc:picChg chg="mod">
          <ac:chgData name="Abdón Cárdenas Pérez" userId="a877c8f9-6cab-4a74-ac59-cbab617f9486" providerId="ADAL" clId="{908AF639-DE04-4B05-83A5-787F7E94C96E}" dt="2026-03-17T22:54:06.461" v="528" actId="1038"/>
          <ac:picMkLst>
            <pc:docMk/>
            <pc:sldMk cId="1643301437" sldId="2147378871"/>
            <ac:picMk id="117" creationId="{E0B0C1CC-24F2-436E-B1A8-02E0AC3472D7}"/>
          </ac:picMkLst>
        </pc:picChg>
        <pc:picChg chg="mod">
          <ac:chgData name="Abdón Cárdenas Pérez" userId="a877c8f9-6cab-4a74-ac59-cbab617f9486" providerId="ADAL" clId="{908AF639-DE04-4B05-83A5-787F7E94C96E}" dt="2026-03-17T22:54:47.653" v="566" actId="1036"/>
          <ac:picMkLst>
            <pc:docMk/>
            <pc:sldMk cId="1643301437" sldId="2147378871"/>
            <ac:picMk id="118" creationId="{65C1D2B0-7F11-4720-8DC8-3F45FC221268}"/>
          </ac:picMkLst>
        </pc:picChg>
        <pc:picChg chg="mod">
          <ac:chgData name="Abdón Cárdenas Pérez" userId="a877c8f9-6cab-4a74-ac59-cbab617f9486" providerId="ADAL" clId="{908AF639-DE04-4B05-83A5-787F7E94C96E}" dt="2026-03-17T22:54:49.870" v="580" actId="1035"/>
          <ac:picMkLst>
            <pc:docMk/>
            <pc:sldMk cId="1643301437" sldId="2147378871"/>
            <ac:picMk id="119" creationId="{BD4E288D-68BB-4BA3-B1E2-68DAED58BBC5}"/>
          </ac:picMkLst>
        </pc:picChg>
        <pc:picChg chg="mod">
          <ac:chgData name="Abdón Cárdenas Pérez" userId="a877c8f9-6cab-4a74-ac59-cbab617f9486" providerId="ADAL" clId="{908AF639-DE04-4B05-83A5-787F7E94C96E}" dt="2026-03-17T22:54:45.140" v="551" actId="1036"/>
          <ac:picMkLst>
            <pc:docMk/>
            <pc:sldMk cId="1643301437" sldId="2147378871"/>
            <ac:picMk id="128" creationId="{F2FBA006-9420-438B-955B-1CC493F00CDE}"/>
          </ac:picMkLst>
        </pc:picChg>
      </pc:sldChg>
      <pc:sldChg chg="mod">
        <pc:chgData name="Abdón Cárdenas Pérez" userId="a877c8f9-6cab-4a74-ac59-cbab617f9486" providerId="ADAL" clId="{908AF639-DE04-4B05-83A5-787F7E94C96E}" dt="2026-03-18T17:28:45.732" v="674" actId="27918"/>
        <pc:sldMkLst>
          <pc:docMk/>
          <pc:sldMk cId="1464720381" sldId="2147378873"/>
        </pc:sldMkLst>
      </pc:sldChg>
      <pc:sldChg chg="modSp">
        <pc:chgData name="Abdón Cárdenas Pérez" userId="a877c8f9-6cab-4a74-ac59-cbab617f9486" providerId="ADAL" clId="{908AF639-DE04-4B05-83A5-787F7E94C96E}" dt="2026-03-17T21:45:53.177" v="404" actId="20577"/>
        <pc:sldMkLst>
          <pc:docMk/>
          <pc:sldMk cId="4176499530" sldId="2147378883"/>
        </pc:sldMkLst>
        <pc:spChg chg="mod">
          <ac:chgData name="Abdón Cárdenas Pérez" userId="a877c8f9-6cab-4a74-ac59-cbab617f9486" providerId="ADAL" clId="{908AF639-DE04-4B05-83A5-787F7E94C96E}" dt="2026-03-17T21:45:53.177" v="404" actId="20577"/>
          <ac:spMkLst>
            <pc:docMk/>
            <pc:sldMk cId="4176499530" sldId="2147378883"/>
            <ac:spMk id="6" creationId="{CE4ACB04-1BBD-F437-52F2-2404EB6D6DEE}"/>
          </ac:spMkLst>
        </pc:spChg>
      </pc:sldChg>
      <pc:sldChg chg="mod">
        <pc:chgData name="Abdón Cárdenas Pérez" userId="a877c8f9-6cab-4a74-ac59-cbab617f9486" providerId="ADAL" clId="{908AF639-DE04-4B05-83A5-787F7E94C96E}" dt="2026-02-25T22:22:23.456" v="174" actId="27918"/>
        <pc:sldMkLst>
          <pc:docMk/>
          <pc:sldMk cId="1529555864" sldId="2147378898"/>
        </pc:sldMkLst>
      </pc:sldChg>
      <pc:sldChg chg="modSp">
        <pc:chgData name="Abdón Cárdenas Pérez" userId="a877c8f9-6cab-4a74-ac59-cbab617f9486" providerId="ADAL" clId="{908AF639-DE04-4B05-83A5-787F7E94C96E}" dt="2026-03-17T21:19:03.222" v="354" actId="20577"/>
        <pc:sldMkLst>
          <pc:docMk/>
          <pc:sldMk cId="3722999309" sldId="2147378912"/>
        </pc:sldMkLst>
        <pc:spChg chg="mod">
          <ac:chgData name="Abdón Cárdenas Pérez" userId="a877c8f9-6cab-4a74-ac59-cbab617f9486" providerId="ADAL" clId="{908AF639-DE04-4B05-83A5-787F7E94C96E}" dt="2026-03-17T21:17:01.116" v="312" actId="20577"/>
          <ac:spMkLst>
            <pc:docMk/>
            <pc:sldMk cId="3722999309" sldId="2147378912"/>
            <ac:spMk id="18" creationId="{D2FC0423-CBD1-508A-49E4-A2EF382BF788}"/>
          </ac:spMkLst>
        </pc:spChg>
        <pc:spChg chg="mod">
          <ac:chgData name="Abdón Cárdenas Pérez" userId="a877c8f9-6cab-4a74-ac59-cbab617f9486" providerId="ADAL" clId="{908AF639-DE04-4B05-83A5-787F7E94C96E}" dt="2026-03-17T21:18:08.228" v="336" actId="20577"/>
          <ac:spMkLst>
            <pc:docMk/>
            <pc:sldMk cId="3722999309" sldId="2147378912"/>
            <ac:spMk id="75" creationId="{57549424-F850-D67A-F81F-FC3DF8598303}"/>
          </ac:spMkLst>
        </pc:spChg>
        <pc:spChg chg="mod">
          <ac:chgData name="Abdón Cárdenas Pérez" userId="a877c8f9-6cab-4a74-ac59-cbab617f9486" providerId="ADAL" clId="{908AF639-DE04-4B05-83A5-787F7E94C96E}" dt="2026-03-17T21:16:01.181" v="295" actId="20577"/>
          <ac:spMkLst>
            <pc:docMk/>
            <pc:sldMk cId="3722999309" sldId="2147378912"/>
            <ac:spMk id="83" creationId="{9895670F-13D8-F4E6-AFA2-32327F8327FE}"/>
          </ac:spMkLst>
        </pc:spChg>
        <pc:spChg chg="mod">
          <ac:chgData name="Abdón Cárdenas Pérez" userId="a877c8f9-6cab-4a74-ac59-cbab617f9486" providerId="ADAL" clId="{908AF639-DE04-4B05-83A5-787F7E94C96E}" dt="2026-02-20T14:12:21.055" v="17" actId="20577"/>
          <ac:spMkLst>
            <pc:docMk/>
            <pc:sldMk cId="3722999309" sldId="2147378912"/>
            <ac:spMk id="103" creationId="{41DAADB4-6357-D9D0-E0FF-53AA3704214C}"/>
          </ac:spMkLst>
        </pc:spChg>
        <pc:spChg chg="mod">
          <ac:chgData name="Abdón Cárdenas Pérez" userId="a877c8f9-6cab-4a74-ac59-cbab617f9486" providerId="ADAL" clId="{908AF639-DE04-4B05-83A5-787F7E94C96E}" dt="2026-03-17T21:17:32.646" v="328" actId="20577"/>
          <ac:spMkLst>
            <pc:docMk/>
            <pc:sldMk cId="3722999309" sldId="2147378912"/>
            <ac:spMk id="109" creationId="{5B7CD0EB-F032-64B5-D3B0-6907FD7F09B0}"/>
          </ac:spMkLst>
        </pc:spChg>
        <pc:spChg chg="mod">
          <ac:chgData name="Abdón Cárdenas Pérez" userId="a877c8f9-6cab-4a74-ac59-cbab617f9486" providerId="ADAL" clId="{908AF639-DE04-4B05-83A5-787F7E94C96E}" dt="2026-03-17T21:18:37.723" v="346" actId="20577"/>
          <ac:spMkLst>
            <pc:docMk/>
            <pc:sldMk cId="3722999309" sldId="2147378912"/>
            <ac:spMk id="115" creationId="{B7E2160F-E109-FDDF-E202-570AD596E6FE}"/>
          </ac:spMkLst>
        </pc:spChg>
        <pc:spChg chg="mod">
          <ac:chgData name="Abdón Cárdenas Pérez" userId="a877c8f9-6cab-4a74-ac59-cbab617f9486" providerId="ADAL" clId="{908AF639-DE04-4B05-83A5-787F7E94C96E}" dt="2026-03-17T21:19:03.222" v="354" actId="20577"/>
          <ac:spMkLst>
            <pc:docMk/>
            <pc:sldMk cId="3722999309" sldId="2147378912"/>
            <ac:spMk id="117" creationId="{53FCE5B8-E4CA-34D1-BA56-65EBC600B2C0}"/>
          </ac:spMkLst>
        </pc:spChg>
      </pc:sldChg>
      <pc:sldChg chg="modSp">
        <pc:chgData name="Abdón Cárdenas Pérez" userId="a877c8f9-6cab-4a74-ac59-cbab617f9486" providerId="ADAL" clId="{908AF639-DE04-4B05-83A5-787F7E94C96E}" dt="2026-03-17T21:44:42.015" v="401" actId="20577"/>
        <pc:sldMkLst>
          <pc:docMk/>
          <pc:sldMk cId="3907927712" sldId="2147378915"/>
        </pc:sldMkLst>
        <pc:spChg chg="mod">
          <ac:chgData name="Abdón Cárdenas Pérez" userId="a877c8f9-6cab-4a74-ac59-cbab617f9486" providerId="ADAL" clId="{908AF639-DE04-4B05-83A5-787F7E94C96E}" dt="2026-03-17T21:44:42.015" v="401" actId="20577"/>
          <ac:spMkLst>
            <pc:docMk/>
            <pc:sldMk cId="3907927712" sldId="2147378915"/>
            <ac:spMk id="26" creationId="{351E0099-83EB-F3F4-9702-6C78C36E39D3}"/>
          </ac:spMkLst>
        </pc:spChg>
      </pc:sldChg>
      <pc:sldChg chg="addSp delSp modSp mod">
        <pc:chgData name="Abdón Cárdenas Pérez" userId="a877c8f9-6cab-4a74-ac59-cbab617f9486" providerId="ADAL" clId="{908AF639-DE04-4B05-83A5-787F7E94C96E}" dt="2026-02-26T15:24:27.117" v="287" actId="1038"/>
        <pc:sldMkLst>
          <pc:docMk/>
          <pc:sldMk cId="189156693" sldId="2147378923"/>
        </pc:sldMkLst>
        <pc:graphicFrameChg chg="add mod">
          <ac:chgData name="Abdón Cárdenas Pérez" userId="a877c8f9-6cab-4a74-ac59-cbab617f9486" providerId="ADAL" clId="{908AF639-DE04-4B05-83A5-787F7E94C96E}" dt="2026-02-26T14:51:26.793" v="202" actId="1037"/>
          <ac:graphicFrameMkLst>
            <pc:docMk/>
            <pc:sldMk cId="189156693" sldId="2147378923"/>
            <ac:graphicFrameMk id="28" creationId="{E74639ED-97D3-41E7-9D7B-76B0C2761066}"/>
          </ac:graphicFrameMkLst>
        </pc:graphicFrameChg>
        <pc:graphicFrameChg chg="add mod">
          <ac:chgData name="Abdón Cárdenas Pérez" userId="a877c8f9-6cab-4a74-ac59-cbab617f9486" providerId="ADAL" clId="{908AF639-DE04-4B05-83A5-787F7E94C96E}" dt="2026-02-26T15:06:43.721" v="266" actId="207"/>
          <ac:graphicFrameMkLst>
            <pc:docMk/>
            <pc:sldMk cId="189156693" sldId="2147378923"/>
            <ac:graphicFrameMk id="35" creationId="{0044324A-1875-4A3F-9973-F3E243F57504}"/>
          </ac:graphicFrameMkLst>
        </pc:graphicFrameChg>
        <pc:graphicFrameChg chg="del">
          <ac:chgData name="Abdón Cárdenas Pérez" userId="a877c8f9-6cab-4a74-ac59-cbab617f9486" providerId="ADAL" clId="{908AF639-DE04-4B05-83A5-787F7E94C96E}" dt="2026-02-26T14:49:46.805" v="175" actId="478"/>
          <ac:graphicFrameMkLst>
            <pc:docMk/>
            <pc:sldMk cId="189156693" sldId="2147378923"/>
            <ac:graphicFrameMk id="38" creationId="{E74639ED-97D3-41E7-9D7B-76B0C2761066}"/>
          </ac:graphicFrameMkLst>
        </pc:graphicFrameChg>
        <pc:graphicFrameChg chg="del">
          <ac:chgData name="Abdón Cárdenas Pérez" userId="a877c8f9-6cab-4a74-ac59-cbab617f9486" providerId="ADAL" clId="{908AF639-DE04-4B05-83A5-787F7E94C96E}" dt="2026-02-26T15:04:38.705" v="245" actId="478"/>
          <ac:graphicFrameMkLst>
            <pc:docMk/>
            <pc:sldMk cId="189156693" sldId="2147378923"/>
            <ac:graphicFrameMk id="39" creationId="{0044324A-1875-4A3F-9973-F3E243F57504}"/>
          </ac:graphicFrameMkLst>
        </pc:graphicFrameChg>
        <pc:picChg chg="add mod">
          <ac:chgData name="Abdón Cárdenas Pérez" userId="a877c8f9-6cab-4a74-ac59-cbab617f9486" providerId="ADAL" clId="{908AF639-DE04-4B05-83A5-787F7E94C96E}" dt="2026-02-26T15:24:27.117" v="287" actId="1038"/>
          <ac:picMkLst>
            <pc:docMk/>
            <pc:sldMk cId="189156693" sldId="2147378923"/>
            <ac:picMk id="2" creationId="{BE01C29F-43ED-4525-9727-C8C740C4EB2A}"/>
          </ac:picMkLst>
        </pc:picChg>
        <pc:picChg chg="del">
          <ac:chgData name="Abdón Cárdenas Pérez" userId="a877c8f9-6cab-4a74-ac59-cbab617f9486" providerId="ADAL" clId="{908AF639-DE04-4B05-83A5-787F7E94C96E}" dt="2026-02-26T15:24:02.252" v="267" actId="478"/>
          <ac:picMkLst>
            <pc:docMk/>
            <pc:sldMk cId="189156693" sldId="2147378923"/>
            <ac:picMk id="10" creationId="{A7DCDC14-64FB-40D7-9B84-72C1B8CD749E}"/>
          </ac:picMkLst>
        </pc:picChg>
      </pc:sldChg>
      <pc:sldChg chg="modSp mod">
        <pc:chgData name="Abdón Cárdenas Pérez" userId="a877c8f9-6cab-4a74-ac59-cbab617f9486" providerId="ADAL" clId="{908AF639-DE04-4B05-83A5-787F7E94C96E}" dt="2026-03-18T17:16:38.308" v="634" actId="207"/>
        <pc:sldMkLst>
          <pc:docMk/>
          <pc:sldMk cId="2417542017" sldId="2147378927"/>
        </pc:sldMkLst>
        <pc:graphicFrameChg chg="mod">
          <ac:chgData name="Abdón Cárdenas Pérez" userId="a877c8f9-6cab-4a74-ac59-cbab617f9486" providerId="ADAL" clId="{908AF639-DE04-4B05-83A5-787F7E94C96E}" dt="2026-03-18T17:16:38.308" v="634" actId="207"/>
          <ac:graphicFrameMkLst>
            <pc:docMk/>
            <pc:sldMk cId="2417542017" sldId="2147378927"/>
            <ac:graphicFrameMk id="37" creationId="{B9811F90-3BBF-4EEF-9695-103B3F85174E}"/>
          </ac:graphicFrameMkLst>
        </pc:graphicFrameChg>
      </pc:sldChg>
      <pc:sldChg chg="mod">
        <pc:chgData name="Abdón Cárdenas Pérez" userId="a877c8f9-6cab-4a74-ac59-cbab617f9486" providerId="ADAL" clId="{908AF639-DE04-4B05-83A5-787F7E94C96E}" dt="2026-03-17T22:04:10.824" v="415" actId="27918"/>
        <pc:sldMkLst>
          <pc:docMk/>
          <pc:sldMk cId="2430773678" sldId="2147378933"/>
        </pc:sldMkLst>
      </pc:sldChg>
    </pc:docChg>
  </pc:docChgLst>
  <pc:docChgLst>
    <pc:chgData name="Abdon Cardenas Perez" userId="a877c8f9-6cab-4a74-ac59-cbab617f9486" providerId="ADAL" clId="{70C05836-B60F-49B7-9C6A-FAD4A6AD80C5}"/>
    <pc:docChg chg="modSld">
      <pc:chgData name="Abdon Cardenas Perez" userId="a877c8f9-6cab-4a74-ac59-cbab617f9486" providerId="ADAL" clId="{70C05836-B60F-49B7-9C6A-FAD4A6AD80C5}" dt="2026-03-24T21:31:59.956" v="11" actId="27918"/>
      <pc:docMkLst>
        <pc:docMk/>
      </pc:docMkLst>
      <pc:sldChg chg="mod">
        <pc:chgData name="Abdon Cardenas Perez" userId="a877c8f9-6cab-4a74-ac59-cbab617f9486" providerId="ADAL" clId="{70C05836-B60F-49B7-9C6A-FAD4A6AD80C5}" dt="2026-03-24T21:31:59.956" v="11" actId="27918"/>
        <pc:sldMkLst>
          <pc:docMk/>
          <pc:sldMk cId="474143465" sldId="2147378832"/>
        </pc:sldMkLst>
      </pc:sldChg>
    </pc:docChg>
  </pc:docChgLst>
  <pc:docChgLst>
    <pc:chgData name="Abdón Cárdenas Pérez" userId="a877c8f9-6cab-4a74-ac59-cbab617f9486" providerId="ADAL" clId="{6C332F77-499E-40EF-8989-C3EE5F629751}"/>
  </pc:docChgLst>
  <pc:docChgLst>
    <pc:chgData name="Abdon Cardenas Perez" userId="a877c8f9-6cab-4a74-ac59-cbab617f9486" providerId="ADAL" clId="{2D2257AB-F7DF-46B5-B766-CEB27A933B5F}"/>
    <pc:docChg chg="undo custSel modSld">
      <pc:chgData name="Abdon Cardenas Perez" userId="a877c8f9-6cab-4a74-ac59-cbab617f9486" providerId="ADAL" clId="{2D2257AB-F7DF-46B5-B766-CEB27A933B5F}" dt="2026-04-24T14:10:50.030" v="143" actId="478"/>
      <pc:docMkLst>
        <pc:docMk/>
      </pc:docMkLst>
      <pc:sldChg chg="addSp delSp modSp">
        <pc:chgData name="Abdon Cardenas Perez" userId="a877c8f9-6cab-4a74-ac59-cbab617f9486" providerId="ADAL" clId="{2D2257AB-F7DF-46B5-B766-CEB27A933B5F}" dt="2026-04-24T14:10:50.030" v="143" actId="478"/>
        <pc:sldMkLst>
          <pc:docMk/>
          <pc:sldMk cId="2827341776" sldId="2147378921"/>
        </pc:sldMkLst>
        <pc:spChg chg="add mod">
          <ac:chgData name="Abdon Cardenas Perez" userId="a877c8f9-6cab-4a74-ac59-cbab617f9486" providerId="ADAL" clId="{2D2257AB-F7DF-46B5-B766-CEB27A933B5F}" dt="2026-04-24T14:08:41.613" v="31" actId="113"/>
          <ac:spMkLst>
            <pc:docMk/>
            <pc:sldMk cId="2827341776" sldId="2147378921"/>
            <ac:spMk id="7" creationId="{1C9A4C57-B575-4388-9C18-24319A246E46}"/>
          </ac:spMkLst>
        </pc:spChg>
        <pc:spChg chg="add mod">
          <ac:chgData name="Abdon Cardenas Perez" userId="a877c8f9-6cab-4a74-ac59-cbab617f9486" providerId="ADAL" clId="{2D2257AB-F7DF-46B5-B766-CEB27A933B5F}" dt="2026-04-24T14:09:41.071" v="98" actId="113"/>
          <ac:spMkLst>
            <pc:docMk/>
            <pc:sldMk cId="2827341776" sldId="2147378921"/>
            <ac:spMk id="8" creationId="{713E5066-A81E-434B-8751-99EECB372649}"/>
          </ac:spMkLst>
        </pc:spChg>
        <pc:spChg chg="add mod">
          <ac:chgData name="Abdon Cardenas Perez" userId="a877c8f9-6cab-4a74-ac59-cbab617f9486" providerId="ADAL" clId="{2D2257AB-F7DF-46B5-B766-CEB27A933B5F}" dt="2026-04-24T14:09:12.976" v="75" actId="113"/>
          <ac:spMkLst>
            <pc:docMk/>
            <pc:sldMk cId="2827341776" sldId="2147378921"/>
            <ac:spMk id="9" creationId="{7F4A0814-7819-4CC0-87B9-1438EE994ECB}"/>
          </ac:spMkLst>
        </pc:spChg>
        <pc:spChg chg="add mod">
          <ac:chgData name="Abdon Cardenas Perez" userId="a877c8f9-6cab-4a74-ac59-cbab617f9486" providerId="ADAL" clId="{2D2257AB-F7DF-46B5-B766-CEB27A933B5F}" dt="2026-04-24T14:10:47.195" v="142" actId="108"/>
          <ac:spMkLst>
            <pc:docMk/>
            <pc:sldMk cId="2827341776" sldId="2147378921"/>
            <ac:spMk id="10" creationId="{B7F51291-E731-480D-BAD2-89BA22D3BAC9}"/>
          </ac:spMkLst>
        </pc:spChg>
        <pc:spChg chg="add del mod">
          <ac:chgData name="Abdon Cardenas Perez" userId="a877c8f9-6cab-4a74-ac59-cbab617f9486" providerId="ADAL" clId="{2D2257AB-F7DF-46B5-B766-CEB27A933B5F}" dt="2026-04-24T14:10:50.030" v="143" actId="478"/>
          <ac:spMkLst>
            <pc:docMk/>
            <pc:sldMk cId="2827341776" sldId="2147378921"/>
            <ac:spMk id="15" creationId="{0715B3E7-1570-4748-B718-7E6DE1D158B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urocapitalserfi-my.sharepoint.com/personal/acardenas_eurocapital_com_pe/Documents/Escritorio/PRESENTACI&#211;N%20CORPORATIVA%20DIC2025/Graficos%20Informe%20Gestion.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https://eurocapitalserfi-my.sharepoint.com/personal/acardenas_eurocapital_com_pe/Documents/Escritorio/PRESENTACI&#211;N%20CORPORATIVA%20DIC2025/Graficos%20Informe%20Gestion.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oleObject" Target="https://eurocapitalserfi-my.sharepoint.com/personal/acardenas_eurocapital_com_pe/Documents/Escritorio/PRESENTACI&#211;N%20CORPORATIVA%20DIC2025/Graficos%20Informe%20Gestion.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9716570488274041"/>
          <c:y val="1.5981643509433007E-3"/>
          <c:w val="0.66262959383674591"/>
          <c:h val="0.99547808338294619"/>
        </c:manualLayout>
      </c:layout>
      <c:doughnutChart>
        <c:varyColors val="1"/>
        <c:ser>
          <c:idx val="0"/>
          <c:order val="0"/>
          <c:spPr>
            <a:solidFill>
              <a:srgbClr val="365A86"/>
            </a:solidFill>
            <a:ln>
              <a:noFill/>
            </a:ln>
          </c:spPr>
          <c:explosion val="2"/>
          <c:dPt>
            <c:idx val="0"/>
            <c:bubble3D val="0"/>
            <c:spPr>
              <a:solidFill>
                <a:srgbClr val="F3933B"/>
              </a:solidFill>
              <a:ln w="9525" cap="flat" cmpd="sng" algn="ctr">
                <a:noFill/>
                <a:prstDash val="solid"/>
                <a:round/>
              </a:ln>
              <a:effectLst/>
            </c:spPr>
            <c:extLst>
              <c:ext xmlns:c16="http://schemas.microsoft.com/office/drawing/2014/chart" uri="{C3380CC4-5D6E-409C-BE32-E72D297353CC}">
                <c16:uniqueId val="{00000001-0E28-40EB-9520-943FF5A22C56}"/>
              </c:ext>
            </c:extLst>
          </c:dPt>
          <c:dPt>
            <c:idx val="1"/>
            <c:bubble3D val="0"/>
            <c:spPr>
              <a:solidFill>
                <a:srgbClr val="9AC438"/>
              </a:solidFill>
              <a:ln w="9525" cap="flat" cmpd="sng" algn="ctr">
                <a:noFill/>
                <a:prstDash val="solid"/>
                <a:round/>
              </a:ln>
              <a:effectLst/>
            </c:spPr>
            <c:extLst>
              <c:ext xmlns:c16="http://schemas.microsoft.com/office/drawing/2014/chart" uri="{C3380CC4-5D6E-409C-BE32-E72D297353CC}">
                <c16:uniqueId val="{00000003-0E28-40EB-9520-943FF5A22C56}"/>
              </c:ext>
            </c:extLst>
          </c:dPt>
          <c:dPt>
            <c:idx val="2"/>
            <c:bubble3D val="0"/>
            <c:spPr>
              <a:solidFill>
                <a:srgbClr val="0071CE"/>
              </a:solidFill>
              <a:ln w="9525" cap="flat" cmpd="sng" algn="ctr">
                <a:noFill/>
                <a:prstDash val="solid"/>
                <a:round/>
              </a:ln>
              <a:effectLst/>
            </c:spPr>
            <c:extLst>
              <c:ext xmlns:c16="http://schemas.microsoft.com/office/drawing/2014/chart" uri="{C3380CC4-5D6E-409C-BE32-E72D297353CC}">
                <c16:uniqueId val="{00000005-0E28-40EB-9520-943FF5A22C56}"/>
              </c:ext>
            </c:extLst>
          </c:dPt>
          <c:dPt>
            <c:idx val="3"/>
            <c:bubble3D val="0"/>
            <c:spPr>
              <a:noFill/>
              <a:ln w="9525" cap="flat" cmpd="sng" algn="ctr">
                <a:noFill/>
                <a:prstDash val="solid"/>
                <a:round/>
              </a:ln>
              <a:effectLst/>
            </c:spPr>
            <c:extLst>
              <c:ext xmlns:c16="http://schemas.microsoft.com/office/drawing/2014/chart" uri="{C3380CC4-5D6E-409C-BE32-E72D297353CC}">
                <c16:uniqueId val="{00000007-0E28-40EB-9520-943FF5A22C56}"/>
              </c:ext>
            </c:extLst>
          </c:dPt>
          <c:dPt>
            <c:idx val="4"/>
            <c:bubble3D val="0"/>
            <c:spPr>
              <a:solidFill>
                <a:srgbClr val="4876AD"/>
              </a:solidFill>
              <a:ln w="9525" cap="flat" cmpd="sng" algn="ctr">
                <a:noFill/>
                <a:prstDash val="solid"/>
                <a:round/>
              </a:ln>
              <a:effectLst/>
            </c:spPr>
            <c:extLst>
              <c:ext xmlns:c16="http://schemas.microsoft.com/office/drawing/2014/chart" uri="{C3380CC4-5D6E-409C-BE32-E72D297353CC}">
                <c16:uniqueId val="{00000009-0E28-40EB-9520-943FF5A22C56}"/>
              </c:ext>
            </c:extLst>
          </c:dPt>
          <c:dPt>
            <c:idx val="5"/>
            <c:bubble3D val="0"/>
            <c:spPr>
              <a:solidFill>
                <a:srgbClr val="40699C"/>
              </a:solidFill>
              <a:ln w="9525" cap="flat" cmpd="sng" algn="ctr">
                <a:noFill/>
                <a:prstDash val="solid"/>
                <a:round/>
              </a:ln>
              <a:effectLst/>
            </c:spPr>
            <c:extLst>
              <c:ext xmlns:c16="http://schemas.microsoft.com/office/drawing/2014/chart" uri="{C3380CC4-5D6E-409C-BE32-E72D297353CC}">
                <c16:uniqueId val="{0000000B-0E28-40EB-9520-943FF5A22C56}"/>
              </c:ext>
            </c:extLst>
          </c:dPt>
          <c:dPt>
            <c:idx val="6"/>
            <c:bubble3D val="0"/>
            <c:spPr>
              <a:solidFill>
                <a:srgbClr val="365A86"/>
              </a:solidFill>
              <a:ln w="9525" cap="flat" cmpd="sng" algn="ctr">
                <a:noFill/>
                <a:prstDash val="solid"/>
                <a:round/>
              </a:ln>
              <a:effectLst/>
            </c:spPr>
            <c:extLst>
              <c:ext xmlns:c16="http://schemas.microsoft.com/office/drawing/2014/chart" uri="{C3380CC4-5D6E-409C-BE32-E72D297353CC}">
                <c16:uniqueId val="{0000000D-0E28-40EB-9520-943FF5A22C56}"/>
              </c:ext>
            </c:extLst>
          </c:dPt>
          <c:dPt>
            <c:idx val="7"/>
            <c:bubble3D val="0"/>
            <c:spPr>
              <a:solidFill>
                <a:srgbClr val="365A86"/>
              </a:solidFill>
              <a:ln w="9525" cap="flat" cmpd="sng" algn="ctr">
                <a:noFill/>
                <a:prstDash val="solid"/>
                <a:round/>
              </a:ln>
              <a:effectLst/>
            </c:spPr>
            <c:extLst>
              <c:ext xmlns:c16="http://schemas.microsoft.com/office/drawing/2014/chart" uri="{C3380CC4-5D6E-409C-BE32-E72D297353CC}">
                <c16:uniqueId val="{0000000F-0E28-40EB-9520-943FF5A22C56}"/>
              </c:ext>
            </c:extLst>
          </c:dPt>
          <c:dPt>
            <c:idx val="8"/>
            <c:bubble3D val="0"/>
            <c:spPr>
              <a:solidFill>
                <a:srgbClr val="355985"/>
              </a:solidFill>
              <a:ln w="9525" cap="flat" cmpd="sng" algn="ctr">
                <a:noFill/>
                <a:prstDash val="solid"/>
                <a:round/>
              </a:ln>
              <a:effectLst/>
            </c:spPr>
            <c:extLst>
              <c:ext xmlns:c16="http://schemas.microsoft.com/office/drawing/2014/chart" uri="{C3380CC4-5D6E-409C-BE32-E72D297353CC}">
                <c16:uniqueId val="{00000011-0E28-40EB-9520-943FF5A22C56}"/>
              </c:ext>
            </c:extLst>
          </c:dPt>
          <c:dPt>
            <c:idx val="9"/>
            <c:bubble3D val="0"/>
            <c:spPr>
              <a:solidFill>
                <a:srgbClr val="365A86"/>
              </a:solidFill>
              <a:ln w="9525" cap="flat" cmpd="sng" algn="ctr">
                <a:noFill/>
                <a:prstDash val="solid"/>
                <a:round/>
              </a:ln>
              <a:effectLst/>
            </c:spPr>
            <c:extLst>
              <c:ext xmlns:c16="http://schemas.microsoft.com/office/drawing/2014/chart" uri="{C3380CC4-5D6E-409C-BE32-E72D297353CC}">
                <c16:uniqueId val="{00000013-0E28-40EB-9520-943FF5A22C56}"/>
              </c:ext>
            </c:extLst>
          </c:dPt>
          <c:dPt>
            <c:idx val="10"/>
            <c:bubble3D val="0"/>
            <c:spPr>
              <a:solidFill>
                <a:srgbClr val="365A86"/>
              </a:solidFill>
              <a:ln w="9525" cap="flat" cmpd="sng" algn="ctr">
                <a:noFill/>
                <a:prstDash val="solid"/>
                <a:round/>
              </a:ln>
              <a:effectLst/>
            </c:spPr>
            <c:extLst>
              <c:ext xmlns:c16="http://schemas.microsoft.com/office/drawing/2014/chart" uri="{C3380CC4-5D6E-409C-BE32-E72D297353CC}">
                <c16:uniqueId val="{00000015-0E28-40EB-9520-943FF5A22C56}"/>
              </c:ext>
            </c:extLst>
          </c:dPt>
          <c:dLbls>
            <c:delete val="1"/>
          </c:dLbls>
          <c:cat>
            <c:numRef>
              <c:f>Sheet1!$B$2:$J$2</c:f>
              <c:numCache>
                <c:formatCode>General</c:formatCode>
                <c:ptCount val="9"/>
              </c:numCache>
            </c:numRef>
          </c:cat>
          <c:val>
            <c:numRef>
              <c:f>Sheet1!$B$3:$J$3</c:f>
              <c:numCache>
                <c:formatCode>_(* #,##0_);_(* \(#,##0\);_(* "-"_);_(@_)</c:formatCode>
                <c:ptCount val="9"/>
                <c:pt idx="0">
                  <c:v>0.16666666666666666</c:v>
                </c:pt>
                <c:pt idx="1">
                  <c:v>0.16666666666666666</c:v>
                </c:pt>
                <c:pt idx="2">
                  <c:v>0.16666666666666666</c:v>
                </c:pt>
                <c:pt idx="3" formatCode="0%">
                  <c:v>0.5</c:v>
                </c:pt>
              </c:numCache>
            </c:numRef>
          </c:val>
          <c:extLst>
            <c:ext xmlns:c16="http://schemas.microsoft.com/office/drawing/2014/chart" uri="{C3380CC4-5D6E-409C-BE32-E72D297353CC}">
              <c16:uniqueId val="{00000016-0E28-40EB-9520-943FF5A22C56}"/>
            </c:ext>
          </c:extLst>
        </c:ser>
        <c:dLbls>
          <c:showLegendKey val="0"/>
          <c:showVal val="1"/>
          <c:showCatName val="0"/>
          <c:showSerName val="0"/>
          <c:showPercent val="0"/>
          <c:showBubbleSize val="0"/>
          <c:showLeaderLines val="1"/>
        </c:dLbls>
        <c:firstSliceAng val="180"/>
        <c:holeSize val="50"/>
      </c:doughnutChart>
      <c:spPr>
        <a:noFill/>
        <a:ln w="25403">
          <a:noFill/>
        </a:ln>
        <a:effectLst/>
      </c:spPr>
    </c:plotArea>
    <c:plotVisOnly val="1"/>
    <c:dispBlanksAs val="zero"/>
    <c:showDLblsOverMax val="1"/>
  </c:chart>
  <c:spPr>
    <a:noFill/>
    <a:ln w="9525" cap="flat" cmpd="sng" algn="ctr">
      <a:noFill/>
      <a:prstDash val="solid"/>
    </a:ln>
    <a:effectLst/>
  </c:spPr>
  <c:txPr>
    <a:bodyPr/>
    <a:lstStyle/>
    <a:p>
      <a:pPr>
        <a:defRPr sz="800" b="0" i="0" cap="all">
          <a:solidFill>
            <a:schemeClr val="tx1">
              <a:lumMod val="75000"/>
              <a:lumOff val="25000"/>
            </a:schemeClr>
          </a:solidFill>
          <a:latin typeface="+mj-lt"/>
        </a:defRPr>
      </a:pPr>
      <a:endParaRPr lang="es-P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OPERACIONES!$C$2</c:f>
              <c:strCache>
                <c:ptCount val="1"/>
                <c:pt idx="0">
                  <c:v>Número de operaciones</c:v>
                </c:pt>
              </c:strCache>
            </c:strRef>
          </c:tx>
          <c:spPr>
            <a:ln w="28575" cap="rnd">
              <a:solidFill>
                <a:srgbClr val="0071CE"/>
              </a:solidFill>
              <a:round/>
            </a:ln>
            <a:effectLst/>
          </c:spPr>
          <c:marker>
            <c:symbol val="none"/>
          </c:marker>
          <c:dPt>
            <c:idx val="51"/>
            <c:marker>
              <c:symbol val="none"/>
            </c:marker>
            <c:bubble3D val="0"/>
            <c:extLst>
              <c:ext xmlns:c16="http://schemas.microsoft.com/office/drawing/2014/chart" uri="{C3380CC4-5D6E-409C-BE32-E72D297353CC}">
                <c16:uniqueId val="{00000000-D81B-4AFC-967B-79188A53012D}"/>
              </c:ext>
            </c:extLst>
          </c:dPt>
          <c:dPt>
            <c:idx val="57"/>
            <c:marker>
              <c:symbol val="square"/>
              <c:size val="5"/>
              <c:spPr>
                <a:solidFill>
                  <a:srgbClr val="0071CE"/>
                </a:solidFill>
                <a:ln w="9525">
                  <a:solidFill>
                    <a:srgbClr val="0071CE"/>
                  </a:solidFill>
                </a:ln>
                <a:effectLst/>
              </c:spPr>
            </c:marker>
            <c:bubble3D val="0"/>
            <c:extLst>
              <c:ext xmlns:c16="http://schemas.microsoft.com/office/drawing/2014/chart" uri="{C3380CC4-5D6E-409C-BE32-E72D297353CC}">
                <c16:uniqueId val="{00000001-D81B-4AFC-967B-79188A53012D}"/>
              </c:ext>
            </c:extLst>
          </c:dPt>
          <c:dLbls>
            <c:dLbl>
              <c:idx val="1"/>
              <c:delete val="1"/>
              <c:extLst>
                <c:ext xmlns:c15="http://schemas.microsoft.com/office/drawing/2012/chart" uri="{CE6537A1-D6FC-4f65-9D91-7224C49458BB}"/>
                <c:ext xmlns:c16="http://schemas.microsoft.com/office/drawing/2014/chart" uri="{C3380CC4-5D6E-409C-BE32-E72D297353CC}">
                  <c16:uniqueId val="{00000002-D81B-4AFC-967B-79188A53012D}"/>
                </c:ext>
              </c:extLst>
            </c:dLbl>
            <c:dLbl>
              <c:idx val="2"/>
              <c:delete val="1"/>
              <c:extLst>
                <c:ext xmlns:c15="http://schemas.microsoft.com/office/drawing/2012/chart" uri="{CE6537A1-D6FC-4f65-9D91-7224C49458BB}"/>
                <c:ext xmlns:c16="http://schemas.microsoft.com/office/drawing/2014/chart" uri="{C3380CC4-5D6E-409C-BE32-E72D297353CC}">
                  <c16:uniqueId val="{00000003-D81B-4AFC-967B-79188A53012D}"/>
                </c:ext>
              </c:extLst>
            </c:dLbl>
            <c:dLbl>
              <c:idx val="4"/>
              <c:delete val="1"/>
              <c:extLst>
                <c:ext xmlns:c15="http://schemas.microsoft.com/office/drawing/2012/chart" uri="{CE6537A1-D6FC-4f65-9D91-7224C49458BB}"/>
                <c:ext xmlns:c16="http://schemas.microsoft.com/office/drawing/2014/chart" uri="{C3380CC4-5D6E-409C-BE32-E72D297353CC}">
                  <c16:uniqueId val="{00000004-D81B-4AFC-967B-79188A53012D}"/>
                </c:ext>
              </c:extLst>
            </c:dLbl>
            <c:dLbl>
              <c:idx val="5"/>
              <c:delete val="1"/>
              <c:extLst>
                <c:ext xmlns:c15="http://schemas.microsoft.com/office/drawing/2012/chart" uri="{CE6537A1-D6FC-4f65-9D91-7224C49458BB}"/>
                <c:ext xmlns:c16="http://schemas.microsoft.com/office/drawing/2014/chart" uri="{C3380CC4-5D6E-409C-BE32-E72D297353CC}">
                  <c16:uniqueId val="{00000005-D81B-4AFC-967B-79188A53012D}"/>
                </c:ext>
              </c:extLst>
            </c:dLbl>
            <c:dLbl>
              <c:idx val="6"/>
              <c:delete val="1"/>
              <c:extLst>
                <c:ext xmlns:c15="http://schemas.microsoft.com/office/drawing/2012/chart" uri="{CE6537A1-D6FC-4f65-9D91-7224C49458BB}"/>
                <c:ext xmlns:c16="http://schemas.microsoft.com/office/drawing/2014/chart" uri="{C3380CC4-5D6E-409C-BE32-E72D297353CC}">
                  <c16:uniqueId val="{00000006-D81B-4AFC-967B-79188A53012D}"/>
                </c:ext>
              </c:extLst>
            </c:dLbl>
            <c:dLbl>
              <c:idx val="7"/>
              <c:delete val="1"/>
              <c:extLst>
                <c:ext xmlns:c15="http://schemas.microsoft.com/office/drawing/2012/chart" uri="{CE6537A1-D6FC-4f65-9D91-7224C49458BB}"/>
                <c:ext xmlns:c16="http://schemas.microsoft.com/office/drawing/2014/chart" uri="{C3380CC4-5D6E-409C-BE32-E72D297353CC}">
                  <c16:uniqueId val="{00000007-D81B-4AFC-967B-79188A53012D}"/>
                </c:ext>
              </c:extLst>
            </c:dLbl>
            <c:dLbl>
              <c:idx val="8"/>
              <c:delete val="1"/>
              <c:extLst>
                <c:ext xmlns:c15="http://schemas.microsoft.com/office/drawing/2012/chart" uri="{CE6537A1-D6FC-4f65-9D91-7224C49458BB}"/>
                <c:ext xmlns:c16="http://schemas.microsoft.com/office/drawing/2014/chart" uri="{C3380CC4-5D6E-409C-BE32-E72D297353CC}">
                  <c16:uniqueId val="{00000008-D81B-4AFC-967B-79188A53012D}"/>
                </c:ext>
              </c:extLst>
            </c:dLbl>
            <c:dLbl>
              <c:idx val="10"/>
              <c:delete val="1"/>
              <c:extLst>
                <c:ext xmlns:c15="http://schemas.microsoft.com/office/drawing/2012/chart" uri="{CE6537A1-D6FC-4f65-9D91-7224C49458BB}"/>
                <c:ext xmlns:c16="http://schemas.microsoft.com/office/drawing/2014/chart" uri="{C3380CC4-5D6E-409C-BE32-E72D297353CC}">
                  <c16:uniqueId val="{00000009-D81B-4AFC-967B-79188A53012D}"/>
                </c:ext>
              </c:extLst>
            </c:dLbl>
            <c:dLbl>
              <c:idx val="11"/>
              <c:delete val="1"/>
              <c:extLst>
                <c:ext xmlns:c15="http://schemas.microsoft.com/office/drawing/2012/chart" uri="{CE6537A1-D6FC-4f65-9D91-7224C49458BB}"/>
                <c:ext xmlns:c16="http://schemas.microsoft.com/office/drawing/2014/chart" uri="{C3380CC4-5D6E-409C-BE32-E72D297353CC}">
                  <c16:uniqueId val="{0000000A-D81B-4AFC-967B-79188A53012D}"/>
                </c:ext>
              </c:extLst>
            </c:dLbl>
            <c:dLbl>
              <c:idx val="13"/>
              <c:delete val="1"/>
              <c:extLst>
                <c:ext xmlns:c15="http://schemas.microsoft.com/office/drawing/2012/chart" uri="{CE6537A1-D6FC-4f65-9D91-7224C49458BB}"/>
                <c:ext xmlns:c16="http://schemas.microsoft.com/office/drawing/2014/chart" uri="{C3380CC4-5D6E-409C-BE32-E72D297353CC}">
                  <c16:uniqueId val="{0000000B-D81B-4AFC-967B-79188A53012D}"/>
                </c:ext>
              </c:extLst>
            </c:dLbl>
            <c:dLbl>
              <c:idx val="14"/>
              <c:delete val="1"/>
              <c:extLst>
                <c:ext xmlns:c15="http://schemas.microsoft.com/office/drawing/2012/chart" uri="{CE6537A1-D6FC-4f65-9D91-7224C49458BB}"/>
                <c:ext xmlns:c16="http://schemas.microsoft.com/office/drawing/2014/chart" uri="{C3380CC4-5D6E-409C-BE32-E72D297353CC}">
                  <c16:uniqueId val="{0000000C-D81B-4AFC-967B-79188A53012D}"/>
                </c:ext>
              </c:extLst>
            </c:dLbl>
            <c:dLbl>
              <c:idx val="16"/>
              <c:delete val="1"/>
              <c:extLst>
                <c:ext xmlns:c15="http://schemas.microsoft.com/office/drawing/2012/chart" uri="{CE6537A1-D6FC-4f65-9D91-7224C49458BB}"/>
                <c:ext xmlns:c16="http://schemas.microsoft.com/office/drawing/2014/chart" uri="{C3380CC4-5D6E-409C-BE32-E72D297353CC}">
                  <c16:uniqueId val="{0000000D-D81B-4AFC-967B-79188A53012D}"/>
                </c:ext>
              </c:extLst>
            </c:dLbl>
            <c:dLbl>
              <c:idx val="17"/>
              <c:delete val="1"/>
              <c:extLst>
                <c:ext xmlns:c15="http://schemas.microsoft.com/office/drawing/2012/chart" uri="{CE6537A1-D6FC-4f65-9D91-7224C49458BB}"/>
                <c:ext xmlns:c16="http://schemas.microsoft.com/office/drawing/2014/chart" uri="{C3380CC4-5D6E-409C-BE32-E72D297353CC}">
                  <c16:uniqueId val="{0000000E-D81B-4AFC-967B-79188A53012D}"/>
                </c:ext>
              </c:extLst>
            </c:dLbl>
            <c:dLbl>
              <c:idx val="18"/>
              <c:delete val="1"/>
              <c:extLst>
                <c:ext xmlns:c15="http://schemas.microsoft.com/office/drawing/2012/chart" uri="{CE6537A1-D6FC-4f65-9D91-7224C49458BB}"/>
                <c:ext xmlns:c16="http://schemas.microsoft.com/office/drawing/2014/chart" uri="{C3380CC4-5D6E-409C-BE32-E72D297353CC}">
                  <c16:uniqueId val="{0000000F-D81B-4AFC-967B-79188A53012D}"/>
                </c:ext>
              </c:extLst>
            </c:dLbl>
            <c:dLbl>
              <c:idx val="19"/>
              <c:delete val="1"/>
              <c:extLst>
                <c:ext xmlns:c15="http://schemas.microsoft.com/office/drawing/2012/chart" uri="{CE6537A1-D6FC-4f65-9D91-7224C49458BB}"/>
                <c:ext xmlns:c16="http://schemas.microsoft.com/office/drawing/2014/chart" uri="{C3380CC4-5D6E-409C-BE32-E72D297353CC}">
                  <c16:uniqueId val="{00000010-D81B-4AFC-967B-79188A53012D}"/>
                </c:ext>
              </c:extLst>
            </c:dLbl>
            <c:dLbl>
              <c:idx val="21"/>
              <c:delete val="1"/>
              <c:extLst>
                <c:ext xmlns:c15="http://schemas.microsoft.com/office/drawing/2012/chart" uri="{CE6537A1-D6FC-4f65-9D91-7224C49458BB}"/>
                <c:ext xmlns:c16="http://schemas.microsoft.com/office/drawing/2014/chart" uri="{C3380CC4-5D6E-409C-BE32-E72D297353CC}">
                  <c16:uniqueId val="{00000011-D81B-4AFC-967B-79188A53012D}"/>
                </c:ext>
              </c:extLst>
            </c:dLbl>
            <c:dLbl>
              <c:idx val="22"/>
              <c:delete val="1"/>
              <c:extLst>
                <c:ext xmlns:c15="http://schemas.microsoft.com/office/drawing/2012/chart" uri="{CE6537A1-D6FC-4f65-9D91-7224C49458BB}"/>
                <c:ext xmlns:c16="http://schemas.microsoft.com/office/drawing/2014/chart" uri="{C3380CC4-5D6E-409C-BE32-E72D297353CC}">
                  <c16:uniqueId val="{00000012-D81B-4AFC-967B-79188A53012D}"/>
                </c:ext>
              </c:extLst>
            </c:dLbl>
            <c:dLbl>
              <c:idx val="23"/>
              <c:delete val="1"/>
              <c:extLst>
                <c:ext xmlns:c15="http://schemas.microsoft.com/office/drawing/2012/chart" uri="{CE6537A1-D6FC-4f65-9D91-7224C49458BB}"/>
                <c:ext xmlns:c16="http://schemas.microsoft.com/office/drawing/2014/chart" uri="{C3380CC4-5D6E-409C-BE32-E72D297353CC}">
                  <c16:uniqueId val="{00000013-D81B-4AFC-967B-79188A53012D}"/>
                </c:ext>
              </c:extLst>
            </c:dLbl>
            <c:dLbl>
              <c:idx val="25"/>
              <c:delete val="1"/>
              <c:extLst>
                <c:ext xmlns:c15="http://schemas.microsoft.com/office/drawing/2012/chart" uri="{CE6537A1-D6FC-4f65-9D91-7224C49458BB}"/>
                <c:ext xmlns:c16="http://schemas.microsoft.com/office/drawing/2014/chart" uri="{C3380CC4-5D6E-409C-BE32-E72D297353CC}">
                  <c16:uniqueId val="{00000014-D81B-4AFC-967B-79188A53012D}"/>
                </c:ext>
              </c:extLst>
            </c:dLbl>
            <c:dLbl>
              <c:idx val="26"/>
              <c:delete val="1"/>
              <c:extLst>
                <c:ext xmlns:c15="http://schemas.microsoft.com/office/drawing/2012/chart" uri="{CE6537A1-D6FC-4f65-9D91-7224C49458BB}"/>
                <c:ext xmlns:c16="http://schemas.microsoft.com/office/drawing/2014/chart" uri="{C3380CC4-5D6E-409C-BE32-E72D297353CC}">
                  <c16:uniqueId val="{00000015-D81B-4AFC-967B-79188A53012D}"/>
                </c:ext>
              </c:extLst>
            </c:dLbl>
            <c:dLbl>
              <c:idx val="27"/>
              <c:delete val="1"/>
              <c:extLst>
                <c:ext xmlns:c15="http://schemas.microsoft.com/office/drawing/2012/chart" uri="{CE6537A1-D6FC-4f65-9D91-7224C49458BB}"/>
                <c:ext xmlns:c16="http://schemas.microsoft.com/office/drawing/2014/chart" uri="{C3380CC4-5D6E-409C-BE32-E72D297353CC}">
                  <c16:uniqueId val="{00000016-D81B-4AFC-967B-79188A53012D}"/>
                </c:ext>
              </c:extLst>
            </c:dLbl>
            <c:dLbl>
              <c:idx val="28"/>
              <c:delete val="1"/>
              <c:extLst>
                <c:ext xmlns:c15="http://schemas.microsoft.com/office/drawing/2012/chart" uri="{CE6537A1-D6FC-4f65-9D91-7224C49458BB}"/>
                <c:ext xmlns:c16="http://schemas.microsoft.com/office/drawing/2014/chart" uri="{C3380CC4-5D6E-409C-BE32-E72D297353CC}">
                  <c16:uniqueId val="{00000017-D81B-4AFC-967B-79188A53012D}"/>
                </c:ext>
              </c:extLst>
            </c:dLbl>
            <c:dLbl>
              <c:idx val="29"/>
              <c:delete val="1"/>
              <c:extLst>
                <c:ext xmlns:c15="http://schemas.microsoft.com/office/drawing/2012/chart" uri="{CE6537A1-D6FC-4f65-9D91-7224C49458BB}"/>
                <c:ext xmlns:c16="http://schemas.microsoft.com/office/drawing/2014/chart" uri="{C3380CC4-5D6E-409C-BE32-E72D297353CC}">
                  <c16:uniqueId val="{00000018-D81B-4AFC-967B-79188A53012D}"/>
                </c:ext>
              </c:extLst>
            </c:dLbl>
            <c:dLbl>
              <c:idx val="30"/>
              <c:delete val="1"/>
              <c:extLst>
                <c:ext xmlns:c15="http://schemas.microsoft.com/office/drawing/2012/chart" uri="{CE6537A1-D6FC-4f65-9D91-7224C49458BB}"/>
                <c:ext xmlns:c16="http://schemas.microsoft.com/office/drawing/2014/chart" uri="{C3380CC4-5D6E-409C-BE32-E72D297353CC}">
                  <c16:uniqueId val="{00000019-D81B-4AFC-967B-79188A53012D}"/>
                </c:ext>
              </c:extLst>
            </c:dLbl>
            <c:dLbl>
              <c:idx val="32"/>
              <c:delete val="1"/>
              <c:extLst>
                <c:ext xmlns:c15="http://schemas.microsoft.com/office/drawing/2012/chart" uri="{CE6537A1-D6FC-4f65-9D91-7224C49458BB}"/>
                <c:ext xmlns:c16="http://schemas.microsoft.com/office/drawing/2014/chart" uri="{C3380CC4-5D6E-409C-BE32-E72D297353CC}">
                  <c16:uniqueId val="{0000001A-D81B-4AFC-967B-79188A53012D}"/>
                </c:ext>
              </c:extLst>
            </c:dLbl>
            <c:dLbl>
              <c:idx val="33"/>
              <c:delete val="1"/>
              <c:extLst>
                <c:ext xmlns:c15="http://schemas.microsoft.com/office/drawing/2012/chart" uri="{CE6537A1-D6FC-4f65-9D91-7224C49458BB}"/>
                <c:ext xmlns:c16="http://schemas.microsoft.com/office/drawing/2014/chart" uri="{C3380CC4-5D6E-409C-BE32-E72D297353CC}">
                  <c16:uniqueId val="{0000001B-D81B-4AFC-967B-79188A53012D}"/>
                </c:ext>
              </c:extLst>
            </c:dLbl>
            <c:dLbl>
              <c:idx val="34"/>
              <c:delete val="1"/>
              <c:extLst>
                <c:ext xmlns:c15="http://schemas.microsoft.com/office/drawing/2012/chart" uri="{CE6537A1-D6FC-4f65-9D91-7224C49458BB}"/>
                <c:ext xmlns:c16="http://schemas.microsoft.com/office/drawing/2014/chart" uri="{C3380CC4-5D6E-409C-BE32-E72D297353CC}">
                  <c16:uniqueId val="{0000001C-D81B-4AFC-967B-79188A53012D}"/>
                </c:ext>
              </c:extLst>
            </c:dLbl>
            <c:dLbl>
              <c:idx val="35"/>
              <c:delete val="1"/>
              <c:extLst>
                <c:ext xmlns:c15="http://schemas.microsoft.com/office/drawing/2012/chart" uri="{CE6537A1-D6FC-4f65-9D91-7224C49458BB}"/>
                <c:ext xmlns:c16="http://schemas.microsoft.com/office/drawing/2014/chart" uri="{C3380CC4-5D6E-409C-BE32-E72D297353CC}">
                  <c16:uniqueId val="{0000001D-D81B-4AFC-967B-79188A53012D}"/>
                </c:ext>
              </c:extLst>
            </c:dLbl>
            <c:dLbl>
              <c:idx val="36"/>
              <c:delete val="1"/>
              <c:extLst>
                <c:ext xmlns:c15="http://schemas.microsoft.com/office/drawing/2012/chart" uri="{CE6537A1-D6FC-4f65-9D91-7224C49458BB}"/>
                <c:ext xmlns:c16="http://schemas.microsoft.com/office/drawing/2014/chart" uri="{C3380CC4-5D6E-409C-BE32-E72D297353CC}">
                  <c16:uniqueId val="{0000001E-D81B-4AFC-967B-79188A53012D}"/>
                </c:ext>
              </c:extLst>
            </c:dLbl>
            <c:dLbl>
              <c:idx val="37"/>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t"/>
              <c:showLegendKey val="0"/>
              <c:showVal val="1"/>
              <c:showCatName val="0"/>
              <c:showSerName val="0"/>
              <c:showPercent val="0"/>
              <c:showBubbleSize val="0"/>
              <c:extLst>
                <c:ext xmlns:c16="http://schemas.microsoft.com/office/drawing/2014/chart" uri="{C3380CC4-5D6E-409C-BE32-E72D297353CC}">
                  <c16:uniqueId val="{0000001F-D81B-4AFC-967B-79188A53012D}"/>
                </c:ext>
              </c:extLst>
            </c:dLbl>
            <c:dLbl>
              <c:idx val="38"/>
              <c:delete val="1"/>
              <c:extLst>
                <c:ext xmlns:c15="http://schemas.microsoft.com/office/drawing/2012/chart" uri="{CE6537A1-D6FC-4f65-9D91-7224C49458BB}"/>
                <c:ext xmlns:c16="http://schemas.microsoft.com/office/drawing/2014/chart" uri="{C3380CC4-5D6E-409C-BE32-E72D297353CC}">
                  <c16:uniqueId val="{00000020-D81B-4AFC-967B-79188A53012D}"/>
                </c:ext>
              </c:extLst>
            </c:dLbl>
            <c:dLbl>
              <c:idx val="39"/>
              <c:delete val="1"/>
              <c:extLst>
                <c:ext xmlns:c15="http://schemas.microsoft.com/office/drawing/2012/chart" uri="{CE6537A1-D6FC-4f65-9D91-7224C49458BB}"/>
                <c:ext xmlns:c16="http://schemas.microsoft.com/office/drawing/2014/chart" uri="{C3380CC4-5D6E-409C-BE32-E72D297353CC}">
                  <c16:uniqueId val="{00000021-D81B-4AFC-967B-79188A53012D}"/>
                </c:ext>
              </c:extLst>
            </c:dLbl>
            <c:dLbl>
              <c:idx val="40"/>
              <c:delete val="1"/>
              <c:extLst>
                <c:ext xmlns:c15="http://schemas.microsoft.com/office/drawing/2012/chart" uri="{CE6537A1-D6FC-4f65-9D91-7224C49458BB}"/>
                <c:ext xmlns:c16="http://schemas.microsoft.com/office/drawing/2014/chart" uri="{C3380CC4-5D6E-409C-BE32-E72D297353CC}">
                  <c16:uniqueId val="{00000022-D81B-4AFC-967B-79188A53012D}"/>
                </c:ext>
              </c:extLst>
            </c:dLbl>
            <c:dLbl>
              <c:idx val="41"/>
              <c:delete val="1"/>
              <c:extLst>
                <c:ext xmlns:c15="http://schemas.microsoft.com/office/drawing/2012/chart" uri="{CE6537A1-D6FC-4f65-9D91-7224C49458BB}"/>
                <c:ext xmlns:c16="http://schemas.microsoft.com/office/drawing/2014/chart" uri="{C3380CC4-5D6E-409C-BE32-E72D297353CC}">
                  <c16:uniqueId val="{00000023-D81B-4AFC-967B-79188A53012D}"/>
                </c:ext>
              </c:extLst>
            </c:dLbl>
            <c:dLbl>
              <c:idx val="43"/>
              <c:delete val="1"/>
              <c:extLst>
                <c:ext xmlns:c15="http://schemas.microsoft.com/office/drawing/2012/chart" uri="{CE6537A1-D6FC-4f65-9D91-7224C49458BB}"/>
                <c:ext xmlns:c16="http://schemas.microsoft.com/office/drawing/2014/chart" uri="{C3380CC4-5D6E-409C-BE32-E72D297353CC}">
                  <c16:uniqueId val="{00000024-D81B-4AFC-967B-79188A53012D}"/>
                </c:ext>
              </c:extLst>
            </c:dLbl>
            <c:dLbl>
              <c:idx val="44"/>
              <c:delete val="1"/>
              <c:extLst>
                <c:ext xmlns:c15="http://schemas.microsoft.com/office/drawing/2012/chart" uri="{CE6537A1-D6FC-4f65-9D91-7224C49458BB}"/>
                <c:ext xmlns:c16="http://schemas.microsoft.com/office/drawing/2014/chart" uri="{C3380CC4-5D6E-409C-BE32-E72D297353CC}">
                  <c16:uniqueId val="{00000025-D81B-4AFC-967B-79188A53012D}"/>
                </c:ext>
              </c:extLst>
            </c:dLbl>
            <c:dLbl>
              <c:idx val="45"/>
              <c:delete val="1"/>
              <c:extLst>
                <c:ext xmlns:c15="http://schemas.microsoft.com/office/drawing/2012/chart" uri="{CE6537A1-D6FC-4f65-9D91-7224C49458BB}"/>
                <c:ext xmlns:c16="http://schemas.microsoft.com/office/drawing/2014/chart" uri="{C3380CC4-5D6E-409C-BE32-E72D297353CC}">
                  <c16:uniqueId val="{00000026-D81B-4AFC-967B-79188A53012D}"/>
                </c:ext>
              </c:extLst>
            </c:dLbl>
            <c:dLbl>
              <c:idx val="46"/>
              <c:delete val="1"/>
              <c:extLst>
                <c:ext xmlns:c15="http://schemas.microsoft.com/office/drawing/2012/chart" uri="{CE6537A1-D6FC-4f65-9D91-7224C49458BB}"/>
                <c:ext xmlns:c16="http://schemas.microsoft.com/office/drawing/2014/chart" uri="{C3380CC4-5D6E-409C-BE32-E72D297353CC}">
                  <c16:uniqueId val="{00000027-D81B-4AFC-967B-79188A53012D}"/>
                </c:ext>
              </c:extLst>
            </c:dLbl>
            <c:dLbl>
              <c:idx val="47"/>
              <c:delete val="1"/>
              <c:extLst>
                <c:ext xmlns:c15="http://schemas.microsoft.com/office/drawing/2012/chart" uri="{CE6537A1-D6FC-4f65-9D91-7224C49458BB}"/>
                <c:ext xmlns:c16="http://schemas.microsoft.com/office/drawing/2014/chart" uri="{C3380CC4-5D6E-409C-BE32-E72D297353CC}">
                  <c16:uniqueId val="{00000028-D81B-4AFC-967B-79188A53012D}"/>
                </c:ext>
              </c:extLst>
            </c:dLbl>
            <c:dLbl>
              <c:idx val="49"/>
              <c:delete val="1"/>
              <c:extLst>
                <c:ext xmlns:c15="http://schemas.microsoft.com/office/drawing/2012/chart" uri="{CE6537A1-D6FC-4f65-9D91-7224C49458BB}"/>
                <c:ext xmlns:c16="http://schemas.microsoft.com/office/drawing/2014/chart" uri="{C3380CC4-5D6E-409C-BE32-E72D297353CC}">
                  <c16:uniqueId val="{00000029-D81B-4AFC-967B-79188A53012D}"/>
                </c:ext>
              </c:extLst>
            </c:dLbl>
            <c:dLbl>
              <c:idx val="50"/>
              <c:delete val="1"/>
              <c:extLst>
                <c:ext xmlns:c15="http://schemas.microsoft.com/office/drawing/2012/chart" uri="{CE6537A1-D6FC-4f65-9D91-7224C49458BB}"/>
                <c:ext xmlns:c16="http://schemas.microsoft.com/office/drawing/2014/chart" uri="{C3380CC4-5D6E-409C-BE32-E72D297353CC}">
                  <c16:uniqueId val="{0000002A-D81B-4AFC-967B-79188A53012D}"/>
                </c:ext>
              </c:extLst>
            </c:dLbl>
            <c:dLbl>
              <c:idx val="52"/>
              <c:delete val="1"/>
              <c:extLst>
                <c:ext xmlns:c15="http://schemas.microsoft.com/office/drawing/2012/chart" uri="{CE6537A1-D6FC-4f65-9D91-7224C49458BB}"/>
                <c:ext xmlns:c16="http://schemas.microsoft.com/office/drawing/2014/chart" uri="{C3380CC4-5D6E-409C-BE32-E72D297353CC}">
                  <c16:uniqueId val="{0000002B-D81B-4AFC-967B-79188A53012D}"/>
                </c:ext>
              </c:extLst>
            </c:dLbl>
            <c:dLbl>
              <c:idx val="53"/>
              <c:delete val="1"/>
              <c:extLst>
                <c:ext xmlns:c15="http://schemas.microsoft.com/office/drawing/2012/chart" uri="{CE6537A1-D6FC-4f65-9D91-7224C49458BB}"/>
                <c:ext xmlns:c16="http://schemas.microsoft.com/office/drawing/2014/chart" uri="{C3380CC4-5D6E-409C-BE32-E72D297353CC}">
                  <c16:uniqueId val="{0000002C-D81B-4AFC-967B-79188A53012D}"/>
                </c:ext>
              </c:extLst>
            </c:dLbl>
            <c:dLbl>
              <c:idx val="54"/>
              <c:delete val="1"/>
              <c:extLst>
                <c:ext xmlns:c15="http://schemas.microsoft.com/office/drawing/2012/chart" uri="{CE6537A1-D6FC-4f65-9D91-7224C49458BB}"/>
                <c:ext xmlns:c16="http://schemas.microsoft.com/office/drawing/2014/chart" uri="{C3380CC4-5D6E-409C-BE32-E72D297353CC}">
                  <c16:uniqueId val="{0000002D-D81B-4AFC-967B-79188A53012D}"/>
                </c:ext>
              </c:extLst>
            </c:dLbl>
            <c:dLbl>
              <c:idx val="55"/>
              <c:delete val="1"/>
              <c:extLst>
                <c:ext xmlns:c15="http://schemas.microsoft.com/office/drawing/2012/chart" uri="{CE6537A1-D6FC-4f65-9D91-7224C49458BB}"/>
                <c:ext xmlns:c16="http://schemas.microsoft.com/office/drawing/2014/chart" uri="{C3380CC4-5D6E-409C-BE32-E72D297353CC}">
                  <c16:uniqueId val="{0000002E-D81B-4AFC-967B-79188A53012D}"/>
                </c:ext>
              </c:extLst>
            </c:dLbl>
            <c:dLbl>
              <c:idx val="56"/>
              <c:delete val="1"/>
              <c:extLst>
                <c:ext xmlns:c15="http://schemas.microsoft.com/office/drawing/2012/chart" uri="{CE6537A1-D6FC-4f65-9D91-7224C49458BB}"/>
                <c:ext xmlns:c16="http://schemas.microsoft.com/office/drawing/2014/chart" uri="{C3380CC4-5D6E-409C-BE32-E72D297353CC}">
                  <c16:uniqueId val="{0000002F-D81B-4AFC-967B-79188A53012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OPERACIONES!$B$3:$B$62</c:f>
              <c:numCache>
                <c:formatCode>mmm\-yy</c:formatCode>
                <c:ptCount val="58"/>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pt idx="37">
                  <c:v>45383</c:v>
                </c:pt>
                <c:pt idx="38">
                  <c:v>45413</c:v>
                </c:pt>
                <c:pt idx="39">
                  <c:v>45444</c:v>
                </c:pt>
                <c:pt idx="40">
                  <c:v>45474</c:v>
                </c:pt>
                <c:pt idx="41">
                  <c:v>45505</c:v>
                </c:pt>
                <c:pt idx="42">
                  <c:v>45536</c:v>
                </c:pt>
                <c:pt idx="43">
                  <c:v>45566</c:v>
                </c:pt>
                <c:pt idx="44">
                  <c:v>45597</c:v>
                </c:pt>
                <c:pt idx="45">
                  <c:v>45627</c:v>
                </c:pt>
                <c:pt idx="46">
                  <c:v>45658</c:v>
                </c:pt>
                <c:pt idx="47">
                  <c:v>45689</c:v>
                </c:pt>
                <c:pt idx="48">
                  <c:v>45717</c:v>
                </c:pt>
                <c:pt idx="49">
                  <c:v>45748</c:v>
                </c:pt>
                <c:pt idx="50">
                  <c:v>45778</c:v>
                </c:pt>
                <c:pt idx="51">
                  <c:v>45809</c:v>
                </c:pt>
                <c:pt idx="52">
                  <c:v>45839</c:v>
                </c:pt>
                <c:pt idx="53">
                  <c:v>45870</c:v>
                </c:pt>
                <c:pt idx="54">
                  <c:v>45901</c:v>
                </c:pt>
                <c:pt idx="55">
                  <c:v>45931</c:v>
                </c:pt>
                <c:pt idx="56">
                  <c:v>45962</c:v>
                </c:pt>
                <c:pt idx="57">
                  <c:v>45992</c:v>
                </c:pt>
              </c:numCache>
              <c:extLst/>
            </c:numRef>
          </c:cat>
          <c:val>
            <c:numRef>
              <c:f>OPERACIONES!$C$3:$C$62</c:f>
              <c:numCache>
                <c:formatCode>General</c:formatCode>
                <c:ptCount val="58"/>
                <c:pt idx="0">
                  <c:v>338</c:v>
                </c:pt>
                <c:pt idx="1">
                  <c:v>337</c:v>
                </c:pt>
                <c:pt idx="2">
                  <c:v>445</c:v>
                </c:pt>
                <c:pt idx="3">
                  <c:v>473</c:v>
                </c:pt>
                <c:pt idx="4">
                  <c:v>412</c:v>
                </c:pt>
                <c:pt idx="5">
                  <c:v>383</c:v>
                </c:pt>
                <c:pt idx="6">
                  <c:v>403</c:v>
                </c:pt>
                <c:pt idx="7">
                  <c:v>397</c:v>
                </c:pt>
                <c:pt idx="8">
                  <c:v>512</c:v>
                </c:pt>
                <c:pt idx="9">
                  <c:v>566</c:v>
                </c:pt>
                <c:pt idx="10">
                  <c:v>340</c:v>
                </c:pt>
                <c:pt idx="11">
                  <c:v>388</c:v>
                </c:pt>
                <c:pt idx="12">
                  <c:v>532</c:v>
                </c:pt>
                <c:pt idx="13">
                  <c:v>408</c:v>
                </c:pt>
                <c:pt idx="14">
                  <c:v>476</c:v>
                </c:pt>
                <c:pt idx="15">
                  <c:v>520</c:v>
                </c:pt>
                <c:pt idx="16">
                  <c:v>438</c:v>
                </c:pt>
                <c:pt idx="17">
                  <c:v>563</c:v>
                </c:pt>
                <c:pt idx="18">
                  <c:v>533</c:v>
                </c:pt>
                <c:pt idx="19">
                  <c:v>527</c:v>
                </c:pt>
                <c:pt idx="20">
                  <c:v>563</c:v>
                </c:pt>
                <c:pt idx="21">
                  <c:v>510</c:v>
                </c:pt>
                <c:pt idx="22">
                  <c:v>398</c:v>
                </c:pt>
                <c:pt idx="23">
                  <c:v>429</c:v>
                </c:pt>
                <c:pt idx="24">
                  <c:v>484</c:v>
                </c:pt>
                <c:pt idx="25">
                  <c:v>387</c:v>
                </c:pt>
                <c:pt idx="26">
                  <c:v>504</c:v>
                </c:pt>
                <c:pt idx="27">
                  <c:v>504</c:v>
                </c:pt>
                <c:pt idx="28">
                  <c:v>461</c:v>
                </c:pt>
                <c:pt idx="29">
                  <c:v>549</c:v>
                </c:pt>
                <c:pt idx="30">
                  <c:v>588</c:v>
                </c:pt>
                <c:pt idx="31">
                  <c:v>673</c:v>
                </c:pt>
                <c:pt idx="32">
                  <c:v>638</c:v>
                </c:pt>
                <c:pt idx="33">
                  <c:v>635</c:v>
                </c:pt>
                <c:pt idx="34">
                  <c:v>587</c:v>
                </c:pt>
                <c:pt idx="35">
                  <c:v>617</c:v>
                </c:pt>
                <c:pt idx="36">
                  <c:v>570</c:v>
                </c:pt>
                <c:pt idx="37">
                  <c:v>682</c:v>
                </c:pt>
                <c:pt idx="38">
                  <c:v>651</c:v>
                </c:pt>
                <c:pt idx="39">
                  <c:v>560</c:v>
                </c:pt>
                <c:pt idx="40">
                  <c:v>657</c:v>
                </c:pt>
                <c:pt idx="41">
                  <c:v>727</c:v>
                </c:pt>
                <c:pt idx="42">
                  <c:v>720</c:v>
                </c:pt>
                <c:pt idx="43">
                  <c:v>762</c:v>
                </c:pt>
                <c:pt idx="44">
                  <c:v>675</c:v>
                </c:pt>
                <c:pt idx="45">
                  <c:v>631</c:v>
                </c:pt>
                <c:pt idx="46">
                  <c:v>695</c:v>
                </c:pt>
                <c:pt idx="47">
                  <c:v>655</c:v>
                </c:pt>
                <c:pt idx="48">
                  <c:v>706</c:v>
                </c:pt>
                <c:pt idx="49">
                  <c:v>732</c:v>
                </c:pt>
                <c:pt idx="50">
                  <c:v>772</c:v>
                </c:pt>
                <c:pt idx="51">
                  <c:v>812</c:v>
                </c:pt>
                <c:pt idx="52">
                  <c:v>660</c:v>
                </c:pt>
                <c:pt idx="53">
                  <c:v>802</c:v>
                </c:pt>
                <c:pt idx="54">
                  <c:v>830</c:v>
                </c:pt>
                <c:pt idx="55">
                  <c:v>839</c:v>
                </c:pt>
                <c:pt idx="56">
                  <c:v>851</c:v>
                </c:pt>
                <c:pt idx="57">
                  <c:v>873</c:v>
                </c:pt>
              </c:numCache>
              <c:extLst/>
            </c:numRef>
          </c:val>
          <c:smooth val="0"/>
          <c:extLst>
            <c:ext xmlns:c16="http://schemas.microsoft.com/office/drawing/2014/chart" uri="{C3380CC4-5D6E-409C-BE32-E72D297353CC}">
              <c16:uniqueId val="{00000030-D81B-4AFC-967B-79188A53012D}"/>
            </c:ext>
          </c:extLst>
        </c:ser>
        <c:dLbls>
          <c:showLegendKey val="0"/>
          <c:showVal val="0"/>
          <c:showCatName val="0"/>
          <c:showSerName val="0"/>
          <c:showPercent val="0"/>
          <c:showBubbleSize val="0"/>
        </c:dLbls>
        <c:smooth val="0"/>
        <c:axId val="1618555871"/>
        <c:axId val="313605295"/>
      </c:lineChart>
      <c:dateAx>
        <c:axId val="1618555871"/>
        <c:scaling>
          <c:orientation val="minMax"/>
          <c:min val="44348"/>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crossAx val="313605295"/>
        <c:crosses val="autoZero"/>
        <c:auto val="1"/>
        <c:lblOffset val="100"/>
        <c:baseTimeUnit val="months"/>
        <c:majorUnit val="6"/>
        <c:majorTimeUnit val="months"/>
        <c:minorUnit val="1"/>
        <c:minorTimeUnit val="months"/>
      </c:dateAx>
      <c:valAx>
        <c:axId val="313605295"/>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1618555871"/>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s-P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TASAS!$C$2</c:f>
              <c:strCache>
                <c:ptCount val="1"/>
                <c:pt idx="0">
                  <c:v>S/</c:v>
                </c:pt>
              </c:strCache>
            </c:strRef>
          </c:tx>
          <c:spPr>
            <a:ln w="28575" cap="rnd">
              <a:solidFill>
                <a:srgbClr val="0071CE"/>
              </a:solidFill>
              <a:round/>
            </a:ln>
            <a:effectLst/>
          </c:spPr>
          <c:marker>
            <c:symbol val="none"/>
          </c:marker>
          <c:dPt>
            <c:idx val="0"/>
            <c:marker>
              <c:symbol val="none"/>
            </c:marker>
            <c:bubble3D val="0"/>
            <c:extLst>
              <c:ext xmlns:c16="http://schemas.microsoft.com/office/drawing/2014/chart" uri="{C3380CC4-5D6E-409C-BE32-E72D297353CC}">
                <c16:uniqueId val="{00000000-7028-4106-B675-0A78EC6C36EE}"/>
              </c:ext>
            </c:extLst>
          </c:dPt>
          <c:dPt>
            <c:idx val="2"/>
            <c:marker>
              <c:symbol val="none"/>
            </c:marker>
            <c:bubble3D val="0"/>
            <c:extLst>
              <c:ext xmlns:c16="http://schemas.microsoft.com/office/drawing/2014/chart" uri="{C3380CC4-5D6E-409C-BE32-E72D297353CC}">
                <c16:uniqueId val="{00000001-7028-4106-B675-0A78EC6C36EE}"/>
              </c:ext>
            </c:extLst>
          </c:dPt>
          <c:dPt>
            <c:idx val="51"/>
            <c:marker>
              <c:symbol val="none"/>
            </c:marker>
            <c:bubble3D val="0"/>
            <c:extLst>
              <c:ext xmlns:c16="http://schemas.microsoft.com/office/drawing/2014/chart" uri="{C3380CC4-5D6E-409C-BE32-E72D297353CC}">
                <c16:uniqueId val="{00000002-7028-4106-B675-0A78EC6C36EE}"/>
              </c:ext>
            </c:extLst>
          </c:dPt>
          <c:dPt>
            <c:idx val="53"/>
            <c:marker>
              <c:symbol val="none"/>
            </c:marker>
            <c:bubble3D val="0"/>
            <c:extLst>
              <c:ext xmlns:c16="http://schemas.microsoft.com/office/drawing/2014/chart" uri="{C3380CC4-5D6E-409C-BE32-E72D297353CC}">
                <c16:uniqueId val="{00000003-7028-4106-B675-0A78EC6C36EE}"/>
              </c:ext>
            </c:extLst>
          </c:dPt>
          <c:dLbls>
            <c:dLbl>
              <c:idx val="6"/>
              <c:layout>
                <c:manualLayout>
                  <c:x val="-0.14272469789807338"/>
                  <c:y val="-3.7084517024761759E-2"/>
                </c:manualLayout>
              </c:layout>
              <c:tx>
                <c:rich>
                  <a:bodyPr/>
                  <a:lstStyle/>
                  <a:p>
                    <a:r>
                      <a:rPr lang="en-US"/>
                      <a:t>1.79%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28-4106-B675-0A78EC6C36EE}"/>
                </c:ext>
              </c:extLst>
            </c:dLbl>
            <c:dLbl>
              <c:idx val="23"/>
              <c:layout>
                <c:manualLayout>
                  <c:x val="-7.7015614612651634E-2"/>
                  <c:y val="-6.2575961633216187E-2"/>
                </c:manualLayout>
              </c:layout>
              <c:tx>
                <c:rich>
                  <a:bodyPr/>
                  <a:lstStyle/>
                  <a:p>
                    <a:r>
                      <a:rPr lang="en-US" dirty="0"/>
                      <a:t>2.35%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28-4106-B675-0A78EC6C36EE}"/>
                </c:ext>
              </c:extLst>
            </c:dLbl>
            <c:dLbl>
              <c:idx val="5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28-4106-B675-0A78EC6C36E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TASAS!$B$8:$B$62</c:f>
              <c:numCache>
                <c:formatCode>mmm\-yy</c:formatCode>
                <c:ptCount val="55"/>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pt idx="16">
                  <c:v>44835</c:v>
                </c:pt>
                <c:pt idx="17">
                  <c:v>44866</c:v>
                </c:pt>
                <c:pt idx="18">
                  <c:v>44896</c:v>
                </c:pt>
                <c:pt idx="19">
                  <c:v>44927</c:v>
                </c:pt>
                <c:pt idx="20">
                  <c:v>44958</c:v>
                </c:pt>
                <c:pt idx="21">
                  <c:v>44986</c:v>
                </c:pt>
                <c:pt idx="22">
                  <c:v>45017</c:v>
                </c:pt>
                <c:pt idx="23">
                  <c:v>45047</c:v>
                </c:pt>
                <c:pt idx="24">
                  <c:v>45078</c:v>
                </c:pt>
                <c:pt idx="25">
                  <c:v>45108</c:v>
                </c:pt>
                <c:pt idx="26">
                  <c:v>45139</c:v>
                </c:pt>
                <c:pt idx="27">
                  <c:v>45170</c:v>
                </c:pt>
                <c:pt idx="28">
                  <c:v>45200</c:v>
                </c:pt>
                <c:pt idx="29">
                  <c:v>45231</c:v>
                </c:pt>
                <c:pt idx="30">
                  <c:v>45261</c:v>
                </c:pt>
                <c:pt idx="31">
                  <c:v>45292</c:v>
                </c:pt>
                <c:pt idx="32">
                  <c:v>45323</c:v>
                </c:pt>
                <c:pt idx="33">
                  <c:v>45352</c:v>
                </c:pt>
                <c:pt idx="34">
                  <c:v>45383</c:v>
                </c:pt>
                <c:pt idx="35">
                  <c:v>45413</c:v>
                </c:pt>
                <c:pt idx="36">
                  <c:v>45444</c:v>
                </c:pt>
                <c:pt idx="37">
                  <c:v>45474</c:v>
                </c:pt>
                <c:pt idx="38">
                  <c:v>45505</c:v>
                </c:pt>
                <c:pt idx="39">
                  <c:v>45536</c:v>
                </c:pt>
                <c:pt idx="40">
                  <c:v>45566</c:v>
                </c:pt>
                <c:pt idx="41">
                  <c:v>45597</c:v>
                </c:pt>
                <c:pt idx="42">
                  <c:v>45627</c:v>
                </c:pt>
                <c:pt idx="43">
                  <c:v>45658</c:v>
                </c:pt>
                <c:pt idx="44">
                  <c:v>45689</c:v>
                </c:pt>
                <c:pt idx="45">
                  <c:v>45717</c:v>
                </c:pt>
                <c:pt idx="46">
                  <c:v>45748</c:v>
                </c:pt>
                <c:pt idx="47">
                  <c:v>45778</c:v>
                </c:pt>
                <c:pt idx="48">
                  <c:v>45809</c:v>
                </c:pt>
                <c:pt idx="49">
                  <c:v>45839</c:v>
                </c:pt>
                <c:pt idx="50">
                  <c:v>45870</c:v>
                </c:pt>
                <c:pt idx="51">
                  <c:v>45901</c:v>
                </c:pt>
                <c:pt idx="52">
                  <c:v>45931</c:v>
                </c:pt>
                <c:pt idx="53">
                  <c:v>45962</c:v>
                </c:pt>
                <c:pt idx="54">
                  <c:v>45992</c:v>
                </c:pt>
              </c:numCache>
            </c:numRef>
          </c:cat>
          <c:val>
            <c:numRef>
              <c:f>TASAS!$C$8:$C$62</c:f>
              <c:numCache>
                <c:formatCode>0.00%</c:formatCode>
                <c:ptCount val="55"/>
                <c:pt idx="0">
                  <c:v>1.6899999999999998E-2</c:v>
                </c:pt>
                <c:pt idx="1">
                  <c:v>1.7399999999999999E-2</c:v>
                </c:pt>
                <c:pt idx="2">
                  <c:v>1.8700000000000001E-2</c:v>
                </c:pt>
                <c:pt idx="3">
                  <c:v>1.9599999999999999E-2</c:v>
                </c:pt>
                <c:pt idx="4">
                  <c:v>1.7600000000000001E-2</c:v>
                </c:pt>
                <c:pt idx="5">
                  <c:v>1.6799999999999999E-2</c:v>
                </c:pt>
                <c:pt idx="6">
                  <c:v>1.7600000000000001E-2</c:v>
                </c:pt>
                <c:pt idx="7">
                  <c:v>1.7999999999999999E-2</c:v>
                </c:pt>
                <c:pt idx="8">
                  <c:v>1.84E-2</c:v>
                </c:pt>
                <c:pt idx="9">
                  <c:v>1.9099999999999999E-2</c:v>
                </c:pt>
                <c:pt idx="10">
                  <c:v>1.78E-2</c:v>
                </c:pt>
                <c:pt idx="11">
                  <c:v>1.95E-2</c:v>
                </c:pt>
                <c:pt idx="12">
                  <c:v>1.77E-2</c:v>
                </c:pt>
                <c:pt idx="13">
                  <c:v>1.9800000000000002E-2</c:v>
                </c:pt>
                <c:pt idx="14">
                  <c:v>2.01E-2</c:v>
                </c:pt>
                <c:pt idx="15">
                  <c:v>1.9800000000000002E-2</c:v>
                </c:pt>
                <c:pt idx="16">
                  <c:v>2.07E-2</c:v>
                </c:pt>
                <c:pt idx="17">
                  <c:v>2.0400000000000001E-2</c:v>
                </c:pt>
                <c:pt idx="18">
                  <c:v>2.07E-2</c:v>
                </c:pt>
                <c:pt idx="19">
                  <c:v>2.29E-2</c:v>
                </c:pt>
                <c:pt idx="20">
                  <c:v>2.35E-2</c:v>
                </c:pt>
                <c:pt idx="21">
                  <c:v>2.18E-2</c:v>
                </c:pt>
                <c:pt idx="22">
                  <c:v>0.02</c:v>
                </c:pt>
                <c:pt idx="23">
                  <c:v>2.3E-2</c:v>
                </c:pt>
                <c:pt idx="24">
                  <c:v>2.2100000000000002E-2</c:v>
                </c:pt>
                <c:pt idx="25">
                  <c:v>2.0400000000000001E-2</c:v>
                </c:pt>
                <c:pt idx="26">
                  <c:v>2.2800000000000001E-2</c:v>
                </c:pt>
                <c:pt idx="27">
                  <c:v>2.18E-2</c:v>
                </c:pt>
                <c:pt idx="28">
                  <c:v>2.07E-2</c:v>
                </c:pt>
                <c:pt idx="29">
                  <c:v>1.9699999999999999E-2</c:v>
                </c:pt>
                <c:pt idx="30">
                  <c:v>2.1499999999999998E-2</c:v>
                </c:pt>
                <c:pt idx="31">
                  <c:v>2.1600000000000001E-2</c:v>
                </c:pt>
                <c:pt idx="32">
                  <c:v>2.2599999999999999E-2</c:v>
                </c:pt>
                <c:pt idx="33">
                  <c:v>2.1499999999999998E-2</c:v>
                </c:pt>
                <c:pt idx="34">
                  <c:v>1.95E-2</c:v>
                </c:pt>
                <c:pt idx="35">
                  <c:v>2.0199999999999999E-2</c:v>
                </c:pt>
                <c:pt idx="36">
                  <c:v>1.8499999999999999E-2</c:v>
                </c:pt>
                <c:pt idx="37">
                  <c:v>1.9400000000000001E-2</c:v>
                </c:pt>
                <c:pt idx="38">
                  <c:v>1.8200000000000001E-2</c:v>
                </c:pt>
                <c:pt idx="39">
                  <c:v>1.84E-2</c:v>
                </c:pt>
                <c:pt idx="40">
                  <c:v>1.83E-2</c:v>
                </c:pt>
                <c:pt idx="41">
                  <c:v>1.7899999999999999E-2</c:v>
                </c:pt>
                <c:pt idx="42">
                  <c:v>1.6899999999999998E-2</c:v>
                </c:pt>
                <c:pt idx="43">
                  <c:v>1.77E-2</c:v>
                </c:pt>
                <c:pt idx="44">
                  <c:v>1.7999999999999999E-2</c:v>
                </c:pt>
                <c:pt idx="45">
                  <c:v>1.83E-2</c:v>
                </c:pt>
                <c:pt idx="46">
                  <c:v>1.55E-2</c:v>
                </c:pt>
                <c:pt idx="47">
                  <c:v>1.9099999999999999E-2</c:v>
                </c:pt>
                <c:pt idx="48">
                  <c:v>1.84E-2</c:v>
                </c:pt>
                <c:pt idx="49">
                  <c:v>1.67E-2</c:v>
                </c:pt>
                <c:pt idx="50">
                  <c:v>1.7000000000000001E-2</c:v>
                </c:pt>
                <c:pt idx="51">
                  <c:v>1.7299999999999999E-2</c:v>
                </c:pt>
                <c:pt idx="52">
                  <c:v>1.72E-2</c:v>
                </c:pt>
                <c:pt idx="53">
                  <c:v>1.49E-2</c:v>
                </c:pt>
                <c:pt idx="54">
                  <c:v>1.5699999999999999E-2</c:v>
                </c:pt>
              </c:numCache>
            </c:numRef>
          </c:val>
          <c:smooth val="0"/>
          <c:extLst>
            <c:ext xmlns:c16="http://schemas.microsoft.com/office/drawing/2014/chart" uri="{C3380CC4-5D6E-409C-BE32-E72D297353CC}">
              <c16:uniqueId val="{00000007-7028-4106-B675-0A78EC6C36EE}"/>
            </c:ext>
          </c:extLst>
        </c:ser>
        <c:ser>
          <c:idx val="1"/>
          <c:order val="1"/>
          <c:tx>
            <c:strRef>
              <c:f>TASAS!$D$2</c:f>
              <c:strCache>
                <c:ptCount val="1"/>
                <c:pt idx="0">
                  <c:v>US$</c:v>
                </c:pt>
              </c:strCache>
            </c:strRef>
          </c:tx>
          <c:spPr>
            <a:ln w="28575" cap="rnd">
              <a:solidFill>
                <a:srgbClr val="F3933B"/>
              </a:solidFill>
              <a:round/>
            </a:ln>
            <a:effectLst/>
          </c:spPr>
          <c:marker>
            <c:symbol val="none"/>
          </c:marker>
          <c:dPt>
            <c:idx val="0"/>
            <c:marker>
              <c:symbol val="none"/>
            </c:marker>
            <c:bubble3D val="0"/>
            <c:extLst>
              <c:ext xmlns:c16="http://schemas.microsoft.com/office/drawing/2014/chart" uri="{C3380CC4-5D6E-409C-BE32-E72D297353CC}">
                <c16:uniqueId val="{00000008-7028-4106-B675-0A78EC6C36EE}"/>
              </c:ext>
            </c:extLst>
          </c:dPt>
          <c:dPt>
            <c:idx val="2"/>
            <c:marker>
              <c:symbol val="none"/>
            </c:marker>
            <c:bubble3D val="0"/>
            <c:extLst>
              <c:ext xmlns:c16="http://schemas.microsoft.com/office/drawing/2014/chart" uri="{C3380CC4-5D6E-409C-BE32-E72D297353CC}">
                <c16:uniqueId val="{00000009-7028-4106-B675-0A78EC6C36EE}"/>
              </c:ext>
            </c:extLst>
          </c:dPt>
          <c:dPt>
            <c:idx val="51"/>
            <c:marker>
              <c:symbol val="none"/>
            </c:marker>
            <c:bubble3D val="0"/>
            <c:extLst>
              <c:ext xmlns:c16="http://schemas.microsoft.com/office/drawing/2014/chart" uri="{C3380CC4-5D6E-409C-BE32-E72D297353CC}">
                <c16:uniqueId val="{0000000A-7028-4106-B675-0A78EC6C36EE}"/>
              </c:ext>
            </c:extLst>
          </c:dPt>
          <c:dPt>
            <c:idx val="53"/>
            <c:marker>
              <c:symbol val="none"/>
            </c:marker>
            <c:bubble3D val="0"/>
            <c:extLst>
              <c:ext xmlns:c16="http://schemas.microsoft.com/office/drawing/2014/chart" uri="{C3380CC4-5D6E-409C-BE32-E72D297353CC}">
                <c16:uniqueId val="{0000000B-7028-4106-B675-0A78EC6C36EE}"/>
              </c:ext>
            </c:extLst>
          </c:dPt>
          <c:dLbls>
            <c:dLbl>
              <c:idx val="2"/>
              <c:layout>
                <c:manualLayout>
                  <c:x val="-8.1129775840196955E-2"/>
                  <c:y val="7.5469088364130521E-2"/>
                </c:manualLayout>
              </c:layout>
              <c:tx>
                <c:rich>
                  <a:bodyPr/>
                  <a:lstStyle/>
                  <a:p>
                    <a:r>
                      <a:rPr lang="en-US"/>
                      <a:t>1.56%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28-4106-B675-0A78EC6C36EE}"/>
                </c:ext>
              </c:extLst>
            </c:dLbl>
            <c:dLbl>
              <c:idx val="25"/>
              <c:layout>
                <c:manualLayout>
                  <c:x val="-9.2435955593004576E-2"/>
                  <c:y val="-0.10015630303627544"/>
                </c:manualLayout>
              </c:layout>
              <c:tx>
                <c:rich>
                  <a:bodyPr/>
                  <a:lstStyle/>
                  <a:p>
                    <a:r>
                      <a:rPr lang="en-US" dirty="0"/>
                      <a:t>2.15%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28-4106-B675-0A78EC6C36EE}"/>
                </c:ext>
              </c:extLst>
            </c:dLbl>
            <c:dLbl>
              <c:idx val="5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28-4106-B675-0A78EC6C36E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TASAS!$B$8:$B$62</c:f>
              <c:numCache>
                <c:formatCode>mmm\-yy</c:formatCode>
                <c:ptCount val="55"/>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pt idx="16">
                  <c:v>44835</c:v>
                </c:pt>
                <c:pt idx="17">
                  <c:v>44866</c:v>
                </c:pt>
                <c:pt idx="18">
                  <c:v>44896</c:v>
                </c:pt>
                <c:pt idx="19">
                  <c:v>44927</c:v>
                </c:pt>
                <c:pt idx="20">
                  <c:v>44958</c:v>
                </c:pt>
                <c:pt idx="21">
                  <c:v>44986</c:v>
                </c:pt>
                <c:pt idx="22">
                  <c:v>45017</c:v>
                </c:pt>
                <c:pt idx="23">
                  <c:v>45047</c:v>
                </c:pt>
                <c:pt idx="24">
                  <c:v>45078</c:v>
                </c:pt>
                <c:pt idx="25">
                  <c:v>45108</c:v>
                </c:pt>
                <c:pt idx="26">
                  <c:v>45139</c:v>
                </c:pt>
                <c:pt idx="27">
                  <c:v>45170</c:v>
                </c:pt>
                <c:pt idx="28">
                  <c:v>45200</c:v>
                </c:pt>
                <c:pt idx="29">
                  <c:v>45231</c:v>
                </c:pt>
                <c:pt idx="30">
                  <c:v>45261</c:v>
                </c:pt>
                <c:pt idx="31">
                  <c:v>45292</c:v>
                </c:pt>
                <c:pt idx="32">
                  <c:v>45323</c:v>
                </c:pt>
                <c:pt idx="33">
                  <c:v>45352</c:v>
                </c:pt>
                <c:pt idx="34">
                  <c:v>45383</c:v>
                </c:pt>
                <c:pt idx="35">
                  <c:v>45413</c:v>
                </c:pt>
                <c:pt idx="36">
                  <c:v>45444</c:v>
                </c:pt>
                <c:pt idx="37">
                  <c:v>45474</c:v>
                </c:pt>
                <c:pt idx="38">
                  <c:v>45505</c:v>
                </c:pt>
                <c:pt idx="39">
                  <c:v>45536</c:v>
                </c:pt>
                <c:pt idx="40">
                  <c:v>45566</c:v>
                </c:pt>
                <c:pt idx="41">
                  <c:v>45597</c:v>
                </c:pt>
                <c:pt idx="42">
                  <c:v>45627</c:v>
                </c:pt>
                <c:pt idx="43">
                  <c:v>45658</c:v>
                </c:pt>
                <c:pt idx="44">
                  <c:v>45689</c:v>
                </c:pt>
                <c:pt idx="45">
                  <c:v>45717</c:v>
                </c:pt>
                <c:pt idx="46">
                  <c:v>45748</c:v>
                </c:pt>
                <c:pt idx="47">
                  <c:v>45778</c:v>
                </c:pt>
                <c:pt idx="48">
                  <c:v>45809</c:v>
                </c:pt>
                <c:pt idx="49">
                  <c:v>45839</c:v>
                </c:pt>
                <c:pt idx="50">
                  <c:v>45870</c:v>
                </c:pt>
                <c:pt idx="51">
                  <c:v>45901</c:v>
                </c:pt>
                <c:pt idx="52">
                  <c:v>45931</c:v>
                </c:pt>
                <c:pt idx="53">
                  <c:v>45962</c:v>
                </c:pt>
                <c:pt idx="54">
                  <c:v>45992</c:v>
                </c:pt>
              </c:numCache>
            </c:numRef>
          </c:cat>
          <c:val>
            <c:numRef>
              <c:f>TASAS!$D$8:$D$62</c:f>
              <c:numCache>
                <c:formatCode>0.00%</c:formatCode>
                <c:ptCount val="55"/>
                <c:pt idx="0">
                  <c:v>1.6400000000000001E-2</c:v>
                </c:pt>
                <c:pt idx="1">
                  <c:v>1.6500000000000001E-2</c:v>
                </c:pt>
                <c:pt idx="2">
                  <c:v>1.5599999999999999E-2</c:v>
                </c:pt>
                <c:pt idx="3">
                  <c:v>1.4999999999999999E-2</c:v>
                </c:pt>
                <c:pt idx="4">
                  <c:v>1.6199999999999999E-2</c:v>
                </c:pt>
                <c:pt idx="5">
                  <c:v>1.4999999999999999E-2</c:v>
                </c:pt>
                <c:pt idx="6">
                  <c:v>1.66E-2</c:v>
                </c:pt>
                <c:pt idx="7">
                  <c:v>1.61E-2</c:v>
                </c:pt>
                <c:pt idx="8">
                  <c:v>1.5699999999999999E-2</c:v>
                </c:pt>
                <c:pt idx="9">
                  <c:v>1.5599999999999999E-2</c:v>
                </c:pt>
                <c:pt idx="10">
                  <c:v>1.5900000000000001E-2</c:v>
                </c:pt>
                <c:pt idx="11">
                  <c:v>1.54E-2</c:v>
                </c:pt>
                <c:pt idx="12">
                  <c:v>1.4999999999999999E-2</c:v>
                </c:pt>
                <c:pt idx="13">
                  <c:v>1.8599999999999998E-2</c:v>
                </c:pt>
                <c:pt idx="14">
                  <c:v>1.7600000000000001E-2</c:v>
                </c:pt>
                <c:pt idx="15">
                  <c:v>1.7299999999999999E-2</c:v>
                </c:pt>
                <c:pt idx="16">
                  <c:v>1.8499999999999999E-2</c:v>
                </c:pt>
                <c:pt idx="17">
                  <c:v>1.8100000000000002E-2</c:v>
                </c:pt>
                <c:pt idx="18">
                  <c:v>1.89E-2</c:v>
                </c:pt>
                <c:pt idx="19">
                  <c:v>1.83E-2</c:v>
                </c:pt>
                <c:pt idx="20">
                  <c:v>1.84E-2</c:v>
                </c:pt>
                <c:pt idx="21">
                  <c:v>2.06E-2</c:v>
                </c:pt>
                <c:pt idx="22">
                  <c:v>2.1499999999999998E-2</c:v>
                </c:pt>
                <c:pt idx="23">
                  <c:v>1.9599999999999999E-2</c:v>
                </c:pt>
                <c:pt idx="24">
                  <c:v>2.0199999999999999E-2</c:v>
                </c:pt>
                <c:pt idx="25">
                  <c:v>1.8700000000000001E-2</c:v>
                </c:pt>
                <c:pt idx="26">
                  <c:v>1.9099999999999999E-2</c:v>
                </c:pt>
                <c:pt idx="27">
                  <c:v>1.8599999999999998E-2</c:v>
                </c:pt>
                <c:pt idx="28">
                  <c:v>1.95E-2</c:v>
                </c:pt>
                <c:pt idx="29">
                  <c:v>1.89E-2</c:v>
                </c:pt>
                <c:pt idx="30">
                  <c:v>1.7500000000000002E-2</c:v>
                </c:pt>
                <c:pt idx="31">
                  <c:v>1.8200000000000001E-2</c:v>
                </c:pt>
                <c:pt idx="32">
                  <c:v>1.9E-2</c:v>
                </c:pt>
                <c:pt idx="33">
                  <c:v>1.77E-2</c:v>
                </c:pt>
                <c:pt idx="34">
                  <c:v>1.7299999999999999E-2</c:v>
                </c:pt>
                <c:pt idx="35">
                  <c:v>1.7000000000000001E-2</c:v>
                </c:pt>
                <c:pt idx="36">
                  <c:v>1.78E-2</c:v>
                </c:pt>
                <c:pt idx="37">
                  <c:v>1.7100000000000001E-2</c:v>
                </c:pt>
                <c:pt idx="38">
                  <c:v>1.7600000000000001E-2</c:v>
                </c:pt>
                <c:pt idx="39">
                  <c:v>1.7399999999999999E-2</c:v>
                </c:pt>
                <c:pt idx="40">
                  <c:v>1.7000000000000001E-2</c:v>
                </c:pt>
                <c:pt idx="41">
                  <c:v>1.72E-2</c:v>
                </c:pt>
                <c:pt idx="42">
                  <c:v>1.7100000000000001E-2</c:v>
                </c:pt>
                <c:pt idx="43">
                  <c:v>1.67E-2</c:v>
                </c:pt>
                <c:pt idx="44">
                  <c:v>1.66E-2</c:v>
                </c:pt>
                <c:pt idx="45">
                  <c:v>1.7999999999999999E-2</c:v>
                </c:pt>
                <c:pt idx="46">
                  <c:v>1.7100000000000001E-2</c:v>
                </c:pt>
                <c:pt idx="47">
                  <c:v>1.66E-2</c:v>
                </c:pt>
                <c:pt idx="48">
                  <c:v>1.6299999999999999E-2</c:v>
                </c:pt>
                <c:pt idx="49">
                  <c:v>1.6899999999999998E-2</c:v>
                </c:pt>
                <c:pt idx="50">
                  <c:v>1.6199999999999999E-2</c:v>
                </c:pt>
                <c:pt idx="51">
                  <c:v>1.52E-2</c:v>
                </c:pt>
                <c:pt idx="52">
                  <c:v>1.4E-2</c:v>
                </c:pt>
                <c:pt idx="53">
                  <c:v>1.4800000000000001E-2</c:v>
                </c:pt>
                <c:pt idx="54">
                  <c:v>1.46E-2</c:v>
                </c:pt>
              </c:numCache>
            </c:numRef>
          </c:val>
          <c:smooth val="0"/>
          <c:extLst>
            <c:ext xmlns:c16="http://schemas.microsoft.com/office/drawing/2014/chart" uri="{C3380CC4-5D6E-409C-BE32-E72D297353CC}">
              <c16:uniqueId val="{0000000E-7028-4106-B675-0A78EC6C36EE}"/>
            </c:ext>
          </c:extLst>
        </c:ser>
        <c:dLbls>
          <c:showLegendKey val="0"/>
          <c:showVal val="0"/>
          <c:showCatName val="0"/>
          <c:showSerName val="0"/>
          <c:showPercent val="0"/>
          <c:showBubbleSize val="0"/>
        </c:dLbls>
        <c:smooth val="0"/>
        <c:axId val="303812191"/>
        <c:axId val="182748383"/>
      </c:lineChart>
      <c:catAx>
        <c:axId val="303812191"/>
        <c:scaling>
          <c:orientation val="minMax"/>
          <c:min val="1"/>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crossAx val="182748383"/>
        <c:crosses val="autoZero"/>
        <c:auto val="0"/>
        <c:lblAlgn val="ctr"/>
        <c:lblOffset val="100"/>
        <c:tickLblSkip val="6"/>
        <c:tickMarkSkip val="6"/>
        <c:noMultiLvlLbl val="1"/>
      </c:catAx>
      <c:valAx>
        <c:axId val="182748383"/>
        <c:scaling>
          <c:orientation val="minMax"/>
        </c:scaling>
        <c:delete val="0"/>
        <c:axPos val="l"/>
        <c:majorGridlines>
          <c:spPr>
            <a:ln w="9525" cap="flat" cmpd="sng" algn="ctr">
              <a:no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s-PE"/>
          </a:p>
        </c:txPr>
        <c:crossAx val="3038121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rtl="0">
            <a:defRPr sz="1600" b="0" i="0" u="none" strike="noStrike" kern="1200" baseline="0">
              <a:solidFill>
                <a:schemeClr val="tx1"/>
              </a:solidFill>
              <a:latin typeface="Century Gothic" panose="020B0502020202020204" pitchFamily="34" charset="0"/>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66942769727171E-2"/>
          <c:y val="0.19076077001798619"/>
          <c:w val="0.97012907854654118"/>
          <c:h val="0.6595495774557949"/>
        </c:manualLayout>
      </c:layout>
      <c:barChart>
        <c:barDir val="col"/>
        <c:grouping val="clustered"/>
        <c:varyColors val="0"/>
        <c:ser>
          <c:idx val="1"/>
          <c:order val="0"/>
          <c:tx>
            <c:strRef>
              <c:f>Sheet1!$B$1</c:f>
              <c:strCache>
                <c:ptCount val="1"/>
                <c:pt idx="0">
                  <c:v>Eurocapital </c:v>
                </c:pt>
              </c:strCache>
            </c:strRef>
          </c:tx>
          <c:spPr>
            <a:solidFill>
              <a:srgbClr val="0071CE"/>
            </a:solidFill>
            <a:ln w="8614">
              <a:solidFill>
                <a:srgbClr val="0071CE"/>
              </a:solidFill>
              <a:prstDash val="solid"/>
            </a:ln>
            <a:effectLst>
              <a:outerShdw blurRad="50800" dist="38100" dir="2700000" algn="tl" rotWithShape="0">
                <a:prstClr val="black">
                  <a:alpha val="40000"/>
                </a:prstClr>
              </a:outerShdw>
            </a:effectLst>
          </c:spPr>
          <c:invertIfNegative val="0"/>
          <c:dPt>
            <c:idx val="4"/>
            <c:invertIfNegative val="0"/>
            <c:bubble3D val="0"/>
            <c:extLst>
              <c:ext xmlns:c16="http://schemas.microsoft.com/office/drawing/2014/chart" uri="{C3380CC4-5D6E-409C-BE32-E72D297353CC}">
                <c16:uniqueId val="{00000000-0D3C-4CFE-8696-E62D87446150}"/>
              </c:ext>
            </c:extLst>
          </c:dPt>
          <c:dPt>
            <c:idx val="5"/>
            <c:invertIfNegative val="0"/>
            <c:bubble3D val="0"/>
            <c:extLst>
              <c:ext xmlns:c16="http://schemas.microsoft.com/office/drawing/2014/chart" uri="{C3380CC4-5D6E-409C-BE32-E72D297353CC}">
                <c16:uniqueId val="{00000001-0D3C-4CFE-8696-E62D87446150}"/>
              </c:ext>
            </c:extLst>
          </c:dPt>
          <c:dLbls>
            <c:dLbl>
              <c:idx val="0"/>
              <c:layout>
                <c:manualLayout>
                  <c:x val="-4.3485441747098321E-17"/>
                  <c:y val="1.2899263243331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3C-4CFE-8696-E62D87446150}"/>
                </c:ext>
              </c:extLst>
            </c:dLbl>
            <c:dLbl>
              <c:idx val="1"/>
              <c:layout>
                <c:manualLayout>
                  <c:x val="5.1725549965680963E-4"/>
                  <c:y val="1.2085094751063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3C-4CFE-8696-E62D87446150}"/>
                </c:ext>
              </c:extLst>
            </c:dLbl>
            <c:dLbl>
              <c:idx val="2"/>
              <c:layout>
                <c:manualLayout>
                  <c:x val="0"/>
                  <c:y val="1.067073256119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3C-4CFE-8696-E62D87446150}"/>
                </c:ext>
              </c:extLst>
            </c:dLbl>
            <c:dLbl>
              <c:idx val="3"/>
              <c:layout>
                <c:manualLayout>
                  <c:x val="-8.6970883494196641E-17"/>
                  <c:y val="1.067073256119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3C-4CFE-8696-E62D87446150}"/>
                </c:ext>
              </c:extLst>
            </c:dLbl>
            <c:dLbl>
              <c:idx val="4"/>
              <c:layout>
                <c:manualLayout>
                  <c:x val="0"/>
                  <c:y val="1.067073256119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3C-4CFE-8696-E62D87446150}"/>
                </c:ext>
              </c:extLst>
            </c:dLbl>
            <c:numFmt formatCode="0.0%" sourceLinked="0"/>
            <c:spPr>
              <a:noFill/>
              <a:ln>
                <a:noFill/>
              </a:ln>
              <a:effectLst/>
            </c:spPr>
            <c:txPr>
              <a:bodyPr wrap="square" lIns="38100" tIns="19050" rIns="38100" bIns="19050" anchor="ctr">
                <a:spAutoFit/>
              </a:bodyPr>
              <a:lstStyle/>
              <a:p>
                <a:pPr>
                  <a:defRPr sz="1600" b="0">
                    <a:solidFill>
                      <a:srgbClr val="19234A"/>
                    </a:solidFill>
                    <a:latin typeface="Century Gothic" panose="020B0502020202020204" pitchFamily="34" charset="0"/>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Sheet1!$A$2:$A$19</c:f>
              <c:numCache>
                <c:formatCode>mmm\-yy</c:formatCode>
                <c:ptCount val="18"/>
                <c:pt idx="0">
                  <c:v>45474</c:v>
                </c:pt>
                <c:pt idx="1">
                  <c:v>45505</c:v>
                </c:pt>
                <c:pt idx="2">
                  <c:v>45536</c:v>
                </c:pt>
                <c:pt idx="3">
                  <c:v>45566</c:v>
                </c:pt>
                <c:pt idx="4">
                  <c:v>45597</c:v>
                </c:pt>
                <c:pt idx="5">
                  <c:v>45627</c:v>
                </c:pt>
                <c:pt idx="6">
                  <c:v>45658</c:v>
                </c:pt>
                <c:pt idx="7">
                  <c:v>45689</c:v>
                </c:pt>
                <c:pt idx="8">
                  <c:v>45717</c:v>
                </c:pt>
                <c:pt idx="9">
                  <c:v>45748</c:v>
                </c:pt>
                <c:pt idx="10">
                  <c:v>45778</c:v>
                </c:pt>
                <c:pt idx="11">
                  <c:v>45809</c:v>
                </c:pt>
                <c:pt idx="12">
                  <c:v>45839</c:v>
                </c:pt>
                <c:pt idx="13">
                  <c:v>45870</c:v>
                </c:pt>
                <c:pt idx="14">
                  <c:v>45901</c:v>
                </c:pt>
                <c:pt idx="15">
                  <c:v>45931</c:v>
                </c:pt>
                <c:pt idx="16">
                  <c:v>45962</c:v>
                </c:pt>
                <c:pt idx="17">
                  <c:v>45992</c:v>
                </c:pt>
              </c:numCache>
            </c:numRef>
          </c:cat>
          <c:val>
            <c:numRef>
              <c:f>Sheet1!$B$2:$B$19</c:f>
              <c:numCache>
                <c:formatCode>#,##0.00%;\(#,##0.00%\);"-"</c:formatCode>
                <c:ptCount val="18"/>
                <c:pt idx="0">
                  <c:v>2.8113473172127139E-2</c:v>
                </c:pt>
                <c:pt idx="1">
                  <c:v>2.5249655357121474E-2</c:v>
                </c:pt>
                <c:pt idx="2">
                  <c:v>3.0285455505512423E-2</c:v>
                </c:pt>
                <c:pt idx="3">
                  <c:v>2.5597882424231645E-2</c:v>
                </c:pt>
                <c:pt idx="4">
                  <c:v>2.5823376567056071E-2</c:v>
                </c:pt>
                <c:pt idx="5">
                  <c:v>2.2866120439523303E-2</c:v>
                </c:pt>
                <c:pt idx="6">
                  <c:v>1.8757655948419005E-2</c:v>
                </c:pt>
                <c:pt idx="7">
                  <c:v>2.8114535938775453E-2</c:v>
                </c:pt>
                <c:pt idx="8">
                  <c:v>2.3281029945694157E-2</c:v>
                </c:pt>
                <c:pt idx="9">
                  <c:v>2.3462140993298963E-2</c:v>
                </c:pt>
                <c:pt idx="10">
                  <c:v>2.7804656923462782E-2</c:v>
                </c:pt>
                <c:pt idx="11">
                  <c:v>2.8228393219634395E-2</c:v>
                </c:pt>
                <c:pt idx="12">
                  <c:v>2.8476837391274244E-2</c:v>
                </c:pt>
                <c:pt idx="13">
                  <c:v>3.8109276892510896E-2</c:v>
                </c:pt>
                <c:pt idx="14">
                  <c:v>4.3396451098801483E-2</c:v>
                </c:pt>
                <c:pt idx="15">
                  <c:v>4.0734211490219663E-2</c:v>
                </c:pt>
                <c:pt idx="16">
                  <c:v>3.6773790984093037E-2</c:v>
                </c:pt>
                <c:pt idx="17">
                  <c:v>3.7425402419029322E-2</c:v>
                </c:pt>
              </c:numCache>
            </c:numRef>
          </c:val>
          <c:extLst>
            <c:ext xmlns:c16="http://schemas.microsoft.com/office/drawing/2014/chart" uri="{C3380CC4-5D6E-409C-BE32-E72D297353CC}">
              <c16:uniqueId val="{00000006-0D3C-4CFE-8696-E62D87446150}"/>
            </c:ext>
          </c:extLst>
        </c:ser>
        <c:ser>
          <c:idx val="0"/>
          <c:order val="1"/>
          <c:tx>
            <c:strRef>
              <c:f>Sheet1!$C$1</c:f>
              <c:strCache>
                <c:ptCount val="1"/>
                <c:pt idx="0">
                  <c:v>Promedio Industria</c:v>
                </c:pt>
              </c:strCache>
            </c:strRef>
          </c:tx>
          <c:spPr>
            <a:solidFill>
              <a:srgbClr val="9AC438"/>
            </a:solidFill>
            <a:ln w="20955">
              <a:solidFill>
                <a:srgbClr val="9AC438"/>
              </a:solidFill>
            </a:ln>
          </c:spPr>
          <c:invertIfNegative val="0"/>
          <c:dLbls>
            <c:numFmt formatCode="0.0%" sourceLinked="0"/>
            <c:spPr>
              <a:noFill/>
              <a:ln>
                <a:noFill/>
              </a:ln>
              <a:effectLst/>
            </c:spPr>
            <c:txPr>
              <a:bodyPr wrap="square" lIns="38100" tIns="19050" rIns="38100" bIns="19050" anchor="ctr">
                <a:spAutoFit/>
              </a:bodyPr>
              <a:lstStyle/>
              <a:p>
                <a:pPr>
                  <a:defRPr sz="1600">
                    <a:solidFill>
                      <a:schemeClr val="tx1"/>
                    </a:solidFill>
                    <a:latin typeface="Century Gothic" panose="020B0502020202020204" pitchFamily="34" charset="0"/>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Sheet1!$A$2:$A$19</c:f>
              <c:numCache>
                <c:formatCode>mmm\-yy</c:formatCode>
                <c:ptCount val="18"/>
                <c:pt idx="0">
                  <c:v>45474</c:v>
                </c:pt>
                <c:pt idx="1">
                  <c:v>45505</c:v>
                </c:pt>
                <c:pt idx="2">
                  <c:v>45536</c:v>
                </c:pt>
                <c:pt idx="3">
                  <c:v>45566</c:v>
                </c:pt>
                <c:pt idx="4">
                  <c:v>45597</c:v>
                </c:pt>
                <c:pt idx="5">
                  <c:v>45627</c:v>
                </c:pt>
                <c:pt idx="6">
                  <c:v>45658</c:v>
                </c:pt>
                <c:pt idx="7">
                  <c:v>45689</c:v>
                </c:pt>
                <c:pt idx="8">
                  <c:v>45717</c:v>
                </c:pt>
                <c:pt idx="9">
                  <c:v>45748</c:v>
                </c:pt>
                <c:pt idx="10">
                  <c:v>45778</c:v>
                </c:pt>
                <c:pt idx="11">
                  <c:v>45809</c:v>
                </c:pt>
                <c:pt idx="12">
                  <c:v>45839</c:v>
                </c:pt>
                <c:pt idx="13">
                  <c:v>45870</c:v>
                </c:pt>
                <c:pt idx="14">
                  <c:v>45901</c:v>
                </c:pt>
                <c:pt idx="15">
                  <c:v>45931</c:v>
                </c:pt>
                <c:pt idx="16">
                  <c:v>45962</c:v>
                </c:pt>
                <c:pt idx="17">
                  <c:v>45992</c:v>
                </c:pt>
              </c:numCache>
            </c:numRef>
          </c:cat>
          <c:val>
            <c:numRef>
              <c:f>Sheet1!$C$2:$C$19</c:f>
              <c:numCache>
                <c:formatCode>0%</c:formatCode>
                <c:ptCount val="18"/>
                <c:pt idx="0">
                  <c:v>0.1406</c:v>
                </c:pt>
                <c:pt idx="1">
                  <c:v>0.15459999999999999</c:v>
                </c:pt>
                <c:pt idx="2">
                  <c:v>0.15340000000000001</c:v>
                </c:pt>
                <c:pt idx="3">
                  <c:v>0.1439</c:v>
                </c:pt>
                <c:pt idx="4">
                  <c:v>0.14030000000000001</c:v>
                </c:pt>
                <c:pt idx="5">
                  <c:v>0.1416</c:v>
                </c:pt>
                <c:pt idx="6">
                  <c:v>0.14700000000000002</c:v>
                </c:pt>
                <c:pt idx="7">
                  <c:v>0.15389999999999998</c:v>
                </c:pt>
                <c:pt idx="8">
                  <c:v>0.1394</c:v>
                </c:pt>
                <c:pt idx="9">
                  <c:v>0.1409</c:v>
                </c:pt>
                <c:pt idx="10">
                  <c:v>0.1419</c:v>
                </c:pt>
                <c:pt idx="11">
                  <c:v>0.13490000000000002</c:v>
                </c:pt>
                <c:pt idx="12">
                  <c:v>0.11749999999999999</c:v>
                </c:pt>
                <c:pt idx="13">
                  <c:v>0.1229</c:v>
                </c:pt>
                <c:pt idx="14">
                  <c:v>0.12149999999999998</c:v>
                </c:pt>
                <c:pt idx="15">
                  <c:v>0.1182</c:v>
                </c:pt>
                <c:pt idx="16">
                  <c:v>0.12590000000000001</c:v>
                </c:pt>
                <c:pt idx="17">
                  <c:v>0.1157</c:v>
                </c:pt>
              </c:numCache>
            </c:numRef>
          </c:val>
          <c:extLst xmlns:c15="http://schemas.microsoft.com/office/drawing/2012/chart">
            <c:ext xmlns:c16="http://schemas.microsoft.com/office/drawing/2014/chart" uri="{C3380CC4-5D6E-409C-BE32-E72D297353CC}">
              <c16:uniqueId val="{00000007-0D3C-4CFE-8696-E62D87446150}"/>
            </c:ext>
          </c:extLst>
        </c:ser>
        <c:dLbls>
          <c:showLegendKey val="0"/>
          <c:showVal val="0"/>
          <c:showCatName val="0"/>
          <c:showSerName val="0"/>
          <c:showPercent val="0"/>
          <c:showBubbleSize val="0"/>
        </c:dLbls>
        <c:gapWidth val="100"/>
        <c:axId val="204799408"/>
        <c:axId val="204799800"/>
        <c:extLst/>
      </c:barChart>
      <c:dateAx>
        <c:axId val="204799408"/>
        <c:scaling>
          <c:orientation val="minMax"/>
        </c:scaling>
        <c:delete val="0"/>
        <c:axPos val="b"/>
        <c:numFmt formatCode="mmm\-yy" sourceLinked="1"/>
        <c:majorTickMark val="out"/>
        <c:minorTickMark val="none"/>
        <c:tickLblPos val="nextTo"/>
        <c:spPr>
          <a:ln w="9525">
            <a:solidFill>
              <a:schemeClr val="tx1">
                <a:lumMod val="65000"/>
                <a:lumOff val="35000"/>
              </a:schemeClr>
            </a:solidFill>
            <a:prstDash val="solid"/>
          </a:ln>
        </c:spPr>
        <c:txPr>
          <a:bodyPr rot="0" vert="horz"/>
          <a:lstStyle/>
          <a:p>
            <a:pPr algn="ctr">
              <a:defRPr lang="en-US" sz="1600" b="0" i="0" u="none" strike="noStrike" kern="1200" cap="none" baseline="0">
                <a:solidFill>
                  <a:srgbClr val="19234A"/>
                </a:solidFill>
                <a:latin typeface="Century Gothic" panose="020B0502020202020204" pitchFamily="34" charset="0"/>
                <a:ea typeface="Lucida Sans Unicode"/>
                <a:cs typeface="Lucida Sans Unicode" pitchFamily="34" charset="0"/>
              </a:defRPr>
            </a:pPr>
            <a:endParaRPr lang="es-PE"/>
          </a:p>
        </c:txPr>
        <c:crossAx val="204799800"/>
        <c:crosses val="autoZero"/>
        <c:auto val="1"/>
        <c:lblOffset val="100"/>
        <c:baseTimeUnit val="months"/>
      </c:dateAx>
      <c:valAx>
        <c:axId val="204799800"/>
        <c:scaling>
          <c:orientation val="minMax"/>
          <c:max val="0.30000000000000004"/>
        </c:scaling>
        <c:delete val="0"/>
        <c:axPos val="l"/>
        <c:numFmt formatCode="#,##0.00%;\(#,##0.00%\);&quot;-&quot;" sourceLinked="1"/>
        <c:majorTickMark val="out"/>
        <c:minorTickMark val="none"/>
        <c:tickLblPos val="nextTo"/>
        <c:spPr>
          <a:ln>
            <a:noFill/>
          </a:ln>
        </c:spPr>
        <c:txPr>
          <a:bodyPr/>
          <a:lstStyle/>
          <a:p>
            <a:pPr>
              <a:defRPr sz="100">
                <a:solidFill>
                  <a:schemeClr val="bg1"/>
                </a:solidFill>
                <a:latin typeface="Century Gothic" panose="020B0502020202020204" pitchFamily="34" charset="0"/>
              </a:defRPr>
            </a:pPr>
            <a:endParaRPr lang="es-PE"/>
          </a:p>
        </c:txPr>
        <c:crossAx val="204799408"/>
        <c:crosses val="autoZero"/>
        <c:crossBetween val="between"/>
      </c:valAx>
      <c:spPr>
        <a:noFill/>
        <a:ln w="25401">
          <a:noFill/>
        </a:ln>
      </c:spPr>
    </c:plotArea>
    <c:legend>
      <c:legendPos val="t"/>
      <c:overlay val="0"/>
      <c:txPr>
        <a:bodyPr/>
        <a:lstStyle/>
        <a:p>
          <a:pPr rtl="0">
            <a:defRPr sz="1800" cap="none">
              <a:solidFill>
                <a:srgbClr val="19234A"/>
              </a:solidFill>
              <a:latin typeface="Century Gothic" panose="020B0502020202020204" pitchFamily="34" charset="0"/>
            </a:defRPr>
          </a:pPr>
          <a:endParaRPr lang="es-PE"/>
        </a:p>
      </c:txPr>
    </c:legend>
    <c:plotVisOnly val="1"/>
    <c:dispBlanksAs val="gap"/>
    <c:showDLblsOverMax val="0"/>
  </c:chart>
  <c:spPr>
    <a:noFill/>
    <a:ln>
      <a:noFill/>
    </a:ln>
  </c:spPr>
  <c:txPr>
    <a:bodyPr/>
    <a:lstStyle/>
    <a:p>
      <a:pPr>
        <a:defRPr sz="800" b="0" i="0" u="none" strike="noStrike" cap="all" baseline="0">
          <a:solidFill>
            <a:schemeClr val="tx1">
              <a:lumMod val="65000"/>
              <a:lumOff val="35000"/>
            </a:schemeClr>
          </a:solidFill>
          <a:latin typeface="Calibri"/>
          <a:ea typeface="Lucida Sans Unicode"/>
          <a:cs typeface="Lucida Sans Unicode"/>
        </a:defRPr>
      </a:pPr>
      <a:endParaRPr lang="es-P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66942769727171E-2"/>
          <c:y val="0.19076077001798619"/>
          <c:w val="0.97012907854654118"/>
          <c:h val="0.6595495774557949"/>
        </c:manualLayout>
      </c:layout>
      <c:barChart>
        <c:barDir val="col"/>
        <c:grouping val="clustered"/>
        <c:varyColors val="0"/>
        <c:ser>
          <c:idx val="1"/>
          <c:order val="0"/>
          <c:tx>
            <c:strRef>
              <c:f>Sheet1!$B$1</c:f>
              <c:strCache>
                <c:ptCount val="1"/>
                <c:pt idx="0">
                  <c:v>Eurocapital </c:v>
                </c:pt>
              </c:strCache>
            </c:strRef>
          </c:tx>
          <c:spPr>
            <a:solidFill>
              <a:srgbClr val="0071CE"/>
            </a:solidFill>
            <a:ln w="8614">
              <a:solidFill>
                <a:srgbClr val="0071CE"/>
              </a:solidFill>
              <a:prstDash val="solid"/>
            </a:ln>
            <a:effectLst>
              <a:outerShdw blurRad="50800" dist="38100" dir="2700000" algn="tl" rotWithShape="0">
                <a:prstClr val="black">
                  <a:alpha val="40000"/>
                </a:prstClr>
              </a:outerShdw>
            </a:effectLst>
          </c:spPr>
          <c:invertIfNegative val="0"/>
          <c:dPt>
            <c:idx val="4"/>
            <c:invertIfNegative val="0"/>
            <c:bubble3D val="0"/>
            <c:extLst>
              <c:ext xmlns:c16="http://schemas.microsoft.com/office/drawing/2014/chart" uri="{C3380CC4-5D6E-409C-BE32-E72D297353CC}">
                <c16:uniqueId val="{00000000-8854-4D22-909B-6B6432A805D3}"/>
              </c:ext>
            </c:extLst>
          </c:dPt>
          <c:dPt>
            <c:idx val="5"/>
            <c:invertIfNegative val="0"/>
            <c:bubble3D val="0"/>
            <c:extLst>
              <c:ext xmlns:c16="http://schemas.microsoft.com/office/drawing/2014/chart" uri="{C3380CC4-5D6E-409C-BE32-E72D297353CC}">
                <c16:uniqueId val="{00000001-8854-4D22-909B-6B6432A805D3}"/>
              </c:ext>
            </c:extLst>
          </c:dPt>
          <c:dLbls>
            <c:dLbl>
              <c:idx val="0"/>
              <c:layout>
                <c:manualLayout>
                  <c:x val="-4.3485441747098321E-17"/>
                  <c:y val="1.2899263243331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54-4D22-909B-6B6432A805D3}"/>
                </c:ext>
              </c:extLst>
            </c:dLbl>
            <c:dLbl>
              <c:idx val="1"/>
              <c:layout>
                <c:manualLayout>
                  <c:x val="5.1725549965680963E-4"/>
                  <c:y val="1.2085094751063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54-4D22-909B-6B6432A805D3}"/>
                </c:ext>
              </c:extLst>
            </c:dLbl>
            <c:dLbl>
              <c:idx val="2"/>
              <c:layout>
                <c:manualLayout>
                  <c:x val="0"/>
                  <c:y val="1.067073256119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54-4D22-909B-6B6432A805D3}"/>
                </c:ext>
              </c:extLst>
            </c:dLbl>
            <c:dLbl>
              <c:idx val="3"/>
              <c:layout>
                <c:manualLayout>
                  <c:x val="-8.6970883494196641E-17"/>
                  <c:y val="1.067073256119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54-4D22-909B-6B6432A805D3}"/>
                </c:ext>
              </c:extLst>
            </c:dLbl>
            <c:dLbl>
              <c:idx val="4"/>
              <c:layout>
                <c:manualLayout>
                  <c:x val="0"/>
                  <c:y val="1.067073256119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54-4D22-909B-6B6432A805D3}"/>
                </c:ext>
              </c:extLst>
            </c:dLbl>
            <c:numFmt formatCode="0.0%" sourceLinked="0"/>
            <c:spPr>
              <a:noFill/>
              <a:ln>
                <a:noFill/>
              </a:ln>
              <a:effectLst/>
            </c:spPr>
            <c:txPr>
              <a:bodyPr wrap="square" lIns="38100" tIns="19050" rIns="38100" bIns="19050" anchor="ctr">
                <a:spAutoFit/>
              </a:bodyPr>
              <a:lstStyle/>
              <a:p>
                <a:pPr>
                  <a:defRPr sz="1600" b="0">
                    <a:solidFill>
                      <a:srgbClr val="19234A"/>
                    </a:solidFill>
                    <a:latin typeface="Century Gothic" panose="020B0502020202020204" pitchFamily="34" charset="0"/>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Sheet1!$A$2:$A$19</c:f>
              <c:numCache>
                <c:formatCode>mmm\-yy</c:formatCode>
                <c:ptCount val="18"/>
                <c:pt idx="0">
                  <c:v>45474</c:v>
                </c:pt>
                <c:pt idx="1">
                  <c:v>45505</c:v>
                </c:pt>
                <c:pt idx="2">
                  <c:v>45536</c:v>
                </c:pt>
                <c:pt idx="3">
                  <c:v>45566</c:v>
                </c:pt>
                <c:pt idx="4">
                  <c:v>45597</c:v>
                </c:pt>
                <c:pt idx="5">
                  <c:v>45627</c:v>
                </c:pt>
                <c:pt idx="6">
                  <c:v>45658</c:v>
                </c:pt>
                <c:pt idx="7">
                  <c:v>45689</c:v>
                </c:pt>
                <c:pt idx="8">
                  <c:v>45717</c:v>
                </c:pt>
                <c:pt idx="9">
                  <c:v>45748</c:v>
                </c:pt>
                <c:pt idx="10">
                  <c:v>45778</c:v>
                </c:pt>
                <c:pt idx="11">
                  <c:v>45809</c:v>
                </c:pt>
                <c:pt idx="12">
                  <c:v>45839</c:v>
                </c:pt>
                <c:pt idx="13">
                  <c:v>45870</c:v>
                </c:pt>
                <c:pt idx="14">
                  <c:v>45901</c:v>
                </c:pt>
                <c:pt idx="15">
                  <c:v>45931</c:v>
                </c:pt>
                <c:pt idx="16">
                  <c:v>45962</c:v>
                </c:pt>
                <c:pt idx="17">
                  <c:v>45992</c:v>
                </c:pt>
              </c:numCache>
            </c:numRef>
          </c:cat>
          <c:val>
            <c:numRef>
              <c:f>Sheet1!$B$2:$B$19</c:f>
              <c:numCache>
                <c:formatCode>0.00%</c:formatCode>
                <c:ptCount val="18"/>
                <c:pt idx="0">
                  <c:v>2.4341954550634887E-2</c:v>
                </c:pt>
                <c:pt idx="1">
                  <c:v>2.3007452965838868E-2</c:v>
                </c:pt>
                <c:pt idx="2">
                  <c:v>2.5740057182838238E-2</c:v>
                </c:pt>
                <c:pt idx="3">
                  <c:v>2.4231769476599132E-2</c:v>
                </c:pt>
                <c:pt idx="4">
                  <c:v>2.2222005962970578E-2</c:v>
                </c:pt>
                <c:pt idx="5">
                  <c:v>1.9326222233194891E-2</c:v>
                </c:pt>
                <c:pt idx="6">
                  <c:v>1.6109435363038965E-2</c:v>
                </c:pt>
                <c:pt idx="7">
                  <c:v>1.6457222182850843E-2</c:v>
                </c:pt>
                <c:pt idx="8">
                  <c:v>1.5389511933488233E-2</c:v>
                </c:pt>
                <c:pt idx="9">
                  <c:v>1.9810327418543189E-2</c:v>
                </c:pt>
                <c:pt idx="10">
                  <c:v>1.8236158066386683E-2</c:v>
                </c:pt>
                <c:pt idx="11">
                  <c:v>1.6905322235214394E-2</c:v>
                </c:pt>
                <c:pt idx="12">
                  <c:v>1.5677936477212009E-2</c:v>
                </c:pt>
                <c:pt idx="13">
                  <c:v>1.5035569853469159E-2</c:v>
                </c:pt>
                <c:pt idx="14">
                  <c:v>1.8604498289360998E-2</c:v>
                </c:pt>
                <c:pt idx="15">
                  <c:v>2.8129666527198432E-2</c:v>
                </c:pt>
                <c:pt idx="16">
                  <c:v>2.6908355984155662E-2</c:v>
                </c:pt>
                <c:pt idx="17">
                  <c:v>1.9597007383103354E-2</c:v>
                </c:pt>
              </c:numCache>
            </c:numRef>
          </c:val>
          <c:extLst>
            <c:ext xmlns:c16="http://schemas.microsoft.com/office/drawing/2014/chart" uri="{C3380CC4-5D6E-409C-BE32-E72D297353CC}">
              <c16:uniqueId val="{00000006-8854-4D22-909B-6B6432A805D3}"/>
            </c:ext>
          </c:extLst>
        </c:ser>
        <c:ser>
          <c:idx val="0"/>
          <c:order val="1"/>
          <c:tx>
            <c:strRef>
              <c:f>Sheet1!$C$1</c:f>
              <c:strCache>
                <c:ptCount val="1"/>
                <c:pt idx="0">
                  <c:v>Promedio Industria</c:v>
                </c:pt>
              </c:strCache>
            </c:strRef>
          </c:tx>
          <c:spPr>
            <a:solidFill>
              <a:srgbClr val="9AC438"/>
            </a:solidFill>
            <a:ln w="20955">
              <a:solidFill>
                <a:srgbClr val="9AC438"/>
              </a:solidFill>
            </a:ln>
          </c:spPr>
          <c:invertIfNegative val="0"/>
          <c:dLbls>
            <c:numFmt formatCode="0.0%" sourceLinked="0"/>
            <c:spPr>
              <a:noFill/>
              <a:ln>
                <a:noFill/>
              </a:ln>
              <a:effectLst/>
            </c:spPr>
            <c:txPr>
              <a:bodyPr wrap="square" lIns="38100" tIns="19050" rIns="38100" bIns="19050" anchor="ctr">
                <a:spAutoFit/>
              </a:bodyPr>
              <a:lstStyle/>
              <a:p>
                <a:pPr>
                  <a:defRPr sz="1600">
                    <a:solidFill>
                      <a:schemeClr val="tx1"/>
                    </a:solidFill>
                    <a:latin typeface="Century Gothic" panose="020B0502020202020204" pitchFamily="34" charset="0"/>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Sheet1!$A$2:$A$19</c:f>
              <c:numCache>
                <c:formatCode>mmm\-yy</c:formatCode>
                <c:ptCount val="18"/>
                <c:pt idx="0">
                  <c:v>45474</c:v>
                </c:pt>
                <c:pt idx="1">
                  <c:v>45505</c:v>
                </c:pt>
                <c:pt idx="2">
                  <c:v>45536</c:v>
                </c:pt>
                <c:pt idx="3">
                  <c:v>45566</c:v>
                </c:pt>
                <c:pt idx="4">
                  <c:v>45597</c:v>
                </c:pt>
                <c:pt idx="5">
                  <c:v>45627</c:v>
                </c:pt>
                <c:pt idx="6">
                  <c:v>45658</c:v>
                </c:pt>
                <c:pt idx="7">
                  <c:v>45689</c:v>
                </c:pt>
                <c:pt idx="8">
                  <c:v>45717</c:v>
                </c:pt>
                <c:pt idx="9">
                  <c:v>45748</c:v>
                </c:pt>
                <c:pt idx="10">
                  <c:v>45778</c:v>
                </c:pt>
                <c:pt idx="11">
                  <c:v>45809</c:v>
                </c:pt>
                <c:pt idx="12">
                  <c:v>45839</c:v>
                </c:pt>
                <c:pt idx="13">
                  <c:v>45870</c:v>
                </c:pt>
                <c:pt idx="14">
                  <c:v>45901</c:v>
                </c:pt>
                <c:pt idx="15">
                  <c:v>45931</c:v>
                </c:pt>
                <c:pt idx="16">
                  <c:v>45962</c:v>
                </c:pt>
                <c:pt idx="17">
                  <c:v>45992</c:v>
                </c:pt>
              </c:numCache>
            </c:numRef>
          </c:cat>
          <c:val>
            <c:numRef>
              <c:f>Sheet1!$C$2:$C$19</c:f>
              <c:numCache>
                <c:formatCode>0%</c:formatCode>
                <c:ptCount val="18"/>
                <c:pt idx="0">
                  <c:v>0.13020000000000001</c:v>
                </c:pt>
                <c:pt idx="1">
                  <c:v>0.15059999999999998</c:v>
                </c:pt>
                <c:pt idx="2">
                  <c:v>0.14899999999999999</c:v>
                </c:pt>
                <c:pt idx="3">
                  <c:v>0.13849999999999998</c:v>
                </c:pt>
                <c:pt idx="4">
                  <c:v>0.13389999999999999</c:v>
                </c:pt>
                <c:pt idx="5">
                  <c:v>0.13369999999999999</c:v>
                </c:pt>
                <c:pt idx="6">
                  <c:v>0.13900000000000001</c:v>
                </c:pt>
                <c:pt idx="7">
                  <c:v>0.1439</c:v>
                </c:pt>
                <c:pt idx="8">
                  <c:v>0.1285</c:v>
                </c:pt>
                <c:pt idx="9">
                  <c:v>0.1268</c:v>
                </c:pt>
                <c:pt idx="10">
                  <c:v>0.12329999999999999</c:v>
                </c:pt>
                <c:pt idx="11">
                  <c:v>0.1212</c:v>
                </c:pt>
                <c:pt idx="12">
                  <c:v>0.12240000000000001</c:v>
                </c:pt>
                <c:pt idx="13">
                  <c:v>0.1236</c:v>
                </c:pt>
                <c:pt idx="14">
                  <c:v>0.12479999999999999</c:v>
                </c:pt>
                <c:pt idx="15">
                  <c:v>0.10679999999999999</c:v>
                </c:pt>
                <c:pt idx="16">
                  <c:v>0.11509999999999999</c:v>
                </c:pt>
                <c:pt idx="17">
                  <c:v>0.1074</c:v>
                </c:pt>
              </c:numCache>
            </c:numRef>
          </c:val>
          <c:extLst xmlns:c15="http://schemas.microsoft.com/office/drawing/2012/chart">
            <c:ext xmlns:c16="http://schemas.microsoft.com/office/drawing/2014/chart" uri="{C3380CC4-5D6E-409C-BE32-E72D297353CC}">
              <c16:uniqueId val="{00000007-8854-4D22-909B-6B6432A805D3}"/>
            </c:ext>
          </c:extLst>
        </c:ser>
        <c:dLbls>
          <c:showLegendKey val="0"/>
          <c:showVal val="0"/>
          <c:showCatName val="0"/>
          <c:showSerName val="0"/>
          <c:showPercent val="0"/>
          <c:showBubbleSize val="0"/>
        </c:dLbls>
        <c:gapWidth val="100"/>
        <c:axId val="204799408"/>
        <c:axId val="204799800"/>
        <c:extLst/>
      </c:barChart>
      <c:dateAx>
        <c:axId val="204799408"/>
        <c:scaling>
          <c:orientation val="minMax"/>
        </c:scaling>
        <c:delete val="0"/>
        <c:axPos val="b"/>
        <c:numFmt formatCode="mmm\-yy" sourceLinked="1"/>
        <c:majorTickMark val="out"/>
        <c:minorTickMark val="none"/>
        <c:tickLblPos val="nextTo"/>
        <c:spPr>
          <a:ln w="9525">
            <a:solidFill>
              <a:schemeClr val="tx1">
                <a:lumMod val="65000"/>
                <a:lumOff val="35000"/>
              </a:schemeClr>
            </a:solidFill>
            <a:prstDash val="solid"/>
          </a:ln>
        </c:spPr>
        <c:txPr>
          <a:bodyPr rot="0" vert="horz"/>
          <a:lstStyle/>
          <a:p>
            <a:pPr algn="ctr">
              <a:defRPr lang="en-US" sz="1600" b="0" i="0" u="none" strike="noStrike" kern="1200" cap="none" baseline="0">
                <a:solidFill>
                  <a:srgbClr val="19234A"/>
                </a:solidFill>
                <a:latin typeface="Century Gothic" panose="020B0502020202020204" pitchFamily="34" charset="0"/>
                <a:ea typeface="Lucida Sans Unicode"/>
                <a:cs typeface="Lucida Sans Unicode" pitchFamily="34" charset="0"/>
              </a:defRPr>
            </a:pPr>
            <a:endParaRPr lang="es-PE"/>
          </a:p>
        </c:txPr>
        <c:crossAx val="204799800"/>
        <c:crosses val="autoZero"/>
        <c:auto val="1"/>
        <c:lblOffset val="100"/>
        <c:baseTimeUnit val="months"/>
      </c:dateAx>
      <c:valAx>
        <c:axId val="204799800"/>
        <c:scaling>
          <c:orientation val="minMax"/>
          <c:max val="0.30000000000000004"/>
        </c:scaling>
        <c:delete val="0"/>
        <c:axPos val="l"/>
        <c:numFmt formatCode="0.00%" sourceLinked="1"/>
        <c:majorTickMark val="out"/>
        <c:minorTickMark val="none"/>
        <c:tickLblPos val="nextTo"/>
        <c:spPr>
          <a:ln>
            <a:noFill/>
          </a:ln>
        </c:spPr>
        <c:txPr>
          <a:bodyPr/>
          <a:lstStyle/>
          <a:p>
            <a:pPr>
              <a:defRPr sz="100">
                <a:solidFill>
                  <a:schemeClr val="bg1"/>
                </a:solidFill>
                <a:latin typeface="Century Gothic" panose="020B0502020202020204" pitchFamily="34" charset="0"/>
              </a:defRPr>
            </a:pPr>
            <a:endParaRPr lang="es-PE"/>
          </a:p>
        </c:txPr>
        <c:crossAx val="204799408"/>
        <c:crosses val="autoZero"/>
        <c:crossBetween val="between"/>
      </c:valAx>
      <c:spPr>
        <a:noFill/>
        <a:ln w="25401">
          <a:noFill/>
        </a:ln>
      </c:spPr>
    </c:plotArea>
    <c:legend>
      <c:legendPos val="t"/>
      <c:overlay val="0"/>
      <c:txPr>
        <a:bodyPr/>
        <a:lstStyle/>
        <a:p>
          <a:pPr rtl="0">
            <a:defRPr sz="1800" cap="none">
              <a:solidFill>
                <a:srgbClr val="19234A"/>
              </a:solidFill>
              <a:latin typeface="Century Gothic" panose="020B0502020202020204" pitchFamily="34" charset="0"/>
            </a:defRPr>
          </a:pPr>
          <a:endParaRPr lang="es-PE"/>
        </a:p>
      </c:txPr>
    </c:legend>
    <c:plotVisOnly val="1"/>
    <c:dispBlanksAs val="gap"/>
    <c:showDLblsOverMax val="0"/>
  </c:chart>
  <c:spPr>
    <a:noFill/>
    <a:ln>
      <a:noFill/>
    </a:ln>
  </c:spPr>
  <c:txPr>
    <a:bodyPr/>
    <a:lstStyle/>
    <a:p>
      <a:pPr>
        <a:defRPr sz="800" b="0" i="0" u="none" strike="noStrike" cap="all" baseline="0">
          <a:solidFill>
            <a:schemeClr val="tx1">
              <a:lumMod val="65000"/>
              <a:lumOff val="35000"/>
            </a:schemeClr>
          </a:solidFill>
          <a:latin typeface="Calibri"/>
          <a:ea typeface="Lucida Sans Unicode"/>
          <a:cs typeface="Lucida Sans Unicode"/>
        </a:defRPr>
      </a:pPr>
      <a:endParaRPr lang="es-P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66942769727171E-2"/>
          <c:y val="0.19076077001798619"/>
          <c:w val="0.97012907854654118"/>
          <c:h val="0.6595495774557949"/>
        </c:manualLayout>
      </c:layout>
      <c:barChart>
        <c:barDir val="col"/>
        <c:grouping val="clustered"/>
        <c:varyColors val="0"/>
        <c:ser>
          <c:idx val="1"/>
          <c:order val="0"/>
          <c:tx>
            <c:strRef>
              <c:f>Sheet1!$B$1</c:f>
              <c:strCache>
                <c:ptCount val="1"/>
                <c:pt idx="0">
                  <c:v>Castigos</c:v>
                </c:pt>
              </c:strCache>
            </c:strRef>
          </c:tx>
          <c:spPr>
            <a:solidFill>
              <a:srgbClr val="0071CE"/>
            </a:solidFill>
            <a:ln w="8614">
              <a:solidFill>
                <a:srgbClr val="0071CE"/>
              </a:solidFill>
              <a:prstDash val="solid"/>
            </a:ln>
            <a:effectLst>
              <a:outerShdw blurRad="50800" dist="38100" dir="2700000" algn="tl" rotWithShape="0">
                <a:prstClr val="black">
                  <a:alpha val="40000"/>
                </a:prstClr>
              </a:outerShdw>
            </a:effectLst>
          </c:spPr>
          <c:invertIfNegative val="0"/>
          <c:dPt>
            <c:idx val="4"/>
            <c:invertIfNegative val="0"/>
            <c:bubble3D val="0"/>
            <c:extLst>
              <c:ext xmlns:c16="http://schemas.microsoft.com/office/drawing/2014/chart" uri="{C3380CC4-5D6E-409C-BE32-E72D297353CC}">
                <c16:uniqueId val="{00000000-132F-499B-AB58-7291C65BF683}"/>
              </c:ext>
            </c:extLst>
          </c:dPt>
          <c:dPt>
            <c:idx val="5"/>
            <c:invertIfNegative val="0"/>
            <c:bubble3D val="0"/>
            <c:extLst>
              <c:ext xmlns:c16="http://schemas.microsoft.com/office/drawing/2014/chart" uri="{C3380CC4-5D6E-409C-BE32-E72D297353CC}">
                <c16:uniqueId val="{00000002-132F-499B-AB58-7291C65BF683}"/>
              </c:ext>
            </c:extLst>
          </c:dPt>
          <c:dLbls>
            <c:dLbl>
              <c:idx val="4"/>
              <c:spPr>
                <a:noFill/>
                <a:ln>
                  <a:noFill/>
                </a:ln>
                <a:effectLst/>
              </c:spPr>
              <c:txPr>
                <a:bodyPr wrap="square" lIns="38100" tIns="19050" rIns="38100" bIns="19050" anchor="ctr">
                  <a:spAutoFit/>
                </a:bodyPr>
                <a:lstStyle/>
                <a:p>
                  <a:pPr>
                    <a:defRPr sz="1600" b="1">
                      <a:solidFill>
                        <a:schemeClr val="bg1"/>
                      </a:solidFill>
                      <a:latin typeface="Century Gothic" panose="020B0502020202020204" pitchFamily="34" charset="0"/>
                    </a:defRPr>
                  </a:pPr>
                  <a:endParaRPr lang="es-PE"/>
                </a:p>
              </c:txPr>
              <c:dLblPos val="ctr"/>
              <c:showLegendKey val="0"/>
              <c:showVal val="1"/>
              <c:showCatName val="0"/>
              <c:showSerName val="0"/>
              <c:showPercent val="0"/>
              <c:showBubbleSize val="0"/>
              <c:extLst>
                <c:ext xmlns:c16="http://schemas.microsoft.com/office/drawing/2014/chart" uri="{C3380CC4-5D6E-409C-BE32-E72D297353CC}">
                  <c16:uniqueId val="{00000000-132F-499B-AB58-7291C65BF683}"/>
                </c:ext>
              </c:extLst>
            </c:dLbl>
            <c:dLbl>
              <c:idx val="5"/>
              <c:spPr>
                <a:noFill/>
                <a:ln>
                  <a:noFill/>
                </a:ln>
                <a:effectLst/>
              </c:spPr>
              <c:txPr>
                <a:bodyPr wrap="square" lIns="38100" tIns="19050" rIns="38100" bIns="19050" anchor="ctr">
                  <a:spAutoFit/>
                </a:bodyPr>
                <a:lstStyle/>
                <a:p>
                  <a:pPr>
                    <a:defRPr sz="1600" b="1">
                      <a:solidFill>
                        <a:schemeClr val="bg1"/>
                      </a:solidFill>
                      <a:latin typeface="Century Gothic" panose="020B0502020202020204" pitchFamily="34" charset="0"/>
                    </a:defRPr>
                  </a:pPr>
                  <a:endParaRPr lang="es-PE"/>
                </a:p>
              </c:txPr>
              <c:dLblPos val="ctr"/>
              <c:showLegendKey val="0"/>
              <c:showVal val="1"/>
              <c:showCatName val="0"/>
              <c:showSerName val="0"/>
              <c:showPercent val="0"/>
              <c:showBubbleSize val="0"/>
              <c:extLst>
                <c:ext xmlns:c16="http://schemas.microsoft.com/office/drawing/2014/chart" uri="{C3380CC4-5D6E-409C-BE32-E72D297353CC}">
                  <c16:uniqueId val="{00000002-132F-499B-AB58-7291C65BF683}"/>
                </c:ext>
              </c:extLst>
            </c:dLbl>
            <c:spPr>
              <a:noFill/>
              <a:ln>
                <a:noFill/>
              </a:ln>
              <a:effectLst/>
            </c:spPr>
            <c:txPr>
              <a:bodyPr wrap="square" lIns="38100" tIns="19050" rIns="38100" bIns="19050" anchor="ctr">
                <a:spAutoFit/>
              </a:bodyPr>
              <a:lstStyle/>
              <a:p>
                <a:pPr>
                  <a:defRPr sz="1600">
                    <a:solidFill>
                      <a:schemeClr val="bg1"/>
                    </a:solidFill>
                    <a:latin typeface="Century Gothic" panose="020B0502020202020204" pitchFamily="34" charset="0"/>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_(* #,##0_);_(* \(#,##0\);_(* "-"??_);_(@_)</c:formatCode>
                <c:ptCount val="5"/>
                <c:pt idx="0">
                  <c:v>163.78764382191093</c:v>
                </c:pt>
                <c:pt idx="1">
                  <c:v>158.84764397905761</c:v>
                </c:pt>
                <c:pt idx="2">
                  <c:v>386.60678696471854</c:v>
                </c:pt>
                <c:pt idx="3">
                  <c:v>223.9867374005305</c:v>
                </c:pt>
                <c:pt idx="4">
                  <c:v>794.44844714964404</c:v>
                </c:pt>
              </c:numCache>
            </c:numRef>
          </c:val>
          <c:extLst>
            <c:ext xmlns:c16="http://schemas.microsoft.com/office/drawing/2014/chart" uri="{C3380CC4-5D6E-409C-BE32-E72D297353CC}">
              <c16:uniqueId val="{00000006-132F-499B-AB58-7291C65BF683}"/>
            </c:ext>
          </c:extLst>
        </c:ser>
        <c:dLbls>
          <c:showLegendKey val="0"/>
          <c:showVal val="0"/>
          <c:showCatName val="0"/>
          <c:showSerName val="0"/>
          <c:showPercent val="0"/>
          <c:showBubbleSize val="0"/>
        </c:dLbls>
        <c:gapWidth val="100"/>
        <c:axId val="204799408"/>
        <c:axId val="204799800"/>
        <c:extLst/>
      </c:barChart>
      <c:lineChart>
        <c:grouping val="standard"/>
        <c:varyColors val="0"/>
        <c:ser>
          <c:idx val="0"/>
          <c:order val="1"/>
          <c:tx>
            <c:strRef>
              <c:f>Sheet1!$C$1</c:f>
              <c:strCache>
                <c:ptCount val="1"/>
                <c:pt idx="0">
                  <c:v>Ratio de Cobertura</c:v>
                </c:pt>
              </c:strCache>
            </c:strRef>
          </c:tx>
          <c:spPr>
            <a:ln w="20955" cmpd="sng">
              <a:solidFill>
                <a:srgbClr val="F3933B"/>
              </a:solidFill>
            </a:ln>
          </c:spPr>
          <c:marker>
            <c:symbol val="square"/>
            <c:size val="5"/>
            <c:spPr>
              <a:solidFill>
                <a:srgbClr val="F3933B"/>
              </a:solidFill>
              <a:ln>
                <a:solidFill>
                  <a:srgbClr val="F3933B"/>
                </a:solidFill>
              </a:ln>
            </c:spPr>
          </c:marker>
          <c:dPt>
            <c:idx val="3"/>
            <c:bubble3D val="0"/>
            <c:spPr>
              <a:ln w="22225" cmpd="sng">
                <a:solidFill>
                  <a:srgbClr val="F3933B"/>
                </a:solidFill>
              </a:ln>
            </c:spPr>
            <c:extLst>
              <c:ext xmlns:c16="http://schemas.microsoft.com/office/drawing/2014/chart" uri="{C3380CC4-5D6E-409C-BE32-E72D297353CC}">
                <c16:uniqueId val="{00000006-B041-4722-BB2A-2F3F8C4FE835}"/>
              </c:ext>
            </c:extLst>
          </c:dPt>
          <c:dLbls>
            <c:spPr>
              <a:noFill/>
              <a:ln>
                <a:noFill/>
              </a:ln>
              <a:effectLst/>
            </c:spPr>
            <c:txPr>
              <a:bodyPr wrap="square" lIns="38100" tIns="19050" rIns="38100" bIns="19050" anchor="ctr">
                <a:spAutoFit/>
              </a:bodyPr>
              <a:lstStyle/>
              <a:p>
                <a:pPr>
                  <a:defRPr sz="1600">
                    <a:solidFill>
                      <a:schemeClr val="tx1"/>
                    </a:solidFill>
                    <a:latin typeface="Century Gothic" panose="020B0502020202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2021</c:v>
                </c:pt>
                <c:pt idx="1">
                  <c:v>2022</c:v>
                </c:pt>
                <c:pt idx="2">
                  <c:v>2023</c:v>
                </c:pt>
                <c:pt idx="3">
                  <c:v>2024</c:v>
                </c:pt>
                <c:pt idx="4">
                  <c:v>2025</c:v>
                </c:pt>
              </c:numCache>
            </c:numRef>
          </c:cat>
          <c:val>
            <c:numRef>
              <c:f>Sheet1!$C$2:$C$6</c:f>
              <c:numCache>
                <c:formatCode>#,##0.0%;\(#,##0.0%\);"-"</c:formatCode>
                <c:ptCount val="5"/>
                <c:pt idx="0">
                  <c:v>1.1124980405127795E-2</c:v>
                </c:pt>
                <c:pt idx="1">
                  <c:v>1.0141270571942617E-2</c:v>
                </c:pt>
                <c:pt idx="2">
                  <c:v>1.137756443272037E-2</c:v>
                </c:pt>
                <c:pt idx="3">
                  <c:v>1.3054557898674476E-2</c:v>
                </c:pt>
                <c:pt idx="4">
                  <c:v>1.3646972188824793E-2</c:v>
                </c:pt>
              </c:numCache>
            </c:numRef>
          </c:val>
          <c:smooth val="0"/>
          <c:extLst xmlns:c15="http://schemas.microsoft.com/office/drawing/2012/chart">
            <c:ext xmlns:c16="http://schemas.microsoft.com/office/drawing/2014/chart" uri="{C3380CC4-5D6E-409C-BE32-E72D297353CC}">
              <c16:uniqueId val="{00000013-132F-499B-AB58-7291C65BF683}"/>
            </c:ext>
          </c:extLst>
        </c:ser>
        <c:dLbls>
          <c:showLegendKey val="0"/>
          <c:showVal val="0"/>
          <c:showCatName val="0"/>
          <c:showSerName val="0"/>
          <c:showPercent val="0"/>
          <c:showBubbleSize val="0"/>
        </c:dLbls>
        <c:marker val="1"/>
        <c:smooth val="0"/>
        <c:axId val="1487399279"/>
        <c:axId val="1308797855"/>
      </c:lineChart>
      <c:catAx>
        <c:axId val="204799408"/>
        <c:scaling>
          <c:orientation val="minMax"/>
        </c:scaling>
        <c:delete val="0"/>
        <c:axPos val="b"/>
        <c:numFmt formatCode="General" sourceLinked="1"/>
        <c:majorTickMark val="out"/>
        <c:minorTickMark val="none"/>
        <c:tickLblPos val="nextTo"/>
        <c:spPr>
          <a:ln w="9525">
            <a:solidFill>
              <a:schemeClr val="tx1">
                <a:lumMod val="65000"/>
                <a:lumOff val="35000"/>
              </a:schemeClr>
            </a:solidFill>
            <a:prstDash val="solid"/>
          </a:ln>
        </c:spPr>
        <c:txPr>
          <a:bodyPr rot="0" vert="horz"/>
          <a:lstStyle/>
          <a:p>
            <a:pPr algn="ctr">
              <a:defRPr lang="en-US" sz="1600" b="0" i="0" u="none" strike="noStrike" kern="1200" cap="none" baseline="0">
                <a:solidFill>
                  <a:srgbClr val="19234A"/>
                </a:solidFill>
                <a:latin typeface="Century Gothic" panose="020B0502020202020204" pitchFamily="34" charset="0"/>
                <a:ea typeface="Lucida Sans Unicode"/>
                <a:cs typeface="Lucida Sans Unicode" pitchFamily="34" charset="0"/>
              </a:defRPr>
            </a:pPr>
            <a:endParaRPr lang="es-PE"/>
          </a:p>
        </c:txPr>
        <c:crossAx val="204799800"/>
        <c:crosses val="autoZero"/>
        <c:auto val="0"/>
        <c:lblAlgn val="ctr"/>
        <c:lblOffset val="100"/>
        <c:noMultiLvlLbl val="0"/>
      </c:catAx>
      <c:valAx>
        <c:axId val="204799800"/>
        <c:scaling>
          <c:orientation val="minMax"/>
          <c:max val="1300"/>
          <c:min val="0"/>
        </c:scaling>
        <c:delete val="0"/>
        <c:axPos val="l"/>
        <c:numFmt formatCode="_(* #,##0_);_(* \(#,##0\);_(* &quot;-&quot;??_);_(@_)" sourceLinked="1"/>
        <c:majorTickMark val="out"/>
        <c:minorTickMark val="none"/>
        <c:tickLblPos val="nextTo"/>
        <c:spPr>
          <a:ln>
            <a:noFill/>
          </a:ln>
        </c:spPr>
        <c:txPr>
          <a:bodyPr/>
          <a:lstStyle/>
          <a:p>
            <a:pPr>
              <a:defRPr sz="100">
                <a:solidFill>
                  <a:schemeClr val="bg1"/>
                </a:solidFill>
                <a:latin typeface="Century Gothic" panose="020B0502020202020204" pitchFamily="34" charset="0"/>
              </a:defRPr>
            </a:pPr>
            <a:endParaRPr lang="es-PE"/>
          </a:p>
        </c:txPr>
        <c:crossAx val="204799408"/>
        <c:crosses val="autoZero"/>
        <c:crossBetween val="between"/>
      </c:valAx>
      <c:valAx>
        <c:axId val="1308797855"/>
        <c:scaling>
          <c:orientation val="minMax"/>
          <c:max val="2.0000000000000004E-2"/>
          <c:min val="0"/>
        </c:scaling>
        <c:delete val="0"/>
        <c:axPos val="r"/>
        <c:numFmt formatCode="#,##0.0%;\(#,##0.0%\);&quot;-&quot;" sourceLinked="1"/>
        <c:majorTickMark val="out"/>
        <c:minorTickMark val="none"/>
        <c:tickLblPos val="nextTo"/>
        <c:spPr>
          <a:ln>
            <a:solidFill>
              <a:schemeClr val="bg1"/>
            </a:solidFill>
          </a:ln>
        </c:spPr>
        <c:txPr>
          <a:bodyPr/>
          <a:lstStyle/>
          <a:p>
            <a:pPr>
              <a:defRPr sz="1600">
                <a:solidFill>
                  <a:schemeClr val="bg1"/>
                </a:solidFill>
                <a:latin typeface="Century Gothic" panose="020B0502020202020204" pitchFamily="34" charset="0"/>
              </a:defRPr>
            </a:pPr>
            <a:endParaRPr lang="es-PE"/>
          </a:p>
        </c:txPr>
        <c:crossAx val="1487399279"/>
        <c:crosses val="max"/>
        <c:crossBetween val="between"/>
      </c:valAx>
      <c:catAx>
        <c:axId val="1487399279"/>
        <c:scaling>
          <c:orientation val="minMax"/>
        </c:scaling>
        <c:delete val="1"/>
        <c:axPos val="t"/>
        <c:numFmt formatCode="General" sourceLinked="1"/>
        <c:majorTickMark val="out"/>
        <c:minorTickMark val="none"/>
        <c:tickLblPos val="nextTo"/>
        <c:crossAx val="1308797855"/>
        <c:crosses val="max"/>
        <c:auto val="1"/>
        <c:lblAlgn val="ctr"/>
        <c:lblOffset val="100"/>
        <c:noMultiLvlLbl val="0"/>
      </c:catAx>
      <c:spPr>
        <a:noFill/>
        <a:ln w="25401">
          <a:noFill/>
        </a:ln>
      </c:spPr>
    </c:plotArea>
    <c:legend>
      <c:legendPos val="t"/>
      <c:overlay val="0"/>
      <c:txPr>
        <a:bodyPr/>
        <a:lstStyle/>
        <a:p>
          <a:pPr>
            <a:defRPr sz="1800" cap="none">
              <a:solidFill>
                <a:srgbClr val="19234A"/>
              </a:solidFill>
              <a:latin typeface="Century Gothic" panose="020B0502020202020204" pitchFamily="34" charset="0"/>
            </a:defRPr>
          </a:pPr>
          <a:endParaRPr lang="es-PE"/>
        </a:p>
      </c:txPr>
    </c:legend>
    <c:plotVisOnly val="1"/>
    <c:dispBlanksAs val="gap"/>
    <c:showDLblsOverMax val="0"/>
  </c:chart>
  <c:spPr>
    <a:noFill/>
    <a:ln>
      <a:noFill/>
    </a:ln>
  </c:spPr>
  <c:txPr>
    <a:bodyPr/>
    <a:lstStyle/>
    <a:p>
      <a:pPr>
        <a:defRPr sz="800" b="0" i="0" u="none" strike="noStrike" cap="all" baseline="0">
          <a:solidFill>
            <a:schemeClr val="tx1">
              <a:lumMod val="65000"/>
              <a:lumOff val="35000"/>
            </a:schemeClr>
          </a:solidFill>
          <a:latin typeface="Calibri"/>
          <a:ea typeface="Lucida Sans Unicode"/>
          <a:cs typeface="Lucida Sans Unicode"/>
        </a:defRPr>
      </a:pPr>
      <a:endParaRPr lang="es-P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L" sz="1600" b="0" i="0" baseline="0">
                <a:effectLst/>
              </a:rPr>
              <a:t>Activos Dic-25:</a:t>
            </a:r>
            <a:br>
              <a:rPr lang="es-CL" sz="1600" b="0" i="0" baseline="0">
                <a:effectLst/>
              </a:rPr>
            </a:br>
            <a:r>
              <a:rPr lang="es-CL" sz="1600" b="1" i="0" baseline="0">
                <a:effectLst/>
              </a:rPr>
              <a:t>US$ 58,997 M</a:t>
            </a:r>
            <a:endParaRPr lang="es-PE" sz="1600">
              <a:effectLst/>
            </a:endParaRPr>
          </a:p>
        </c:rich>
      </c:tx>
      <c:layout>
        <c:manualLayout>
          <c:xMode val="edge"/>
          <c:yMode val="edge"/>
          <c:x val="0.42641637423222306"/>
          <c:y val="0.51388888888888884"/>
        </c:manualLayout>
      </c:layout>
      <c:overlay val="0"/>
      <c:spPr>
        <a:noFill/>
        <a:ln>
          <a:noFill/>
        </a:ln>
        <a:effectLst/>
      </c:spPr>
    </c:title>
    <c:autoTitleDeleted val="0"/>
    <c:plotArea>
      <c:layout/>
      <c:doughnutChart>
        <c:varyColors val="1"/>
        <c:ser>
          <c:idx val="0"/>
          <c:order val="0"/>
          <c:dPt>
            <c:idx val="0"/>
            <c:bubble3D val="0"/>
            <c:spPr>
              <a:solidFill>
                <a:srgbClr val="0071CE"/>
              </a:solidFill>
              <a:ln w="19050">
                <a:solidFill>
                  <a:schemeClr val="lt1"/>
                </a:solidFill>
              </a:ln>
              <a:effectLst/>
            </c:spPr>
            <c:extLst>
              <c:ext xmlns:c16="http://schemas.microsoft.com/office/drawing/2014/chart" uri="{C3380CC4-5D6E-409C-BE32-E72D297353CC}">
                <c16:uniqueId val="{00000001-9907-4DAD-ACB7-82AF8B844B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07-4DAD-ACB7-82AF8B844B02}"/>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9907-4DAD-ACB7-82AF8B844B02}"/>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9907-4DAD-ACB7-82AF8B844B02}"/>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9907-4DAD-ACB7-82AF8B844B02}"/>
              </c:ext>
            </c:extLst>
          </c:dPt>
          <c:dLbls>
            <c:dLbl>
              <c:idx val="0"/>
              <c:layout>
                <c:manualLayout>
                  <c:x val="0.18651223688864424"/>
                  <c:y val="-7.8897329929488846E-3"/>
                </c:manualLayout>
              </c:layout>
              <c:tx>
                <c:rich>
                  <a:bodyPr/>
                  <a:lstStyle/>
                  <a:p>
                    <a:r>
                      <a:rPr lang="en-US"/>
                      <a:t>PATRIMONIO</a:t>
                    </a:r>
                  </a:p>
                  <a:p>
                    <a:fld id="{45E4F299-25CE-4738-B282-62A697667D8A}" type="PERCENTAGE">
                      <a:rPr lang="en-US"/>
                      <a:pPr/>
                      <a:t>[PORCENTAJE]</a:t>
                    </a:fld>
                    <a:endParaRPr lang="es-P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07-4DAD-ACB7-82AF8B844B02}"/>
                </c:ext>
              </c:extLst>
            </c:dLbl>
            <c:dLbl>
              <c:idx val="1"/>
              <c:layout>
                <c:manualLayout>
                  <c:x val="-0.16604327698854551"/>
                  <c:y val="0.11522678940788782"/>
                </c:manualLayout>
              </c:layout>
              <c:tx>
                <c:rich>
                  <a:bodyPr/>
                  <a:lstStyle/>
                  <a:p>
                    <a:r>
                      <a:rPr lang="en-US"/>
                      <a:t>BANCOS</a:t>
                    </a:r>
                    <a:r>
                      <a:rPr lang="en-US" baseline="0"/>
                      <a:t> LOCALES</a:t>
                    </a:r>
                  </a:p>
                  <a:p>
                    <a:fld id="{19880F9C-CB77-4775-8C65-2AA7DB3DF9F6}" type="PERCENTAGE">
                      <a:rPr lang="en-US"/>
                      <a:pPr/>
                      <a:t>[PORCENTAJE]</a:t>
                    </a:fld>
                    <a:endParaRPr lang="es-P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07-4DAD-ACB7-82AF8B844B02}"/>
                </c:ext>
              </c:extLst>
            </c:dLbl>
            <c:dLbl>
              <c:idx val="2"/>
              <c:layout>
                <c:manualLayout>
                  <c:x val="-0.13508490555032476"/>
                  <c:y val="-0.10358384229859612"/>
                </c:manualLayout>
              </c:layout>
              <c:tx>
                <c:rich>
                  <a:bodyPr rot="0" spcFirstLastPara="1" vertOverflow="ellipsis" vert="horz" wrap="square" lIns="36000" tIns="19050" rIns="38100" bIns="19050" anchor="ctr" anchorCtr="0">
                    <a:no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r>
                      <a:rPr lang="en-US" sz="1600">
                        <a:latin typeface="Century Gothic" panose="020B0502020202020204" pitchFamily="34" charset="0"/>
                      </a:rPr>
                      <a:t>BANCOS EXTRANJEROS</a:t>
                    </a:r>
                  </a:p>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fld id="{38C4E653-F712-45D8-AAF2-00909988F057}" type="PERCENTAGE">
                      <a:rPr lang="en-US" sz="1600">
                        <a:latin typeface="Century Gothic" panose="020B0502020202020204" pitchFamily="34" charset="0"/>
                      </a:rPr>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t>[PORCENTAJE]</a:t>
                    </a:fld>
                    <a:endParaRPr lang="es-PE"/>
                  </a:p>
                </c:rich>
              </c:tx>
              <c:numFmt formatCode="0.0%" sourceLinked="0"/>
              <c:spPr>
                <a:noFill/>
                <a:ln>
                  <a:noFill/>
                </a:ln>
                <a:effectLst/>
              </c:sp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25500655974701492"/>
                      <c:h val="0.15797025371828521"/>
                    </c:manualLayout>
                  </c15:layout>
                  <c15:dlblFieldTable/>
                  <c15:showDataLabelsRange val="0"/>
                </c:ext>
                <c:ext xmlns:c16="http://schemas.microsoft.com/office/drawing/2014/chart" uri="{C3380CC4-5D6E-409C-BE32-E72D297353CC}">
                  <c16:uniqueId val="{00000005-9907-4DAD-ACB7-82AF8B844B02}"/>
                </c:ext>
              </c:extLst>
            </c:dLbl>
            <c:dLbl>
              <c:idx val="3"/>
              <c:layout>
                <c:manualLayout>
                  <c:x val="-9.2724942959151777E-2"/>
                  <c:y val="-0.15858129638382659"/>
                </c:manualLayout>
              </c:layout>
              <c:tx>
                <c:rich>
                  <a:bodyPr/>
                  <a:lstStyle/>
                  <a:p>
                    <a:r>
                      <a:rPr lang="en-US"/>
                      <a:t>OTROS PASIVOS</a:t>
                    </a:r>
                  </a:p>
                  <a:p>
                    <a:fld id="{E79CC225-B2E0-4E9F-A79B-22074AB9A772}" type="PERCENTAGE">
                      <a:rPr lang="en-US"/>
                      <a:pPr/>
                      <a:t>[PORCENTAJE]</a:t>
                    </a:fld>
                    <a:endParaRPr lang="es-P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907-4DAD-ACB7-82AF8B844B02}"/>
                </c:ext>
              </c:extLst>
            </c:dLbl>
            <c:dLbl>
              <c:idx val="4"/>
              <c:layout>
                <c:manualLayout>
                  <c:x val="1.3916516190690793E-2"/>
                  <c:y val="-0.17129629629629631"/>
                </c:manualLayout>
              </c:layout>
              <c:tx>
                <c:rich>
                  <a:bodyPr/>
                  <a:lstStyle/>
                  <a:p>
                    <a:r>
                      <a:rPr lang="en-US"/>
                      <a:t>PROVISIÓN CARTERA</a:t>
                    </a:r>
                  </a:p>
                  <a:p>
                    <a:fld id="{3D404D68-7AE7-4775-A524-824C2F86EAA8}" type="PERCENTAGE">
                      <a:rPr lang="en-US"/>
                      <a:pPr/>
                      <a:t>[PORCENTAJE]</a:t>
                    </a:fld>
                    <a:endParaRPr lang="es-P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907-4DAD-ACB7-82AF8B844B02}"/>
                </c:ext>
              </c:extLst>
            </c:dLbl>
            <c:numFmt formatCode="0.0%" sourceLinked="0"/>
            <c:spPr>
              <a:noFill/>
              <a:ln>
                <a:noFill/>
              </a:ln>
              <a:effectLst/>
            </c:spPr>
            <c:txPr>
              <a:bodyPr rot="0" spcFirstLastPara="1" vertOverflow="ellipsis" vert="horz" wrap="square" lIns="36000" tIns="19050" rIns="38100" bIns="19050" anchor="ctr" anchorCtr="0">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s-PE"/>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'GRAFICO CIRCULAR'!$B$5:$F$5</c:f>
              <c:strCache>
                <c:ptCount val="5"/>
                <c:pt idx="0">
                  <c:v>Patrimonio</c:v>
                </c:pt>
                <c:pt idx="1">
                  <c:v>Bancos Locales</c:v>
                </c:pt>
                <c:pt idx="2">
                  <c:v>Bancos Extranjeros</c:v>
                </c:pt>
                <c:pt idx="3">
                  <c:v>Otros Pasivos</c:v>
                </c:pt>
                <c:pt idx="4">
                  <c:v>Prov. Cartera</c:v>
                </c:pt>
              </c:strCache>
            </c:strRef>
          </c:cat>
          <c:val>
            <c:numRef>
              <c:f>'GRAFICO CIRCULAR'!$B$6:$F$6</c:f>
              <c:numCache>
                <c:formatCode>0.00%</c:formatCode>
                <c:ptCount val="5"/>
                <c:pt idx="0">
                  <c:v>0.33324080428671649</c:v>
                </c:pt>
                <c:pt idx="1">
                  <c:v>0.3833745408746973</c:v>
                </c:pt>
                <c:pt idx="2">
                  <c:v>0.17627974290816392</c:v>
                </c:pt>
                <c:pt idx="3">
                  <c:v>9.4222930717902595E-2</c:v>
                </c:pt>
                <c:pt idx="4">
                  <c:v>1.2881981212519673E-2</c:v>
                </c:pt>
              </c:numCache>
            </c:numRef>
          </c:val>
          <c:extLst>
            <c:ext xmlns:c16="http://schemas.microsoft.com/office/drawing/2014/chart" uri="{C3380CC4-5D6E-409C-BE32-E72D297353CC}">
              <c16:uniqueId val="{0000000A-9907-4DAD-ACB7-82AF8B844B02}"/>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P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218333384880511E-2"/>
          <c:y val="0.2015790590210203"/>
          <c:w val="0.91855978624184853"/>
          <c:h val="0.69308682815666811"/>
        </c:manualLayout>
      </c:layout>
      <c:barChart>
        <c:barDir val="col"/>
        <c:grouping val="stacked"/>
        <c:varyColors val="0"/>
        <c:ser>
          <c:idx val="0"/>
          <c:order val="0"/>
          <c:tx>
            <c:strRef>
              <c:f>Sheet1!$B$1</c:f>
              <c:strCache>
                <c:ptCount val="1"/>
                <c:pt idx="0">
                  <c:v>Bancos Nacionales </c:v>
                </c:pt>
              </c:strCache>
            </c:strRef>
          </c:tx>
          <c:spPr>
            <a:solidFill>
              <a:srgbClr val="9AC438"/>
            </a:solidFill>
            <a:ln>
              <a:noFill/>
            </a:ln>
            <a:effectLst>
              <a:outerShdw blurRad="50800" dist="38100" dir="2700000" algn="tl" rotWithShape="0">
                <a:prstClr val="black">
                  <a:alpha val="40000"/>
                </a:prstClr>
              </a:outerShdw>
            </a:effectLst>
          </c:spPr>
          <c:invertIfNegative val="0"/>
          <c:dPt>
            <c:idx val="3"/>
            <c:invertIfNegative val="0"/>
            <c:bubble3D val="0"/>
            <c:extLst>
              <c:ext xmlns:c16="http://schemas.microsoft.com/office/drawing/2014/chart" uri="{C3380CC4-5D6E-409C-BE32-E72D297353CC}">
                <c16:uniqueId val="{00000000-229B-4655-8B2A-F6F889372D69}"/>
              </c:ext>
            </c:extLst>
          </c:dPt>
          <c:dPt>
            <c:idx val="4"/>
            <c:invertIfNegative val="0"/>
            <c:bubble3D val="0"/>
            <c:extLst>
              <c:ext xmlns:c16="http://schemas.microsoft.com/office/drawing/2014/chart" uri="{C3380CC4-5D6E-409C-BE32-E72D297353CC}">
                <c16:uniqueId val="{00000001-229B-4655-8B2A-F6F889372D69}"/>
              </c:ext>
            </c:extLst>
          </c:dPt>
          <c:dPt>
            <c:idx val="5"/>
            <c:invertIfNegative val="0"/>
            <c:bubble3D val="0"/>
            <c:extLst>
              <c:ext xmlns:c16="http://schemas.microsoft.com/office/drawing/2014/chart" uri="{C3380CC4-5D6E-409C-BE32-E72D297353CC}">
                <c16:uniqueId val="{00000002-229B-4655-8B2A-F6F889372D69}"/>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Ene-26</c:v>
                </c:pt>
                <c:pt idx="1">
                  <c:v>Feb-26</c:v>
                </c:pt>
                <c:pt idx="2">
                  <c:v>Mar-26</c:v>
                </c:pt>
                <c:pt idx="3">
                  <c:v>Abr-26</c:v>
                </c:pt>
                <c:pt idx="4">
                  <c:v>May-26</c:v>
                </c:pt>
                <c:pt idx="5">
                  <c:v>Jun-26</c:v>
                </c:pt>
                <c:pt idx="6">
                  <c:v>Jul-26</c:v>
                </c:pt>
                <c:pt idx="7">
                  <c:v>Ago-26</c:v>
                </c:pt>
                <c:pt idx="8">
                  <c:v>Set-26</c:v>
                </c:pt>
                <c:pt idx="9">
                  <c:v>2027</c:v>
                </c:pt>
                <c:pt idx="10">
                  <c:v>2028</c:v>
                </c:pt>
              </c:strCache>
            </c:strRef>
          </c:cat>
          <c:val>
            <c:numRef>
              <c:f>Sheet1!$B$2:$B$12</c:f>
              <c:numCache>
                <c:formatCode>_ * #,##0_ ;_ * \-#,##0_ ;_ * "-"_ ;_ @_ </c:formatCode>
                <c:ptCount val="11"/>
                <c:pt idx="0">
                  <c:v>3943</c:v>
                </c:pt>
                <c:pt idx="1">
                  <c:v>14176</c:v>
                </c:pt>
                <c:pt idx="2">
                  <c:v>4583</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3-229B-4655-8B2A-F6F889372D69}"/>
            </c:ext>
          </c:extLst>
        </c:ser>
        <c:ser>
          <c:idx val="1"/>
          <c:order val="1"/>
          <c:tx>
            <c:strRef>
              <c:f>Sheet1!$C$1</c:f>
              <c:strCache>
                <c:ptCount val="1"/>
                <c:pt idx="0">
                  <c:v>Bancos Extranjeros</c:v>
                </c:pt>
              </c:strCache>
            </c:strRef>
          </c:tx>
          <c:spPr>
            <a:solidFill>
              <a:srgbClr val="F3933B"/>
            </a:solidFill>
            <a:ln>
              <a:noFill/>
            </a:ln>
            <a:effectLst>
              <a:outerShdw blurRad="50800" dist="38100" dir="2700000" algn="tl" rotWithShape="0">
                <a:prstClr val="black">
                  <a:alpha val="40000"/>
                </a:prstClr>
              </a:outerShdw>
            </a:effectLst>
          </c:spPr>
          <c:invertIfNegative val="0"/>
          <c:dPt>
            <c:idx val="3"/>
            <c:invertIfNegative val="0"/>
            <c:bubble3D val="0"/>
            <c:spPr>
              <a:solidFill>
                <a:srgbClr val="F3933B"/>
              </a:solidFill>
              <a:ln>
                <a:solidFill>
                  <a:srgbClr val="CE91BE"/>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29B-4655-8B2A-F6F889372D69}"/>
              </c:ext>
            </c:extLst>
          </c:dPt>
          <c:dPt>
            <c:idx val="5"/>
            <c:invertIfNegative val="0"/>
            <c:bubble3D val="0"/>
            <c:extLst>
              <c:ext xmlns:c16="http://schemas.microsoft.com/office/drawing/2014/chart" uri="{C3380CC4-5D6E-409C-BE32-E72D297353CC}">
                <c16:uniqueId val="{00000006-229B-4655-8B2A-F6F889372D69}"/>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Ene-26</c:v>
                </c:pt>
                <c:pt idx="1">
                  <c:v>Feb-26</c:v>
                </c:pt>
                <c:pt idx="2">
                  <c:v>Mar-26</c:v>
                </c:pt>
                <c:pt idx="3">
                  <c:v>Abr-26</c:v>
                </c:pt>
                <c:pt idx="4">
                  <c:v>May-26</c:v>
                </c:pt>
                <c:pt idx="5">
                  <c:v>Jun-26</c:v>
                </c:pt>
                <c:pt idx="6">
                  <c:v>Jul-26</c:v>
                </c:pt>
                <c:pt idx="7">
                  <c:v>Ago-26</c:v>
                </c:pt>
                <c:pt idx="8">
                  <c:v>Set-26</c:v>
                </c:pt>
                <c:pt idx="9">
                  <c:v>2027</c:v>
                </c:pt>
                <c:pt idx="10">
                  <c:v>2028</c:v>
                </c:pt>
              </c:strCache>
            </c:strRef>
          </c:cat>
          <c:val>
            <c:numRef>
              <c:f>Sheet1!$C$2:$C$12</c:f>
              <c:numCache>
                <c:formatCode>_ * #,##0_ ;_ * \-#,##0_ ;_ * "-"_ ;_ @_ </c:formatCode>
                <c:ptCount val="11"/>
                <c:pt idx="0">
                  <c:v>4000</c:v>
                </c:pt>
                <c:pt idx="1">
                  <c:v>2000</c:v>
                </c:pt>
                <c:pt idx="2">
                  <c:v>4400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7-229B-4655-8B2A-F6F889372D69}"/>
            </c:ext>
          </c:extLst>
        </c:ser>
        <c:ser>
          <c:idx val="2"/>
          <c:order val="2"/>
          <c:tx>
            <c:strRef>
              <c:f>Sheet1!$D$1</c:f>
              <c:strCache>
                <c:ptCount val="1"/>
                <c:pt idx="0">
                  <c:v>Papeles Comerciales</c:v>
                </c:pt>
              </c:strCache>
            </c:strRef>
          </c:tx>
          <c:spPr>
            <a:solidFill>
              <a:schemeClr val="bg1">
                <a:lumMod val="65000"/>
              </a:schemeClr>
            </a:solidFill>
            <a:ln>
              <a:noFill/>
            </a:ln>
            <a:effectLst>
              <a:outerShdw blurRad="50800" dist="38100" dir="2700000" algn="tl" rotWithShape="0">
                <a:prstClr val="black">
                  <a:alpha val="40000"/>
                </a:prstClr>
              </a:outerShdw>
            </a:effectLst>
          </c:spPr>
          <c:invertIfNegative val="0"/>
          <c:dPt>
            <c:idx val="3"/>
            <c:invertIfNegative val="0"/>
            <c:bubble3D val="0"/>
            <c:extLst xmlns:c15="http://schemas.microsoft.com/office/drawing/2012/chart">
              <c:ext xmlns:c16="http://schemas.microsoft.com/office/drawing/2014/chart" uri="{C3380CC4-5D6E-409C-BE32-E72D297353CC}">
                <c16:uniqueId val="{00000008-229B-4655-8B2A-F6F889372D69}"/>
              </c:ext>
            </c:extLst>
          </c:dPt>
          <c:dPt>
            <c:idx val="4"/>
            <c:invertIfNegative val="0"/>
            <c:bubble3D val="0"/>
            <c:extLst xmlns:c15="http://schemas.microsoft.com/office/drawing/2012/chart">
              <c:ext xmlns:c16="http://schemas.microsoft.com/office/drawing/2014/chart" uri="{C3380CC4-5D6E-409C-BE32-E72D297353CC}">
                <c16:uniqueId val="{00000009-229B-4655-8B2A-F6F889372D69}"/>
              </c:ext>
            </c:extLst>
          </c:dPt>
          <c:dPt>
            <c:idx val="5"/>
            <c:invertIfNegative val="0"/>
            <c:bubble3D val="0"/>
            <c:extLst xmlns:c15="http://schemas.microsoft.com/office/drawing/2012/chart">
              <c:ext xmlns:c16="http://schemas.microsoft.com/office/drawing/2014/chart" uri="{C3380CC4-5D6E-409C-BE32-E72D297353CC}">
                <c16:uniqueId val="{0000000A-229B-4655-8B2A-F6F889372D69}"/>
              </c:ext>
            </c:extLst>
          </c:dPt>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A3-4871-8F0F-31FCC8E1F6F9}"/>
                </c:ext>
              </c:extLst>
            </c:dLbl>
            <c:spPr>
              <a:noFill/>
              <a:ln>
                <a:noFill/>
              </a:ln>
              <a:effectLst/>
            </c:spPr>
            <c:txPr>
              <a:bodyPr wrap="square" lIns="38100" tIns="19050" rIns="38100" bIns="19050" anchor="ctr">
                <a:spAutoFit/>
              </a:bodyPr>
              <a:lstStyle/>
              <a:p>
                <a:pPr>
                  <a:defRPr>
                    <a:solidFill>
                      <a:schemeClr val="tx1"/>
                    </a:solidFill>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Sheet1!$A$2:$A$12</c:f>
              <c:strCache>
                <c:ptCount val="11"/>
                <c:pt idx="0">
                  <c:v>Ene-26</c:v>
                </c:pt>
                <c:pt idx="1">
                  <c:v>Feb-26</c:v>
                </c:pt>
                <c:pt idx="2">
                  <c:v>Mar-26</c:v>
                </c:pt>
                <c:pt idx="3">
                  <c:v>Abr-26</c:v>
                </c:pt>
                <c:pt idx="4">
                  <c:v>May-26</c:v>
                </c:pt>
                <c:pt idx="5">
                  <c:v>Jun-26</c:v>
                </c:pt>
                <c:pt idx="6">
                  <c:v>Jul-26</c:v>
                </c:pt>
                <c:pt idx="7">
                  <c:v>Ago-26</c:v>
                </c:pt>
                <c:pt idx="8">
                  <c:v>Set-26</c:v>
                </c:pt>
                <c:pt idx="9">
                  <c:v>2027</c:v>
                </c:pt>
                <c:pt idx="10">
                  <c:v>2028</c:v>
                </c:pt>
              </c:strCache>
              <c:extLst xmlns:c15="http://schemas.microsoft.com/office/drawing/2012/chart"/>
            </c:strRef>
          </c:cat>
          <c:val>
            <c:numRef>
              <c:f>Sheet1!$D$2:$D$12</c:f>
              <c:numCache>
                <c:formatCode>_ * #,##0_ ;_ * \-#,##0_ ;_ * "-"_ ;_ @_ </c:formatCode>
                <c:ptCount val="11"/>
                <c:pt idx="0">
                  <c:v>0</c:v>
                </c:pt>
                <c:pt idx="1">
                  <c:v>0</c:v>
                </c:pt>
                <c:pt idx="2">
                  <c:v>0</c:v>
                </c:pt>
                <c:pt idx="3">
                  <c:v>0</c:v>
                </c:pt>
                <c:pt idx="4">
                  <c:v>0</c:v>
                </c:pt>
                <c:pt idx="5">
                  <c:v>0</c:v>
                </c:pt>
                <c:pt idx="6">
                  <c:v>4000</c:v>
                </c:pt>
                <c:pt idx="7">
                  <c:v>0</c:v>
                </c:pt>
                <c:pt idx="8">
                  <c:v>0</c:v>
                </c:pt>
                <c:pt idx="9">
                  <c:v>0</c:v>
                </c:pt>
                <c:pt idx="10">
                  <c:v>0</c:v>
                </c:pt>
              </c:numCache>
            </c:numRef>
          </c:val>
          <c:extLst xmlns:c15="http://schemas.microsoft.com/office/drawing/2012/chart">
            <c:ext xmlns:c16="http://schemas.microsoft.com/office/drawing/2014/chart" uri="{C3380CC4-5D6E-409C-BE32-E72D297353CC}">
              <c16:uniqueId val="{0000000B-229B-4655-8B2A-F6F889372D69}"/>
            </c:ext>
          </c:extLst>
        </c:ser>
        <c:ser>
          <c:idx val="5"/>
          <c:order val="5"/>
          <c:tx>
            <c:strRef>
              <c:f>Sheet1!$E$1</c:f>
              <c:strCache>
                <c:ptCount val="1"/>
                <c:pt idx="0">
                  <c:v>Total</c:v>
                </c:pt>
              </c:strCache>
            </c:strRef>
          </c:tx>
          <c:spPr>
            <a:noFill/>
          </c:spPr>
          <c:invertIfNegative val="0"/>
          <c:cat>
            <c:strRef>
              <c:f>Sheet1!$A$2:$A$12</c:f>
              <c:strCache>
                <c:ptCount val="11"/>
                <c:pt idx="0">
                  <c:v>Ene-26</c:v>
                </c:pt>
                <c:pt idx="1">
                  <c:v>Feb-26</c:v>
                </c:pt>
                <c:pt idx="2">
                  <c:v>Mar-26</c:v>
                </c:pt>
                <c:pt idx="3">
                  <c:v>Abr-26</c:v>
                </c:pt>
                <c:pt idx="4">
                  <c:v>May-26</c:v>
                </c:pt>
                <c:pt idx="5">
                  <c:v>Jun-26</c:v>
                </c:pt>
                <c:pt idx="6">
                  <c:v>Jul-26</c:v>
                </c:pt>
                <c:pt idx="7">
                  <c:v>Ago-26</c:v>
                </c:pt>
                <c:pt idx="8">
                  <c:v>Set-26</c:v>
                </c:pt>
                <c:pt idx="9">
                  <c:v>2027</c:v>
                </c:pt>
                <c:pt idx="10">
                  <c:v>2028</c:v>
                </c:pt>
              </c:strCache>
            </c:strRef>
          </c:cat>
          <c:val>
            <c:numRef>
              <c:f>Sheet1!$E$2:$E$12</c:f>
              <c:numCache>
                <c:formatCode>_ * #,##0_ ;_ * \-#,##0_ ;_ * "-"_ ;_ @_ </c:formatCode>
                <c:ptCount val="11"/>
                <c:pt idx="0">
                  <c:v>7943</c:v>
                </c:pt>
                <c:pt idx="1">
                  <c:v>16176</c:v>
                </c:pt>
                <c:pt idx="2">
                  <c:v>8983</c:v>
                </c:pt>
                <c:pt idx="3">
                  <c:v>0</c:v>
                </c:pt>
                <c:pt idx="4">
                  <c:v>0</c:v>
                </c:pt>
                <c:pt idx="5">
                  <c:v>0</c:v>
                </c:pt>
                <c:pt idx="6">
                  <c:v>4000</c:v>
                </c:pt>
                <c:pt idx="7">
                  <c:v>0</c:v>
                </c:pt>
                <c:pt idx="8">
                  <c:v>0</c:v>
                </c:pt>
                <c:pt idx="9">
                  <c:v>0</c:v>
                </c:pt>
                <c:pt idx="10">
                  <c:v>0</c:v>
                </c:pt>
              </c:numCache>
            </c:numRef>
          </c:val>
          <c:extLst>
            <c:ext xmlns:c16="http://schemas.microsoft.com/office/drawing/2014/chart" uri="{C3380CC4-5D6E-409C-BE32-E72D297353CC}">
              <c16:uniqueId val="{0000000D-229B-4655-8B2A-F6F889372D69}"/>
            </c:ext>
          </c:extLst>
        </c:ser>
        <c:dLbls>
          <c:showLegendKey val="0"/>
          <c:showVal val="0"/>
          <c:showCatName val="0"/>
          <c:showSerName val="0"/>
          <c:showPercent val="0"/>
          <c:showBubbleSize val="0"/>
        </c:dLbls>
        <c:gapWidth val="80"/>
        <c:overlap val="100"/>
        <c:axId val="1358601984"/>
        <c:axId val="1358603648"/>
        <c:extLst>
          <c:ext xmlns:c15="http://schemas.microsoft.com/office/drawing/2012/chart" uri="{02D57815-91ED-43cb-92C2-25804820EDAC}">
            <c15:filteredBarSeries>
              <c15:ser>
                <c:idx val="3"/>
                <c:order val="3"/>
                <c:tx>
                  <c:strRef>
                    <c:extLst>
                      <c:ext uri="{02D57815-91ED-43cb-92C2-25804820EDAC}">
                        <c15:formulaRef>
                          <c15:sqref>Sheet1!#REF!</c15:sqref>
                        </c15:formulaRef>
                      </c:ext>
                    </c:extLst>
                    <c:strCache>
                      <c:ptCount val="1"/>
                      <c:pt idx="0">
                        <c:v>#REF!</c:v>
                      </c:pt>
                    </c:strCache>
                  </c:strRef>
                </c:tx>
                <c:spPr>
                  <a:solidFill>
                    <a:schemeClr val="bg1">
                      <a:lumMod val="75000"/>
                    </a:schemeClr>
                  </a:solidFill>
                  <a:ln>
                    <a:noFill/>
                  </a:ln>
                  <a:effectLst>
                    <a:outerShdw blurRad="50800" dist="38100" dir="2700000" algn="tl" rotWithShape="0">
                      <a:prstClr val="black">
                        <a:alpha val="40000"/>
                      </a:prstClr>
                    </a:outerShdw>
                  </a:effectLst>
                </c:spPr>
                <c:invertIfNegative val="0"/>
                <c:cat>
                  <c:strRef>
                    <c:extLst>
                      <c:ext uri="{02D57815-91ED-43cb-92C2-25804820EDAC}">
                        <c15:formulaRef>
                          <c15:sqref>Sheet1!$A$2:$A$12</c15:sqref>
                        </c15:formulaRef>
                      </c:ext>
                    </c:extLst>
                    <c:strCache>
                      <c:ptCount val="11"/>
                      <c:pt idx="0">
                        <c:v>Ene-26</c:v>
                      </c:pt>
                      <c:pt idx="1">
                        <c:v>Feb-26</c:v>
                      </c:pt>
                      <c:pt idx="2">
                        <c:v>Mar-26</c:v>
                      </c:pt>
                      <c:pt idx="3">
                        <c:v>Abr-26</c:v>
                      </c:pt>
                      <c:pt idx="4">
                        <c:v>May-26</c:v>
                      </c:pt>
                      <c:pt idx="5">
                        <c:v>Jun-26</c:v>
                      </c:pt>
                      <c:pt idx="6">
                        <c:v>Jul-26</c:v>
                      </c:pt>
                      <c:pt idx="7">
                        <c:v>Ago-26</c:v>
                      </c:pt>
                      <c:pt idx="8">
                        <c:v>Set-26</c:v>
                      </c:pt>
                      <c:pt idx="9">
                        <c:v>2027</c:v>
                      </c:pt>
                      <c:pt idx="10">
                        <c:v>2028</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C-229B-4655-8B2A-F6F889372D6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pattFill prst="dkDnDiag">
                    <a:fgClr>
                      <a:srgbClr val="0071CE"/>
                    </a:fgClr>
                    <a:bgClr>
                      <a:schemeClr val="bg1"/>
                    </a:bgClr>
                  </a:pattFill>
                  <a:ln>
                    <a:noFill/>
                  </a:ln>
                  <a:effectLst>
                    <a:outerShdw blurRad="50800" dist="38100" dir="2700000" algn="tl" rotWithShape="0">
                      <a:prstClr val="black">
                        <a:alpha val="40000"/>
                      </a:prstClr>
                    </a:outerShdw>
                  </a:effectLst>
                </c:spPr>
                <c:invertIfNegative val="0"/>
                <c:cat>
                  <c:strRef>
                    <c:extLst xmlns:c15="http://schemas.microsoft.com/office/drawing/2012/chart">
                      <c:ext xmlns:c15="http://schemas.microsoft.com/office/drawing/2012/chart" uri="{02D57815-91ED-43cb-92C2-25804820EDAC}">
                        <c15:formulaRef>
                          <c15:sqref>Sheet1!$A$2:$A$12</c15:sqref>
                        </c15:formulaRef>
                      </c:ext>
                    </c:extLst>
                    <c:strCache>
                      <c:ptCount val="11"/>
                      <c:pt idx="0">
                        <c:v>Ene-26</c:v>
                      </c:pt>
                      <c:pt idx="1">
                        <c:v>Feb-26</c:v>
                      </c:pt>
                      <c:pt idx="2">
                        <c:v>Mar-26</c:v>
                      </c:pt>
                      <c:pt idx="3">
                        <c:v>Abr-26</c:v>
                      </c:pt>
                      <c:pt idx="4">
                        <c:v>May-26</c:v>
                      </c:pt>
                      <c:pt idx="5">
                        <c:v>Jun-26</c:v>
                      </c:pt>
                      <c:pt idx="6">
                        <c:v>Jul-26</c:v>
                      </c:pt>
                      <c:pt idx="7">
                        <c:v>Ago-26</c:v>
                      </c:pt>
                      <c:pt idx="8">
                        <c:v>Set-26</c:v>
                      </c:pt>
                      <c:pt idx="9">
                        <c:v>2027</c:v>
                      </c:pt>
                      <c:pt idx="10">
                        <c:v>2028</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E-229B-4655-8B2A-F6F889372D69}"/>
                  </c:ext>
                </c:extLst>
              </c15:ser>
            </c15:filteredBarSeries>
          </c:ext>
        </c:extLst>
      </c:barChart>
      <c:catAx>
        <c:axId val="1358601984"/>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vert="horz"/>
          <a:lstStyle/>
          <a:p>
            <a:pPr>
              <a:defRPr/>
            </a:pPr>
            <a:endParaRPr lang="es-PE"/>
          </a:p>
        </c:txPr>
        <c:crossAx val="1358603648"/>
        <c:crosses val="autoZero"/>
        <c:auto val="1"/>
        <c:lblAlgn val="ctr"/>
        <c:lblOffset val="100"/>
        <c:noMultiLvlLbl val="1"/>
      </c:catAx>
      <c:valAx>
        <c:axId val="1358603648"/>
        <c:scaling>
          <c:orientation val="minMax"/>
          <c:max val="18000"/>
          <c:min val="0"/>
        </c:scaling>
        <c:delete val="0"/>
        <c:axPos val="l"/>
        <c:majorGridlines>
          <c:spPr>
            <a:ln>
              <a:solidFill>
                <a:schemeClr val="bg1">
                  <a:lumMod val="85000"/>
                </a:schemeClr>
              </a:solidFill>
              <a:prstDash val="lgDash"/>
            </a:ln>
          </c:spPr>
        </c:majorGridlines>
        <c:numFmt formatCode="_ * #,##0_ ;_ * \-#,##0_ ;_ * &quot;-&quot;_ ;_ @_ " sourceLinked="1"/>
        <c:majorTickMark val="out"/>
        <c:minorTickMark val="none"/>
        <c:tickLblPos val="nextTo"/>
        <c:spPr>
          <a:noFill/>
          <a:ln>
            <a:noFill/>
          </a:ln>
          <a:effectLst/>
        </c:spPr>
        <c:txPr>
          <a:bodyPr rot="-60000000" vert="horz"/>
          <a:lstStyle/>
          <a:p>
            <a:pPr>
              <a:defRPr>
                <a:solidFill>
                  <a:srgbClr val="19234A"/>
                </a:solidFill>
              </a:defRPr>
            </a:pPr>
            <a:endParaRPr lang="es-PE"/>
          </a:p>
        </c:txPr>
        <c:crossAx val="1358601984"/>
        <c:crosses val="autoZero"/>
        <c:crossBetween val="between"/>
        <c:majorUnit val="3000"/>
      </c:valAx>
      <c:spPr>
        <a:noFill/>
        <a:ln>
          <a:noFill/>
        </a:ln>
        <a:effectLst/>
      </c:spPr>
    </c:plotArea>
    <c:legend>
      <c:legendPos val="t"/>
      <c:legendEntry>
        <c:idx val="3"/>
        <c:delete val="1"/>
      </c:legendEntry>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es-P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397941072062478E-2"/>
          <c:y val="0.13233692075032055"/>
          <c:w val="0.97520411785587502"/>
          <c:h val="0.72552398987935873"/>
        </c:manualLayout>
      </c:layout>
      <c:lineChart>
        <c:grouping val="standard"/>
        <c:varyColors val="0"/>
        <c:ser>
          <c:idx val="0"/>
          <c:order val="0"/>
          <c:tx>
            <c:strRef>
              <c:f>Hoja1!$B$1</c:f>
              <c:strCache>
                <c:ptCount val="1"/>
                <c:pt idx="0">
                  <c:v>Covenant (Razón de Liquidez &gt; 1,25x)</c:v>
                </c:pt>
              </c:strCache>
            </c:strRef>
          </c:tx>
          <c:spPr>
            <a:ln w="28575" cap="rnd">
              <a:solidFill>
                <a:srgbClr val="0071CE"/>
              </a:solidFill>
              <a:round/>
            </a:ln>
            <a:effectLst/>
          </c:spPr>
          <c:marker>
            <c:symbol val="circle"/>
            <c:size val="7"/>
            <c:spPr>
              <a:solidFill>
                <a:srgbClr val="0071CE"/>
              </a:solidFill>
              <a:ln w="9525">
                <a:noFill/>
              </a:ln>
              <a:effectLst/>
            </c:spPr>
          </c:marker>
          <c:dPt>
            <c:idx val="7"/>
            <c:marker>
              <c:symbol val="circle"/>
              <c:size val="7"/>
              <c:spPr>
                <a:solidFill>
                  <a:srgbClr val="0071CE"/>
                </a:solidFill>
                <a:ln w="9525">
                  <a:noFill/>
                </a:ln>
                <a:effectLst/>
              </c:spPr>
            </c:marker>
            <c:bubble3D val="0"/>
            <c:spPr>
              <a:ln w="28575" cap="rnd">
                <a:solidFill>
                  <a:srgbClr val="0071CE"/>
                </a:solidFill>
                <a:round/>
              </a:ln>
              <a:effectLst/>
            </c:spPr>
            <c:extLst>
              <c:ext xmlns:c16="http://schemas.microsoft.com/office/drawing/2014/chart" uri="{C3380CC4-5D6E-409C-BE32-E72D297353CC}">
                <c16:uniqueId val="{00000001-FCD9-4784-A485-E04EC4BF8347}"/>
              </c:ext>
            </c:extLst>
          </c:dPt>
          <c:dPt>
            <c:idx val="10"/>
            <c:marker>
              <c:symbol val="circle"/>
              <c:size val="7"/>
              <c:spPr>
                <a:solidFill>
                  <a:srgbClr val="0071CE"/>
                </a:solidFill>
                <a:ln w="9525">
                  <a:noFill/>
                </a:ln>
                <a:effectLst/>
              </c:spPr>
            </c:marker>
            <c:bubble3D val="0"/>
            <c:spPr>
              <a:ln w="28575" cap="rnd">
                <a:solidFill>
                  <a:srgbClr val="0071CE"/>
                </a:solidFill>
                <a:round/>
              </a:ln>
              <a:effectLst/>
            </c:spPr>
            <c:extLst>
              <c:ext xmlns:c16="http://schemas.microsoft.com/office/drawing/2014/chart" uri="{C3380CC4-5D6E-409C-BE32-E72D297353CC}">
                <c16:uniqueId val="{00000003-FCD9-4784-A485-E04EC4BF8347}"/>
              </c:ext>
            </c:extLst>
          </c:dPt>
          <c:dLbls>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solidFill>
                    <a:latin typeface="Century Gothic" panose="020B0502020202020204" pitchFamily="34" charset="0"/>
                    <a:ea typeface="+mn-ea"/>
                    <a:cs typeface="+mn-cs"/>
                  </a:defRPr>
                </a:pPr>
                <a:endParaRPr lang="es-P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Hoja1!$A$2:$A$10</c:f>
              <c:numCache>
                <c:formatCode>mmm\-yy</c:formatCode>
                <c:ptCount val="9"/>
                <c:pt idx="0">
                  <c:v>45261</c:v>
                </c:pt>
                <c:pt idx="1">
                  <c:v>45352</c:v>
                </c:pt>
                <c:pt idx="2">
                  <c:v>45444</c:v>
                </c:pt>
                <c:pt idx="3">
                  <c:v>45536</c:v>
                </c:pt>
                <c:pt idx="4">
                  <c:v>45627</c:v>
                </c:pt>
                <c:pt idx="5">
                  <c:v>45717</c:v>
                </c:pt>
                <c:pt idx="6">
                  <c:v>45809</c:v>
                </c:pt>
                <c:pt idx="7">
                  <c:v>45901</c:v>
                </c:pt>
                <c:pt idx="8">
                  <c:v>45992</c:v>
                </c:pt>
              </c:numCache>
            </c:numRef>
          </c:cat>
          <c:val>
            <c:numRef>
              <c:f>Hoja1!$B$2:$B$10</c:f>
              <c:numCache>
                <c:formatCode>0.00"x"</c:formatCode>
                <c:ptCount val="9"/>
                <c:pt idx="0">
                  <c:v>1.25</c:v>
                </c:pt>
                <c:pt idx="1">
                  <c:v>1.25</c:v>
                </c:pt>
                <c:pt idx="2">
                  <c:v>1.25</c:v>
                </c:pt>
                <c:pt idx="3">
                  <c:v>1.25</c:v>
                </c:pt>
                <c:pt idx="4">
                  <c:v>1.25</c:v>
                </c:pt>
                <c:pt idx="5">
                  <c:v>1.25</c:v>
                </c:pt>
                <c:pt idx="6">
                  <c:v>1.25</c:v>
                </c:pt>
                <c:pt idx="7">
                  <c:v>1.25</c:v>
                </c:pt>
                <c:pt idx="8">
                  <c:v>1.25</c:v>
                </c:pt>
              </c:numCache>
            </c:numRef>
          </c:val>
          <c:smooth val="0"/>
          <c:extLst>
            <c:ext xmlns:c16="http://schemas.microsoft.com/office/drawing/2014/chart" uri="{C3380CC4-5D6E-409C-BE32-E72D297353CC}">
              <c16:uniqueId val="{00000004-FCD9-4784-A485-E04EC4BF8347}"/>
            </c:ext>
          </c:extLst>
        </c:ser>
        <c:ser>
          <c:idx val="1"/>
          <c:order val="1"/>
          <c:tx>
            <c:strRef>
              <c:f>Hoja1!$C$1</c:f>
              <c:strCache>
                <c:ptCount val="1"/>
                <c:pt idx="0">
                  <c:v>Razón de Liquidez Inmediata</c:v>
                </c:pt>
              </c:strCache>
            </c:strRef>
          </c:tx>
          <c:spPr>
            <a:ln w="28575" cap="rnd">
              <a:solidFill>
                <a:sysClr val="window" lastClr="FFFFFF">
                  <a:lumMod val="50000"/>
                </a:sysClr>
              </a:solidFill>
              <a:round/>
            </a:ln>
            <a:effectLst/>
          </c:spPr>
          <c:marker>
            <c:symbol val="square"/>
            <c:size val="7"/>
            <c:spPr>
              <a:solidFill>
                <a:sysClr val="window" lastClr="FFFFFF">
                  <a:lumMod val="50000"/>
                </a:sysClr>
              </a:solidFill>
              <a:ln w="9525">
                <a:solidFill>
                  <a:sysClr val="window" lastClr="FFFFFF">
                    <a:lumMod val="50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Hoja1!$A$2:$A$10</c:f>
              <c:numCache>
                <c:formatCode>mmm\-yy</c:formatCode>
                <c:ptCount val="9"/>
                <c:pt idx="0">
                  <c:v>45261</c:v>
                </c:pt>
                <c:pt idx="1">
                  <c:v>45352</c:v>
                </c:pt>
                <c:pt idx="2">
                  <c:v>45444</c:v>
                </c:pt>
                <c:pt idx="3">
                  <c:v>45536</c:v>
                </c:pt>
                <c:pt idx="4">
                  <c:v>45627</c:v>
                </c:pt>
                <c:pt idx="5">
                  <c:v>45717</c:v>
                </c:pt>
                <c:pt idx="6">
                  <c:v>45809</c:v>
                </c:pt>
                <c:pt idx="7">
                  <c:v>45901</c:v>
                </c:pt>
                <c:pt idx="8">
                  <c:v>45992</c:v>
                </c:pt>
              </c:numCache>
            </c:numRef>
          </c:cat>
          <c:val>
            <c:numRef>
              <c:f>Hoja1!$C$2:$C$10</c:f>
              <c:numCache>
                <c:formatCode>0.0"x"</c:formatCode>
                <c:ptCount val="9"/>
                <c:pt idx="0">
                  <c:v>1.6046537579443947</c:v>
                </c:pt>
                <c:pt idx="1">
                  <c:v>2.7894209723543564</c:v>
                </c:pt>
                <c:pt idx="2">
                  <c:v>4.0082682566665842</c:v>
                </c:pt>
                <c:pt idx="3">
                  <c:v>4.6031272644088412</c:v>
                </c:pt>
                <c:pt idx="4">
                  <c:v>3.2252394709717889</c:v>
                </c:pt>
                <c:pt idx="5">
                  <c:v>4.9260106934445078</c:v>
                </c:pt>
                <c:pt idx="6">
                  <c:v>4.51</c:v>
                </c:pt>
                <c:pt idx="7">
                  <c:v>3.393961259558075</c:v>
                </c:pt>
                <c:pt idx="8">
                  <c:v>4.0230854180313589</c:v>
                </c:pt>
              </c:numCache>
            </c:numRef>
          </c:val>
          <c:smooth val="0"/>
          <c:extLst>
            <c:ext xmlns:c16="http://schemas.microsoft.com/office/drawing/2014/chart" uri="{C3380CC4-5D6E-409C-BE32-E72D297353CC}">
              <c16:uniqueId val="{00000005-FCD9-4784-A485-E04EC4BF8347}"/>
            </c:ext>
          </c:extLst>
        </c:ser>
        <c:dLbls>
          <c:showLegendKey val="0"/>
          <c:showVal val="1"/>
          <c:showCatName val="0"/>
          <c:showSerName val="0"/>
          <c:showPercent val="0"/>
          <c:showBubbleSize val="0"/>
        </c:dLbls>
        <c:marker val="1"/>
        <c:smooth val="0"/>
        <c:axId val="249338720"/>
        <c:axId val="249351200"/>
      </c:lineChart>
      <c:dateAx>
        <c:axId val="24933872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crossAx val="249351200"/>
        <c:crosses val="autoZero"/>
        <c:auto val="1"/>
        <c:lblOffset val="100"/>
        <c:baseTimeUnit val="months"/>
        <c:majorUnit val="3"/>
        <c:majorTimeUnit val="months"/>
      </c:dateAx>
      <c:valAx>
        <c:axId val="249351200"/>
        <c:scaling>
          <c:orientation val="minMax"/>
          <c:max val="10"/>
          <c:min val="0"/>
        </c:scaling>
        <c:delete val="0"/>
        <c:axPos val="l"/>
        <c:numFmt formatCode="0.00&quot;x&quot;"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Alliance No.2 Light" panose="00000400000000000000"/>
                <a:ea typeface="+mn-ea"/>
                <a:cs typeface="+mn-cs"/>
              </a:defRPr>
            </a:pPr>
            <a:endParaRPr lang="es-PE"/>
          </a:p>
        </c:txPr>
        <c:crossAx val="249338720"/>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lliance No.2 Light" panose="00000400000000000000"/>
        </a:defRPr>
      </a:pPr>
      <a:endParaRPr lang="es-P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397941072062478E-2"/>
          <c:y val="0.13233692075032055"/>
          <c:w val="0.97520411785587502"/>
          <c:h val="0.71879669696059567"/>
        </c:manualLayout>
      </c:layout>
      <c:lineChart>
        <c:grouping val="standard"/>
        <c:varyColors val="0"/>
        <c:ser>
          <c:idx val="0"/>
          <c:order val="0"/>
          <c:tx>
            <c:strRef>
              <c:f>Hoja1!$B$1</c:f>
              <c:strCache>
                <c:ptCount val="1"/>
                <c:pt idx="0">
                  <c:v>Covenant (Apalancamiento &lt; 5,0x)</c:v>
                </c:pt>
              </c:strCache>
            </c:strRef>
          </c:tx>
          <c:spPr>
            <a:ln w="28575" cap="rnd">
              <a:solidFill>
                <a:srgbClr val="0071CE"/>
              </a:solidFill>
              <a:round/>
            </a:ln>
            <a:effectLst/>
          </c:spPr>
          <c:marker>
            <c:symbol val="circle"/>
            <c:size val="7"/>
            <c:spPr>
              <a:solidFill>
                <a:srgbClr val="0071CE"/>
              </a:solidFill>
              <a:ln w="9525">
                <a:noFill/>
              </a:ln>
              <a:effectLst/>
            </c:spPr>
          </c:marker>
          <c:dPt>
            <c:idx val="6"/>
            <c:marker>
              <c:symbol val="circle"/>
              <c:size val="7"/>
              <c:spPr>
                <a:solidFill>
                  <a:srgbClr val="0071CE"/>
                </a:solidFill>
                <a:ln w="9525">
                  <a:noFill/>
                </a:ln>
                <a:effectLst/>
              </c:spPr>
            </c:marker>
            <c:bubble3D val="0"/>
            <c:spPr>
              <a:ln w="28575" cap="rnd">
                <a:solidFill>
                  <a:srgbClr val="0071CE"/>
                </a:solidFill>
                <a:round/>
              </a:ln>
              <a:effectLst/>
            </c:spPr>
            <c:extLst>
              <c:ext xmlns:c16="http://schemas.microsoft.com/office/drawing/2014/chart" uri="{C3380CC4-5D6E-409C-BE32-E72D297353CC}">
                <c16:uniqueId val="{00000001-4548-4559-9AEF-FA6EF038A040}"/>
              </c:ext>
            </c:extLst>
          </c:dPt>
          <c:dPt>
            <c:idx val="9"/>
            <c:marker>
              <c:symbol val="circle"/>
              <c:size val="7"/>
              <c:spPr>
                <a:solidFill>
                  <a:srgbClr val="0071CE"/>
                </a:solidFill>
                <a:ln w="9525">
                  <a:noFill/>
                </a:ln>
                <a:effectLst/>
              </c:spPr>
            </c:marker>
            <c:bubble3D val="0"/>
            <c:spPr>
              <a:ln w="28575" cap="rnd">
                <a:solidFill>
                  <a:srgbClr val="0071CE"/>
                </a:solidFill>
                <a:round/>
              </a:ln>
              <a:effectLst/>
            </c:spPr>
            <c:extLst>
              <c:ext xmlns:c16="http://schemas.microsoft.com/office/drawing/2014/chart" uri="{C3380CC4-5D6E-409C-BE32-E72D297353CC}">
                <c16:uniqueId val="{00000003-4548-4559-9AEF-FA6EF038A040}"/>
              </c:ext>
            </c:extLst>
          </c:dPt>
          <c:dLbls>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solidFill>
                    <a:latin typeface="Century Gothic" panose="020B0502020202020204" pitchFamily="34" charset="0"/>
                    <a:ea typeface="+mn-ea"/>
                    <a:cs typeface="+mn-cs"/>
                  </a:defRPr>
                </a:pPr>
                <a:endParaRPr lang="es-P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Hoja1!$A$2:$A$10</c:f>
              <c:numCache>
                <c:formatCode>mmm\-yy</c:formatCode>
                <c:ptCount val="9"/>
                <c:pt idx="0">
                  <c:v>45261</c:v>
                </c:pt>
                <c:pt idx="1">
                  <c:v>45352</c:v>
                </c:pt>
                <c:pt idx="2">
                  <c:v>45444</c:v>
                </c:pt>
                <c:pt idx="3">
                  <c:v>45536</c:v>
                </c:pt>
                <c:pt idx="4">
                  <c:v>45627</c:v>
                </c:pt>
                <c:pt idx="5">
                  <c:v>45717</c:v>
                </c:pt>
                <c:pt idx="6">
                  <c:v>45809</c:v>
                </c:pt>
                <c:pt idx="7">
                  <c:v>45901</c:v>
                </c:pt>
                <c:pt idx="8">
                  <c:v>45992</c:v>
                </c:pt>
              </c:numCache>
            </c:numRef>
          </c:cat>
          <c:val>
            <c:numRef>
              <c:f>Hoja1!$B$2:$B$10</c:f>
              <c:numCache>
                <c:formatCode>0.00"x"</c:formatCode>
                <c:ptCount val="9"/>
                <c:pt idx="0">
                  <c:v>5</c:v>
                </c:pt>
                <c:pt idx="1">
                  <c:v>5</c:v>
                </c:pt>
                <c:pt idx="2">
                  <c:v>5</c:v>
                </c:pt>
                <c:pt idx="3">
                  <c:v>5</c:v>
                </c:pt>
                <c:pt idx="4">
                  <c:v>5</c:v>
                </c:pt>
                <c:pt idx="5">
                  <c:v>5</c:v>
                </c:pt>
                <c:pt idx="6">
                  <c:v>5</c:v>
                </c:pt>
                <c:pt idx="7">
                  <c:v>5</c:v>
                </c:pt>
                <c:pt idx="8">
                  <c:v>5</c:v>
                </c:pt>
              </c:numCache>
            </c:numRef>
          </c:val>
          <c:smooth val="0"/>
          <c:extLst>
            <c:ext xmlns:c16="http://schemas.microsoft.com/office/drawing/2014/chart" uri="{C3380CC4-5D6E-409C-BE32-E72D297353CC}">
              <c16:uniqueId val="{00000004-4548-4559-9AEF-FA6EF038A040}"/>
            </c:ext>
          </c:extLst>
        </c:ser>
        <c:ser>
          <c:idx val="1"/>
          <c:order val="1"/>
          <c:tx>
            <c:strRef>
              <c:f>Hoja1!$C$1</c:f>
              <c:strCache>
                <c:ptCount val="1"/>
                <c:pt idx="0">
                  <c:v>Razón de Endeudamiento</c:v>
                </c:pt>
              </c:strCache>
            </c:strRef>
          </c:tx>
          <c:spPr>
            <a:ln w="28575" cap="rnd">
              <a:solidFill>
                <a:sysClr val="window" lastClr="FFFFFF">
                  <a:lumMod val="50000"/>
                </a:sysClr>
              </a:solidFill>
              <a:round/>
            </a:ln>
            <a:effectLst/>
          </c:spPr>
          <c:marker>
            <c:symbol val="square"/>
            <c:size val="7"/>
            <c:spPr>
              <a:solidFill>
                <a:sysClr val="window" lastClr="FFFFFF">
                  <a:lumMod val="50000"/>
                </a:sysClr>
              </a:solidFill>
              <a:ln w="9525">
                <a:solidFill>
                  <a:sysClr val="window" lastClr="FFFFFF">
                    <a:lumMod val="50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Hoja1!$A$2:$A$10</c:f>
              <c:numCache>
                <c:formatCode>mmm\-yy</c:formatCode>
                <c:ptCount val="9"/>
                <c:pt idx="0">
                  <c:v>45261</c:v>
                </c:pt>
                <c:pt idx="1">
                  <c:v>45352</c:v>
                </c:pt>
                <c:pt idx="2">
                  <c:v>45444</c:v>
                </c:pt>
                <c:pt idx="3">
                  <c:v>45536</c:v>
                </c:pt>
                <c:pt idx="4">
                  <c:v>45627</c:v>
                </c:pt>
                <c:pt idx="5">
                  <c:v>45717</c:v>
                </c:pt>
                <c:pt idx="6">
                  <c:v>45809</c:v>
                </c:pt>
                <c:pt idx="7">
                  <c:v>45901</c:v>
                </c:pt>
                <c:pt idx="8">
                  <c:v>45992</c:v>
                </c:pt>
              </c:numCache>
            </c:numRef>
          </c:cat>
          <c:val>
            <c:numRef>
              <c:f>Hoja1!$C$2:$C$10</c:f>
              <c:numCache>
                <c:formatCode>0.0"x"</c:formatCode>
                <c:ptCount val="9"/>
                <c:pt idx="0">
                  <c:v>2.1518303981242202</c:v>
                </c:pt>
                <c:pt idx="1">
                  <c:v>1.3253586130969017</c:v>
                </c:pt>
                <c:pt idx="2">
                  <c:v>1.3721566916049202</c:v>
                </c:pt>
                <c:pt idx="3">
                  <c:v>1.2845385923941515</c:v>
                </c:pt>
                <c:pt idx="4">
                  <c:v>1.4561541477965958</c:v>
                </c:pt>
                <c:pt idx="5">
                  <c:v>1.3768167131153088</c:v>
                </c:pt>
                <c:pt idx="6">
                  <c:v>1.6128317138089934</c:v>
                </c:pt>
                <c:pt idx="7">
                  <c:v>1.4786865565408374</c:v>
                </c:pt>
                <c:pt idx="8">
                  <c:v>2.0008330044588196</c:v>
                </c:pt>
              </c:numCache>
            </c:numRef>
          </c:val>
          <c:smooth val="0"/>
          <c:extLst>
            <c:ext xmlns:c16="http://schemas.microsoft.com/office/drawing/2014/chart" uri="{C3380CC4-5D6E-409C-BE32-E72D297353CC}">
              <c16:uniqueId val="{00000005-4548-4559-9AEF-FA6EF038A040}"/>
            </c:ext>
          </c:extLst>
        </c:ser>
        <c:dLbls>
          <c:showLegendKey val="0"/>
          <c:showVal val="1"/>
          <c:showCatName val="0"/>
          <c:showSerName val="0"/>
          <c:showPercent val="0"/>
          <c:showBubbleSize val="0"/>
        </c:dLbls>
        <c:marker val="1"/>
        <c:smooth val="0"/>
        <c:axId val="249338720"/>
        <c:axId val="249351200"/>
      </c:lineChart>
      <c:dateAx>
        <c:axId val="24933872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crossAx val="249351200"/>
        <c:crosses val="autoZero"/>
        <c:auto val="1"/>
        <c:lblOffset val="100"/>
        <c:baseTimeUnit val="months"/>
        <c:majorUnit val="3"/>
        <c:majorTimeUnit val="months"/>
      </c:dateAx>
      <c:valAx>
        <c:axId val="249351200"/>
        <c:scaling>
          <c:orientation val="minMax"/>
          <c:max val="10"/>
          <c:min val="0.60000000000000009"/>
        </c:scaling>
        <c:delete val="0"/>
        <c:axPos val="l"/>
        <c:numFmt formatCode="0.00&quot;x&quot;"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Alliance No.2 Light" panose="00000400000000000000"/>
                <a:ea typeface="+mn-ea"/>
                <a:cs typeface="+mn-cs"/>
              </a:defRPr>
            </a:pPr>
            <a:endParaRPr lang="es-PE"/>
          </a:p>
        </c:txPr>
        <c:crossAx val="249338720"/>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lliance No.2 Light" panose="00000400000000000000"/>
        </a:defRPr>
      </a:pPr>
      <a:endParaRPr lang="es-P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397941072062478E-2"/>
          <c:y val="0.13233692075032055"/>
          <c:w val="0.97520411785587502"/>
          <c:h val="0.72552398987935873"/>
        </c:manualLayout>
      </c:layout>
      <c:lineChart>
        <c:grouping val="standard"/>
        <c:varyColors val="0"/>
        <c:ser>
          <c:idx val="0"/>
          <c:order val="0"/>
          <c:tx>
            <c:strRef>
              <c:f>Hoja1!$B$1</c:f>
              <c:strCache>
                <c:ptCount val="1"/>
                <c:pt idx="0">
                  <c:v>Cartera Cedida en Garantía sobre la Cartera Total &lt;= 30%</c:v>
                </c:pt>
              </c:strCache>
            </c:strRef>
          </c:tx>
          <c:spPr>
            <a:ln w="28575" cap="rnd">
              <a:solidFill>
                <a:sysClr val="window" lastClr="FFFFFF">
                  <a:lumMod val="50000"/>
                </a:sysClr>
              </a:solidFill>
              <a:round/>
            </a:ln>
            <a:effectLst/>
          </c:spPr>
          <c:marker>
            <c:symbol val="circle"/>
            <c:size val="7"/>
            <c:spPr>
              <a:solidFill>
                <a:sysClr val="window" lastClr="FFFFFF">
                  <a:lumMod val="50000"/>
                </a:sysClr>
              </a:solidFill>
              <a:ln w="9525">
                <a:noFill/>
              </a:ln>
              <a:effectLst/>
            </c:spPr>
          </c:marker>
          <c:dPt>
            <c:idx val="7"/>
            <c:marker>
              <c:symbol val="circle"/>
              <c:size val="7"/>
              <c:spPr>
                <a:solidFill>
                  <a:sysClr val="window" lastClr="FFFFFF">
                    <a:lumMod val="50000"/>
                  </a:sysClr>
                </a:solidFill>
                <a:ln w="9525">
                  <a:noFill/>
                </a:ln>
                <a:effectLst/>
              </c:spPr>
            </c:marker>
            <c:bubble3D val="0"/>
            <c:spPr>
              <a:ln w="28575" cap="rnd">
                <a:solidFill>
                  <a:sysClr val="window" lastClr="FFFFFF">
                    <a:lumMod val="50000"/>
                  </a:sysClr>
                </a:solidFill>
                <a:round/>
              </a:ln>
              <a:effectLst/>
            </c:spPr>
            <c:extLst>
              <c:ext xmlns:c16="http://schemas.microsoft.com/office/drawing/2014/chart" uri="{C3380CC4-5D6E-409C-BE32-E72D297353CC}">
                <c16:uniqueId val="{00000001-A474-4ADE-B3C8-D206F66FE9BD}"/>
              </c:ext>
            </c:extLst>
          </c:dPt>
          <c:dPt>
            <c:idx val="10"/>
            <c:marker>
              <c:symbol val="circle"/>
              <c:size val="7"/>
              <c:spPr>
                <a:solidFill>
                  <a:sysClr val="window" lastClr="FFFFFF">
                    <a:lumMod val="50000"/>
                  </a:sysClr>
                </a:solidFill>
                <a:ln w="9525">
                  <a:noFill/>
                </a:ln>
                <a:effectLst/>
              </c:spPr>
            </c:marker>
            <c:bubble3D val="0"/>
            <c:spPr>
              <a:ln w="28575" cap="rnd">
                <a:solidFill>
                  <a:sysClr val="window" lastClr="FFFFFF">
                    <a:lumMod val="50000"/>
                  </a:sysClr>
                </a:solidFill>
                <a:round/>
              </a:ln>
              <a:effectLst/>
            </c:spPr>
            <c:extLst>
              <c:ext xmlns:c16="http://schemas.microsoft.com/office/drawing/2014/chart" uri="{C3380CC4-5D6E-409C-BE32-E72D297353CC}">
                <c16:uniqueId val="{00000003-A474-4ADE-B3C8-D206F66FE9BD}"/>
              </c:ext>
            </c:extLst>
          </c:dPt>
          <c:dLbls>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solidFill>
                    <a:latin typeface="Century Gothic" panose="020B0502020202020204" pitchFamily="34" charset="0"/>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Hoja1!$A$2:$A$10</c:f>
              <c:numCache>
                <c:formatCode>mmm\-yy</c:formatCode>
                <c:ptCount val="9"/>
                <c:pt idx="0">
                  <c:v>45261</c:v>
                </c:pt>
                <c:pt idx="1">
                  <c:v>45352</c:v>
                </c:pt>
                <c:pt idx="2">
                  <c:v>45444</c:v>
                </c:pt>
                <c:pt idx="3">
                  <c:v>45536</c:v>
                </c:pt>
                <c:pt idx="4">
                  <c:v>45627</c:v>
                </c:pt>
                <c:pt idx="5">
                  <c:v>45717</c:v>
                </c:pt>
                <c:pt idx="6">
                  <c:v>45809</c:v>
                </c:pt>
                <c:pt idx="7">
                  <c:v>45901</c:v>
                </c:pt>
                <c:pt idx="8">
                  <c:v>45992</c:v>
                </c:pt>
              </c:numCache>
            </c:numRef>
          </c:cat>
          <c:val>
            <c:numRef>
              <c:f>Hoja1!$B$2:$B$10</c:f>
              <c:numCache>
                <c:formatCode>0.00%</c:formatCode>
                <c:ptCount val="9"/>
                <c:pt idx="0">
                  <c:v>2.3900000000000001E-2</c:v>
                </c:pt>
                <c:pt idx="1">
                  <c:v>0</c:v>
                </c:pt>
                <c:pt idx="2">
                  <c:v>0</c:v>
                </c:pt>
                <c:pt idx="3">
                  <c:v>0</c:v>
                </c:pt>
                <c:pt idx="4">
                  <c:v>0</c:v>
                </c:pt>
                <c:pt idx="5">
                  <c:v>0</c:v>
                </c:pt>
                <c:pt idx="6">
                  <c:v>0</c:v>
                </c:pt>
                <c:pt idx="7">
                  <c:v>0</c:v>
                </c:pt>
                <c:pt idx="8">
                  <c:v>0</c:v>
                </c:pt>
              </c:numCache>
            </c:numRef>
          </c:val>
          <c:smooth val="0"/>
          <c:extLst>
            <c:ext xmlns:c16="http://schemas.microsoft.com/office/drawing/2014/chart" uri="{C3380CC4-5D6E-409C-BE32-E72D297353CC}">
              <c16:uniqueId val="{00000004-A474-4ADE-B3C8-D206F66FE9BD}"/>
            </c:ext>
          </c:extLst>
        </c:ser>
        <c:ser>
          <c:idx val="1"/>
          <c:order val="1"/>
          <c:tx>
            <c:strRef>
              <c:f>Hoja1!$C$1</c:f>
              <c:strCache>
                <c:ptCount val="1"/>
                <c:pt idx="0">
                  <c:v>Covenant (Cartera Cedida en Garantía sobre la Cartera Total &lt;= 30%)</c:v>
                </c:pt>
              </c:strCache>
            </c:strRef>
          </c:tx>
          <c:spPr>
            <a:ln w="28575" cap="rnd">
              <a:solidFill>
                <a:srgbClr val="0071CE"/>
              </a:solidFill>
              <a:round/>
            </a:ln>
            <a:effectLst/>
          </c:spPr>
          <c:marker>
            <c:symbol val="square"/>
            <c:size val="7"/>
            <c:spPr>
              <a:solidFill>
                <a:srgbClr val="0071CE"/>
              </a:solidFill>
              <a:ln w="9525">
                <a:solidFill>
                  <a:srgbClr val="0071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Hoja1!$A$2:$A$10</c:f>
              <c:numCache>
                <c:formatCode>mmm\-yy</c:formatCode>
                <c:ptCount val="9"/>
                <c:pt idx="0">
                  <c:v>45261</c:v>
                </c:pt>
                <c:pt idx="1">
                  <c:v>45352</c:v>
                </c:pt>
                <c:pt idx="2">
                  <c:v>45444</c:v>
                </c:pt>
                <c:pt idx="3">
                  <c:v>45536</c:v>
                </c:pt>
                <c:pt idx="4">
                  <c:v>45627</c:v>
                </c:pt>
                <c:pt idx="5">
                  <c:v>45717</c:v>
                </c:pt>
                <c:pt idx="6">
                  <c:v>45809</c:v>
                </c:pt>
                <c:pt idx="7">
                  <c:v>45901</c:v>
                </c:pt>
                <c:pt idx="8">
                  <c:v>45992</c:v>
                </c:pt>
              </c:numCache>
            </c:numRef>
          </c:cat>
          <c:val>
            <c:numRef>
              <c:f>Hoja1!$C$2:$C$10</c:f>
              <c:numCache>
                <c:formatCode>0.00%</c:formatCode>
                <c:ptCount val="9"/>
                <c:pt idx="0">
                  <c:v>0.3</c:v>
                </c:pt>
                <c:pt idx="1">
                  <c:v>0.3</c:v>
                </c:pt>
                <c:pt idx="2">
                  <c:v>0.3</c:v>
                </c:pt>
                <c:pt idx="3">
                  <c:v>0.3</c:v>
                </c:pt>
                <c:pt idx="4">
                  <c:v>0.3</c:v>
                </c:pt>
                <c:pt idx="5">
                  <c:v>0.3</c:v>
                </c:pt>
                <c:pt idx="6">
                  <c:v>0.3</c:v>
                </c:pt>
                <c:pt idx="7">
                  <c:v>0.3</c:v>
                </c:pt>
                <c:pt idx="8">
                  <c:v>0.3</c:v>
                </c:pt>
              </c:numCache>
            </c:numRef>
          </c:val>
          <c:smooth val="0"/>
          <c:extLst>
            <c:ext xmlns:c16="http://schemas.microsoft.com/office/drawing/2014/chart" uri="{C3380CC4-5D6E-409C-BE32-E72D297353CC}">
              <c16:uniqueId val="{00000005-A474-4ADE-B3C8-D206F66FE9BD}"/>
            </c:ext>
          </c:extLst>
        </c:ser>
        <c:dLbls>
          <c:showLegendKey val="0"/>
          <c:showVal val="1"/>
          <c:showCatName val="0"/>
          <c:showSerName val="0"/>
          <c:showPercent val="0"/>
          <c:showBubbleSize val="0"/>
        </c:dLbls>
        <c:marker val="1"/>
        <c:smooth val="0"/>
        <c:axId val="249338720"/>
        <c:axId val="249351200"/>
      </c:lineChart>
      <c:dateAx>
        <c:axId val="24933872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crossAx val="249351200"/>
        <c:crosses val="autoZero"/>
        <c:auto val="1"/>
        <c:lblOffset val="100"/>
        <c:baseTimeUnit val="months"/>
        <c:majorUnit val="3"/>
        <c:majorTimeUnit val="months"/>
      </c:dateAx>
      <c:valAx>
        <c:axId val="249351200"/>
        <c:scaling>
          <c:orientation val="minMax"/>
          <c:max val="0.65000000000000013"/>
          <c:min val="0"/>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Alliance No.2 Light" panose="00000400000000000000"/>
                <a:ea typeface="+mn-ea"/>
                <a:cs typeface="+mn-cs"/>
              </a:defRPr>
            </a:pPr>
            <a:endParaRPr lang="es-PE"/>
          </a:p>
        </c:txPr>
        <c:crossAx val="249338720"/>
        <c:crosses val="autoZero"/>
        <c:crossBetween val="between"/>
        <c:majorUnit val="5"/>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lliance No.2 Light" panose="00000400000000000000"/>
        </a:defRPr>
      </a:pPr>
      <a:endParaRPr lang="es-P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7471198122706573"/>
          <c:y val="0.25407872110162399"/>
          <c:w val="0.23894263217097864"/>
          <c:h val="0.61792695712470214"/>
        </c:manualLayout>
      </c:layout>
      <c:doughnutChart>
        <c:varyColors val="1"/>
        <c:ser>
          <c:idx val="0"/>
          <c:order val="0"/>
          <c:tx>
            <c:strRef>
              <c:f>Hoja1!$B$1</c:f>
              <c:strCache>
                <c:ptCount val="1"/>
                <c:pt idx="0">
                  <c:v>Ventas</c:v>
                </c:pt>
              </c:strCache>
            </c:strRef>
          </c:tx>
          <c:spPr>
            <a:ln>
              <a:solidFill>
                <a:srgbClr val="FFFFFF"/>
              </a:solidFill>
            </a:ln>
            <a:effectLst>
              <a:outerShdw blurRad="50800" dist="38100" dir="2700000" algn="tl" rotWithShape="0">
                <a:prstClr val="black">
                  <a:alpha val="40000"/>
                </a:prstClr>
              </a:outerShdw>
            </a:effectLst>
          </c:spPr>
          <c:dPt>
            <c:idx val="0"/>
            <c:bubble3D val="0"/>
            <c:spPr>
              <a:solidFill>
                <a:srgbClr val="385D8A"/>
              </a:solidFill>
              <a:ln>
                <a:solidFill>
                  <a:srgbClr val="FFFF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9CD-4EEB-8E38-6BE2FF47FA86}"/>
              </c:ext>
            </c:extLst>
          </c:dPt>
          <c:dPt>
            <c:idx val="1"/>
            <c:bubble3D val="0"/>
            <c:spPr>
              <a:solidFill>
                <a:srgbClr val="426DA1"/>
              </a:solidFill>
              <a:ln>
                <a:solidFill>
                  <a:srgbClr val="FFFF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9CD-4EEB-8E38-6BE2FF47FA86}"/>
              </c:ext>
            </c:extLst>
          </c:dPt>
          <c:dPt>
            <c:idx val="2"/>
            <c:bubble3D val="0"/>
            <c:spPr>
              <a:solidFill>
                <a:srgbClr val="4B7BB4"/>
              </a:solidFill>
              <a:ln>
                <a:solidFill>
                  <a:srgbClr val="FFFF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9CD-4EEB-8E38-6BE2FF47FA86}"/>
              </c:ext>
            </c:extLst>
          </c:dPt>
          <c:dPt>
            <c:idx val="3"/>
            <c:bubble3D val="0"/>
            <c:spPr>
              <a:solidFill>
                <a:srgbClr val="7394C5"/>
              </a:solidFill>
              <a:ln>
                <a:solidFill>
                  <a:srgbClr val="FFFF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A9CD-4EEB-8E38-6BE2FF47FA86}"/>
              </c:ext>
            </c:extLst>
          </c:dPt>
          <c:dPt>
            <c:idx val="4"/>
            <c:bubble3D val="0"/>
            <c:spPr>
              <a:solidFill>
                <a:srgbClr val="A1B4D4"/>
              </a:solidFill>
              <a:ln>
                <a:solidFill>
                  <a:srgbClr val="FFFF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A9CD-4EEB-8E38-6BE2FF47FA86}"/>
              </c:ext>
            </c:extLst>
          </c:dPt>
          <c:dPt>
            <c:idx val="5"/>
            <c:bubble3D val="0"/>
            <c:spPr>
              <a:solidFill>
                <a:srgbClr val="C2CDE1"/>
              </a:solidFill>
              <a:ln>
                <a:solidFill>
                  <a:srgbClr val="FFFF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A9CD-4EEB-8E38-6BE2FF47FA86}"/>
              </c:ext>
            </c:extLst>
          </c:dPt>
          <c:dPt>
            <c:idx val="6"/>
            <c:bubble3D val="0"/>
            <c:spPr>
              <a:solidFill>
                <a:schemeClr val="accent1">
                  <a:tint val="30000"/>
                </a:schemeClr>
              </a:solidFill>
              <a:ln>
                <a:solidFill>
                  <a:srgbClr val="FFFF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A9CD-4EEB-8E38-6BE2FF47FA86}"/>
              </c:ext>
            </c:extLst>
          </c:dPt>
          <c:dPt>
            <c:idx val="7"/>
            <c:bubble3D val="0"/>
            <c:spPr>
              <a:solidFill>
                <a:schemeClr val="accent1">
                  <a:tint val="10000"/>
                </a:schemeClr>
              </a:solidFill>
              <a:ln>
                <a:solidFill>
                  <a:srgbClr val="FFFFFF"/>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A9CD-4EEB-8E38-6BE2FF47FA86}"/>
              </c:ext>
            </c:extLst>
          </c:dPt>
          <c:dLbls>
            <c:dLbl>
              <c:idx val="0"/>
              <c:layout>
                <c:manualLayout>
                  <c:x val="0.15701861705489054"/>
                  <c:y val="1.8057542791506669E-2"/>
                </c:manualLayout>
              </c:layout>
              <c:tx>
                <c:rich>
                  <a:bodyPr/>
                  <a:lstStyle/>
                  <a:p>
                    <a:fld id="{0DE65C05-0421-4756-9827-8760EEEFFE8D}" type="CATEGORYNAME">
                      <a:rPr lang="en-US">
                        <a:solidFill>
                          <a:schemeClr val="tx1">
                            <a:lumMod val="65000"/>
                            <a:lumOff val="35000"/>
                          </a:schemeClr>
                        </a:solidFill>
                      </a:rPr>
                      <a:pPr/>
                      <a:t>[NOMBRE DE CATEGORÍA]</a:t>
                    </a:fld>
                    <a:endParaRPr lang="en-US" baseline="0">
                      <a:solidFill>
                        <a:schemeClr val="tx1">
                          <a:lumMod val="65000"/>
                          <a:lumOff val="35000"/>
                        </a:schemeClr>
                      </a:solidFill>
                    </a:endParaRPr>
                  </a:p>
                  <a:p>
                    <a:fld id="{18FA6900-2C5B-4857-B200-1939EFDB949F}" type="VALUE">
                      <a:rPr lang="en-US" sz="2000" b="1">
                        <a:solidFill>
                          <a:srgbClr val="0071CE"/>
                        </a:solidFill>
                      </a:rPr>
                      <a:pPr/>
                      <a:t>[VALOR]</a:t>
                    </a:fld>
                    <a:endParaRPr lang="es-PE"/>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2872324632890276"/>
                      <c:h val="0.25259463804487597"/>
                    </c:manualLayout>
                  </c15:layout>
                  <c15:dlblFieldTable/>
                  <c15:showDataLabelsRange val="0"/>
                </c:ext>
                <c:ext xmlns:c16="http://schemas.microsoft.com/office/drawing/2014/chart" uri="{C3380CC4-5D6E-409C-BE32-E72D297353CC}">
                  <c16:uniqueId val="{00000001-A9CD-4EEB-8E38-6BE2FF47FA86}"/>
                </c:ext>
              </c:extLst>
            </c:dLbl>
            <c:dLbl>
              <c:idx val="1"/>
              <c:layout>
                <c:manualLayout>
                  <c:x val="-0.13253771649330354"/>
                  <c:y val="-0.12807553580676434"/>
                </c:manualLayout>
              </c:layout>
              <c:tx>
                <c:rich>
                  <a:bodyPr/>
                  <a:lstStyle/>
                  <a:p>
                    <a:fld id="{7AC4DE76-321B-43A9-A1B5-58CAD13E92F3}" type="CATEGORYNAME">
                      <a:rPr lang="es-ES"/>
                      <a:pPr/>
                      <a:t>[NOMBRE DE CATEGORÍA]</a:t>
                    </a:fld>
                    <a:endParaRPr lang="es-ES"/>
                  </a:p>
                  <a:p>
                    <a:fld id="{201ECC46-EE25-4651-8424-53CA1F1C8F2A}" type="VALUE">
                      <a:rPr lang="es-ES" b="1">
                        <a:solidFill>
                          <a:srgbClr val="0071CE"/>
                        </a:solidFill>
                      </a:rPr>
                      <a:pPr/>
                      <a:t>[VALOR]</a:t>
                    </a:fld>
                    <a:endParaRPr lang="es-PE"/>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4648340305776381"/>
                      <c:h val="0.20600176610408064"/>
                    </c:manualLayout>
                  </c15:layout>
                  <c15:dlblFieldTable/>
                  <c15:showDataLabelsRange val="0"/>
                </c:ext>
                <c:ext xmlns:c16="http://schemas.microsoft.com/office/drawing/2014/chart" uri="{C3380CC4-5D6E-409C-BE32-E72D297353CC}">
                  <c16:uniqueId val="{00000003-A9CD-4EEB-8E38-6BE2FF47FA86}"/>
                </c:ext>
              </c:extLst>
            </c:dLbl>
            <c:dLbl>
              <c:idx val="2"/>
              <c:layout>
                <c:manualLayout>
                  <c:x val="-0.16122390600051398"/>
                  <c:y val="0.11609385166717569"/>
                </c:manualLayout>
              </c:layout>
              <c:tx>
                <c:rich>
                  <a:bodyPr/>
                  <a:lstStyle/>
                  <a:p>
                    <a:fld id="{95410010-490C-4132-9679-0B842CD8C0A3}" type="CATEGORYNAME">
                      <a:rPr lang="es-ES"/>
                      <a:pPr/>
                      <a:t>[NOMBRE DE CATEGORÍA]</a:t>
                    </a:fld>
                    <a:endParaRPr lang="es-ES"/>
                  </a:p>
                  <a:p>
                    <a:fld id="{0848F8F3-22EC-4EBA-9C3A-A1BD2E96C18C}" type="VALUE">
                      <a:rPr lang="es-ES" b="1">
                        <a:solidFill>
                          <a:srgbClr val="0071CE"/>
                        </a:solidFill>
                      </a:rPr>
                      <a:pPr/>
                      <a:t>[VALOR]</a:t>
                    </a:fld>
                    <a:endParaRPr lang="es-PE"/>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8413173072467063"/>
                      <c:h val="0.21159117844290701"/>
                    </c:manualLayout>
                  </c15:layout>
                  <c15:dlblFieldTable/>
                  <c15:showDataLabelsRange val="0"/>
                </c:ext>
                <c:ext xmlns:c16="http://schemas.microsoft.com/office/drawing/2014/chart" uri="{C3380CC4-5D6E-409C-BE32-E72D297353CC}">
                  <c16:uniqueId val="{00000005-A9CD-4EEB-8E38-6BE2FF47FA86}"/>
                </c:ext>
              </c:extLst>
            </c:dLbl>
            <c:dLbl>
              <c:idx val="3"/>
              <c:layout>
                <c:manualLayout>
                  <c:x val="-0.17933523758968331"/>
                  <c:y val="5.8634364999269606E-2"/>
                </c:manualLayout>
              </c:layout>
              <c:tx>
                <c:rich>
                  <a:bodyPr/>
                  <a:lstStyle/>
                  <a:p>
                    <a:fld id="{156BAF58-2F3C-416E-A2AF-29219733CF70}" type="CATEGORYNAME">
                      <a:rPr lang="es-ES"/>
                      <a:pPr/>
                      <a:t>[NOMBRE DE CATEGORÍA]</a:t>
                    </a:fld>
                    <a:endParaRPr lang="es-ES"/>
                  </a:p>
                  <a:p>
                    <a:fld id="{8D509AD1-4AA3-4CE6-9E6F-2B27DC3CB386}" type="VALUE">
                      <a:rPr lang="es-ES" b="1">
                        <a:solidFill>
                          <a:srgbClr val="0071CE"/>
                        </a:solidFill>
                      </a:rPr>
                      <a:pPr/>
                      <a:t>[VALOR]</a:t>
                    </a:fld>
                    <a:endParaRPr lang="es-PE"/>
                  </a:p>
                </c:rich>
              </c:tx>
              <c:showLegendKey val="0"/>
              <c:showVal val="1"/>
              <c:showCatName val="1"/>
              <c:showSerName val="0"/>
              <c:showPercent val="0"/>
              <c:showBubbleSize val="0"/>
              <c:separator>
</c:separator>
              <c:extLst>
                <c:ext xmlns:c15="http://schemas.microsoft.com/office/drawing/2012/chart" uri="{CE6537A1-D6FC-4f65-9D91-7224C49458BB}">
                  <c15:layout>
                    <c:manualLayout>
                      <c:w val="0.30723903894035715"/>
                      <c:h val="0.30346656021352597"/>
                    </c:manualLayout>
                  </c15:layout>
                  <c15:dlblFieldTable/>
                  <c15:showDataLabelsRange val="0"/>
                </c:ext>
                <c:ext xmlns:c16="http://schemas.microsoft.com/office/drawing/2014/chart" uri="{C3380CC4-5D6E-409C-BE32-E72D297353CC}">
                  <c16:uniqueId val="{00000007-A9CD-4EEB-8E38-6BE2FF47FA86}"/>
                </c:ext>
              </c:extLst>
            </c:dLbl>
            <c:dLbl>
              <c:idx val="4"/>
              <c:layout>
                <c:manualLayout>
                  <c:x val="-0.11568496353686127"/>
                  <c:y val="-0.13892601700373139"/>
                </c:manualLayout>
              </c:layout>
              <c:tx>
                <c:rich>
                  <a:bodyPr/>
                  <a:lstStyle/>
                  <a:p>
                    <a:fld id="{83FB3290-F19B-4F3F-8F09-7663613AD651}" type="CATEGORYNAME">
                      <a:rPr lang="es-ES"/>
                      <a:pPr/>
                      <a:t>[NOMBRE DE CATEGORÍA]</a:t>
                    </a:fld>
                    <a:endParaRPr lang="es-ES"/>
                  </a:p>
                  <a:p>
                    <a:fld id="{C403E057-538F-4B1F-997D-3AFDA9467F3F}" type="VALUE">
                      <a:rPr lang="es-ES" b="1">
                        <a:solidFill>
                          <a:srgbClr val="0071CE"/>
                        </a:solidFill>
                      </a:rPr>
                      <a:pPr/>
                      <a:t>[VALOR]</a:t>
                    </a:fld>
                    <a:endParaRPr lang="es-PE"/>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6574040604474997"/>
                      <c:h val="0.21157831443292119"/>
                    </c:manualLayout>
                  </c15:layout>
                  <c15:dlblFieldTable/>
                  <c15:showDataLabelsRange val="0"/>
                </c:ext>
                <c:ext xmlns:c16="http://schemas.microsoft.com/office/drawing/2014/chart" uri="{C3380CC4-5D6E-409C-BE32-E72D297353CC}">
                  <c16:uniqueId val="{00000009-A9CD-4EEB-8E38-6BE2FF47FA86}"/>
                </c:ext>
              </c:extLst>
            </c:dLbl>
            <c:dLbl>
              <c:idx val="5"/>
              <c:layout>
                <c:manualLayout>
                  <c:x val="4.496311556561048E-2"/>
                  <c:y val="-0.15191462115075624"/>
                </c:manualLayout>
              </c:layout>
              <c:tx>
                <c:rich>
                  <a:bodyPr/>
                  <a:lstStyle/>
                  <a:p>
                    <a:fld id="{925BB3AC-6249-4DBC-AF67-F5E42536FBBF}" type="CATEGORYNAME">
                      <a:rPr lang="en-US">
                        <a:solidFill>
                          <a:schemeClr val="tx1">
                            <a:lumMod val="65000"/>
                            <a:lumOff val="35000"/>
                          </a:schemeClr>
                        </a:solidFill>
                      </a:rPr>
                      <a:pPr/>
                      <a:t>[NOMBRE DE CATEGORÍA]</a:t>
                    </a:fld>
                    <a:endParaRPr lang="en-US" baseline="0">
                      <a:solidFill>
                        <a:schemeClr val="tx1">
                          <a:lumMod val="65000"/>
                          <a:lumOff val="35000"/>
                        </a:schemeClr>
                      </a:solidFill>
                    </a:endParaRPr>
                  </a:p>
                  <a:p>
                    <a:fld id="{CB92EEE1-A8D1-4A86-BC0A-28809EF5FBDC}" type="VALUE">
                      <a:rPr lang="en-US" sz="2000" b="1">
                        <a:solidFill>
                          <a:srgbClr val="0071CE"/>
                        </a:solidFill>
                      </a:rPr>
                      <a:pPr/>
                      <a:t>[VALOR]</a:t>
                    </a:fld>
                    <a:endParaRPr lang="es-PE"/>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4439268125192215"/>
                      <c:h val="0.16181596664320713"/>
                    </c:manualLayout>
                  </c15:layout>
                  <c15:dlblFieldTable/>
                  <c15:showDataLabelsRange val="0"/>
                </c:ext>
                <c:ext xmlns:c16="http://schemas.microsoft.com/office/drawing/2014/chart" uri="{C3380CC4-5D6E-409C-BE32-E72D297353CC}">
                  <c16:uniqueId val="{0000000B-A9CD-4EEB-8E38-6BE2FF47FA86}"/>
                </c:ext>
              </c:extLst>
            </c:dLbl>
            <c:spPr>
              <a:noFill/>
              <a:ln>
                <a:noFill/>
              </a:ln>
              <a:effectLst/>
            </c:spPr>
            <c:txPr>
              <a:bodyPr rot="0" spcFirstLastPara="1" vertOverflow="ellipsis" vert="horz" wrap="square" anchor="ctr" anchorCtr="1"/>
              <a:lstStyle/>
              <a:p>
                <a:pPr>
                  <a:defRPr sz="1800" b="0" i="0" u="none" strike="noStrike" kern="1200" baseline="0">
                    <a:solidFill>
                      <a:srgbClr val="19234A"/>
                    </a:solidFill>
                    <a:latin typeface="Century Gothic" panose="020B0502020202020204" pitchFamily="34" charset="0"/>
                    <a:ea typeface="+mn-ea"/>
                    <a:cs typeface="+mn-cs"/>
                  </a:defRPr>
                </a:pPr>
                <a:endParaRPr lang="es-PE"/>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Hoja1!$A$2:$A$7</c:f>
              <c:strCache>
                <c:ptCount val="2"/>
                <c:pt idx="0">
                  <c:v>Eurocapital S.A.</c:v>
                </c:pt>
                <c:pt idx="1">
                  <c:v>Larraín Vial Inversiones Perú S.A.C.</c:v>
                </c:pt>
              </c:strCache>
            </c:strRef>
          </c:cat>
          <c:val>
            <c:numRef>
              <c:f>Hoja1!$B$2:$B$7</c:f>
              <c:numCache>
                <c:formatCode>#,##0.00%;\(#,##0.00%\);"-"</c:formatCode>
                <c:ptCount val="6"/>
                <c:pt idx="0">
                  <c:v>0.77500000000000002</c:v>
                </c:pt>
                <c:pt idx="1">
                  <c:v>0.22500000000000001</c:v>
                </c:pt>
              </c:numCache>
            </c:numRef>
          </c:val>
          <c:extLst>
            <c:ext xmlns:c16="http://schemas.microsoft.com/office/drawing/2014/chart" uri="{C3380CC4-5D6E-409C-BE32-E72D297353CC}">
              <c16:uniqueId val="{00000010-A9CD-4EEB-8E38-6BE2FF47FA86}"/>
            </c:ext>
          </c:extLst>
        </c:ser>
        <c:dLbls>
          <c:showLegendKey val="0"/>
          <c:showVal val="0"/>
          <c:showCatName val="0"/>
          <c:showSerName val="0"/>
          <c:showPercent val="0"/>
          <c:showBubbleSize val="0"/>
          <c:showLeaderLines val="0"/>
        </c:dLbls>
        <c:firstSliceAng val="0"/>
        <c:holeSize val="78"/>
      </c:doughnutChart>
      <c:spPr>
        <a:noFill/>
        <a:ln>
          <a:solidFill>
            <a:srgbClr val="FFFFFF"/>
          </a:solidFill>
        </a:ln>
        <a:effectLst/>
      </c:spPr>
    </c:plotArea>
    <c:plotVisOnly val="1"/>
    <c:dispBlanksAs val="gap"/>
    <c:showDLblsOverMax val="0"/>
  </c:chart>
  <c:spPr>
    <a:noFill/>
    <a:ln w="9525" cap="flat" cmpd="sng" algn="ctr">
      <a:noFill/>
      <a:prstDash val="solid"/>
    </a:ln>
    <a:effectLst/>
  </c:spPr>
  <c:txPr>
    <a:bodyPr/>
    <a:lstStyle/>
    <a:p>
      <a:pPr>
        <a:defRPr sz="2000">
          <a:latin typeface="Century Gothic" panose="020B0502020202020204" pitchFamily="34" charset="0"/>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33051098510602E-2"/>
          <c:y val="2.2790148568014847E-2"/>
          <c:w val="0.97520411785587502"/>
          <c:h val="0.81201801923537376"/>
        </c:manualLayout>
      </c:layout>
      <c:barChart>
        <c:barDir val="col"/>
        <c:grouping val="clustered"/>
        <c:varyColors val="0"/>
        <c:ser>
          <c:idx val="0"/>
          <c:order val="0"/>
          <c:tx>
            <c:strRef>
              <c:f>Hoja1!$B$1</c:f>
              <c:strCache>
                <c:ptCount val="1"/>
                <c:pt idx="0">
                  <c:v>Ingresos</c:v>
                </c:pt>
              </c:strCache>
            </c:strRef>
          </c:tx>
          <c:spPr>
            <a:solidFill>
              <a:srgbClr val="0071CE"/>
            </a:solidFill>
            <a:ln>
              <a:noFill/>
            </a:ln>
            <a:effectLst>
              <a:outerShdw blurRad="50800" dist="38100" dir="2700000" algn="tl" rotWithShape="0">
                <a:prstClr val="black">
                  <a:alpha val="40000"/>
                </a:prstClr>
              </a:outerShdw>
            </a:effectLst>
          </c:spPr>
          <c:invertIfNegative val="0"/>
          <c:dPt>
            <c:idx val="1"/>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9F1-4416-B511-A275D8F19E17}"/>
              </c:ext>
            </c:extLst>
          </c:dPt>
          <c:dPt>
            <c:idx val="2"/>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9F1-4416-B511-A275D8F19E17}"/>
              </c:ext>
            </c:extLst>
          </c:dPt>
          <c:dPt>
            <c:idx val="3"/>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9F1-4416-B511-A275D8F19E17}"/>
              </c:ext>
            </c:extLst>
          </c:dPt>
          <c:dPt>
            <c:idx val="5"/>
            <c:invertIfNegative val="0"/>
            <c:bubble3D val="0"/>
            <c:spPr>
              <a:gradFill>
                <a:gsLst>
                  <a:gs pos="0">
                    <a:srgbClr val="0071CE"/>
                  </a:gs>
                  <a:gs pos="100000">
                    <a:srgbClr val="002060"/>
                  </a:gs>
                </a:gsLst>
                <a:lin ang="10800000" scaled="0"/>
              </a:gra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563-4F51-B2C8-DCB4A48D3BA3}"/>
              </c:ext>
            </c:extLst>
          </c:dPt>
          <c:dPt>
            <c:idx val="6"/>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B747-416C-A862-E3EC5BC2D270}"/>
              </c:ext>
            </c:extLst>
          </c:dPt>
          <c:dPt>
            <c:idx val="11"/>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C9F1-4416-B511-A275D8F19E17}"/>
              </c:ext>
            </c:extLst>
          </c:dPt>
          <c:dPt>
            <c:idx val="14"/>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C9F1-4416-B511-A275D8F19E17}"/>
              </c:ext>
            </c:extLst>
          </c:dPt>
          <c:dLbls>
            <c:dLbl>
              <c:idx val="5"/>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s-PE"/>
                </a:p>
              </c:txPr>
              <c:dLblPos val="outEnd"/>
              <c:showLegendKey val="0"/>
              <c:showVal val="1"/>
              <c:showCatName val="0"/>
              <c:showSerName val="0"/>
              <c:showPercent val="0"/>
              <c:showBubbleSize val="0"/>
              <c:extLst>
                <c:ext xmlns:c16="http://schemas.microsoft.com/office/drawing/2014/chart" uri="{C3380CC4-5D6E-409C-BE32-E72D297353CC}">
                  <c16:uniqueId val="{0000000C-5563-4F51-B2C8-DCB4A48D3BA3}"/>
                </c:ext>
              </c:extLst>
            </c:dLbl>
            <c:dLbl>
              <c:idx val="14"/>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s-PE"/>
                </a:p>
              </c:txPr>
              <c:dLblPos val="outEnd"/>
              <c:showLegendKey val="0"/>
              <c:showVal val="1"/>
              <c:showCatName val="0"/>
              <c:showSerName val="0"/>
              <c:showPercent val="0"/>
              <c:showBubbleSize val="0"/>
              <c:extLst>
                <c:ext xmlns:c16="http://schemas.microsoft.com/office/drawing/2014/chart" uri="{C3380CC4-5D6E-409C-BE32-E72D297353CC}">
                  <c16:uniqueId val="{00000009-C9F1-4416-B511-A275D8F19E1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Hoja1!$B$2:$B$6</c:f>
              <c:numCache>
                <c:formatCode>_ * #,##0_ ;_ * \-#,##0_ ;_ * "-"_ ;_ @_ </c:formatCode>
                <c:ptCount val="5"/>
                <c:pt idx="0">
                  <c:v>4813.0485667833918</c:v>
                </c:pt>
                <c:pt idx="1">
                  <c:v>6954.2473821989515</c:v>
                </c:pt>
                <c:pt idx="2">
                  <c:v>8212.7993967142284</c:v>
                </c:pt>
                <c:pt idx="3">
                  <c:v>7701.8249310344818</c:v>
                </c:pt>
                <c:pt idx="4">
                  <c:v>8863.1601781472691</c:v>
                </c:pt>
              </c:numCache>
            </c:numRef>
          </c:val>
          <c:extLst>
            <c:ext xmlns:c16="http://schemas.microsoft.com/office/drawing/2014/chart" uri="{C3380CC4-5D6E-409C-BE32-E72D297353CC}">
              <c16:uniqueId val="{0000000A-C9F1-4416-B511-A275D8F19E17}"/>
            </c:ext>
          </c:extLst>
        </c:ser>
        <c:ser>
          <c:idx val="1"/>
          <c:order val="1"/>
          <c:tx>
            <c:strRef>
              <c:f>Hoja1!$C$1</c:f>
              <c:strCache>
                <c:ptCount val="1"/>
                <c:pt idx="0">
                  <c:v>Utilidad</c:v>
                </c:pt>
              </c:strCache>
            </c:strRef>
          </c:tx>
          <c:spPr>
            <a:solidFill>
              <a:srgbClr val="D9D9D9"/>
            </a:solidFill>
            <a:ln>
              <a:noFill/>
            </a:ln>
            <a:effectLst>
              <a:outerShdw blurRad="50800" dist="38100" dir="2700000" algn="tl" rotWithShape="0">
                <a:prstClr val="black">
                  <a:alpha val="40000"/>
                </a:prstClr>
              </a:outerShdw>
            </a:effectLst>
          </c:spPr>
          <c:invertIfNegative val="0"/>
          <c:dPt>
            <c:idx val="5"/>
            <c:invertIfNegative val="0"/>
            <c:bubble3D val="0"/>
            <c:spPr>
              <a:gradFill>
                <a:gsLst>
                  <a:gs pos="0">
                    <a:sysClr val="window" lastClr="FFFFFF">
                      <a:lumMod val="85000"/>
                    </a:sysClr>
                  </a:gs>
                  <a:gs pos="100000">
                    <a:sysClr val="window" lastClr="FFFFFF">
                      <a:lumMod val="50000"/>
                    </a:sysClr>
                  </a:gs>
                </a:gsLst>
                <a:lin ang="10800000" scaled="0"/>
              </a:gra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6608-401F-A1FE-4827EA0099A0}"/>
              </c:ext>
            </c:extLst>
          </c:dPt>
          <c:dLbls>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lliance No.2 Light" panose="00000400000000000000"/>
                      <a:ea typeface="+mn-ea"/>
                      <a:cs typeface="+mn-cs"/>
                    </a:defRPr>
                  </a:pPr>
                  <a:endParaRPr lang="es-PE"/>
                </a:p>
              </c:txPr>
              <c:dLblPos val="outEnd"/>
              <c:showLegendKey val="0"/>
              <c:showVal val="1"/>
              <c:showCatName val="0"/>
              <c:showSerName val="0"/>
              <c:showPercent val="0"/>
              <c:showBubbleSize val="0"/>
              <c:extLst>
                <c:ext xmlns:c16="http://schemas.microsoft.com/office/drawing/2014/chart" uri="{C3380CC4-5D6E-409C-BE32-E72D297353CC}">
                  <c16:uniqueId val="{0000000F-6608-401F-A1FE-4827EA0099A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lliance No.2 Light" panose="00000400000000000000"/>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Hoja1!$C$2:$C$6</c:f>
              <c:numCache>
                <c:formatCode>_ * #,##0_ ;_ * \-#,##0_ ;_ * "-"_ ;_ @_ </c:formatCode>
                <c:ptCount val="5"/>
                <c:pt idx="0">
                  <c:v>1964.4695152013155</c:v>
                </c:pt>
                <c:pt idx="1">
                  <c:v>2563.8247120418837</c:v>
                </c:pt>
                <c:pt idx="2">
                  <c:v>2514.1886722326785</c:v>
                </c:pt>
                <c:pt idx="3">
                  <c:v>2278.6792334217512</c:v>
                </c:pt>
                <c:pt idx="4">
                  <c:v>2337.6132157244665</c:v>
                </c:pt>
              </c:numCache>
            </c:numRef>
          </c:val>
          <c:extLst>
            <c:ext xmlns:c16="http://schemas.microsoft.com/office/drawing/2014/chart" uri="{C3380CC4-5D6E-409C-BE32-E72D297353CC}">
              <c16:uniqueId val="{0000000E-6608-401F-A1FE-4827EA0099A0}"/>
            </c:ext>
          </c:extLst>
        </c:ser>
        <c:dLbls>
          <c:dLblPos val="outEnd"/>
          <c:showLegendKey val="0"/>
          <c:showVal val="1"/>
          <c:showCatName val="0"/>
          <c:showSerName val="0"/>
          <c:showPercent val="0"/>
          <c:showBubbleSize val="0"/>
        </c:dLbls>
        <c:gapWidth val="50"/>
        <c:axId val="249338720"/>
        <c:axId val="249351200"/>
      </c:barChart>
      <c:catAx>
        <c:axId val="24933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crossAx val="249351200"/>
        <c:crosses val="autoZero"/>
        <c:auto val="1"/>
        <c:lblAlgn val="ctr"/>
        <c:lblOffset val="100"/>
        <c:noMultiLvlLbl val="0"/>
      </c:catAx>
      <c:valAx>
        <c:axId val="249351200"/>
        <c:scaling>
          <c:orientation val="minMax"/>
          <c:max val="13000"/>
        </c:scaling>
        <c:delete val="1"/>
        <c:axPos val="l"/>
        <c:numFmt formatCode="_ * #,##0_ ;_ * \-#,##0_ ;_ * &quot;-&quot;_ ;_ @_ " sourceLinked="1"/>
        <c:majorTickMark val="out"/>
        <c:minorTickMark val="none"/>
        <c:tickLblPos val="nextTo"/>
        <c:crossAx val="249338720"/>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lliance No.2 Light" panose="00000400000000000000"/>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tx1"/>
          </a:solidFill>
          <a:latin typeface="Alliance No.2 Light" panose="00000400000000000000"/>
        </a:defRPr>
      </a:pPr>
      <a:endParaRPr lang="es-P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735951101465524E-2"/>
          <c:y val="0.27053448451616419"/>
          <c:w val="0.93252809779706891"/>
          <c:h val="0.59465758474445696"/>
        </c:manualLayout>
      </c:layout>
      <c:barChart>
        <c:barDir val="col"/>
        <c:grouping val="clustered"/>
        <c:varyColors val="0"/>
        <c:ser>
          <c:idx val="0"/>
          <c:order val="0"/>
          <c:tx>
            <c:strRef>
              <c:f>Sheet1!$B$1</c:f>
              <c:strCache>
                <c:ptCount val="1"/>
                <c:pt idx="0">
                  <c:v>Factoring</c:v>
                </c:pt>
              </c:strCache>
            </c:strRef>
          </c:tx>
          <c:spPr>
            <a:solidFill>
              <a:srgbClr val="0071CE"/>
            </a:solidFill>
            <a:ln>
              <a:noFill/>
            </a:ln>
            <a:effectLst>
              <a:outerShdw blurRad="50800" dist="38100" dir="2700000" algn="tl" rotWithShape="0">
                <a:prstClr val="black">
                  <a:alpha val="40000"/>
                </a:prstClr>
              </a:outerShdw>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_ * #,##0_ ;_ * \-#,##0_ ;_ * "-"_ ;_ @_ </c:formatCode>
                <c:ptCount val="5"/>
                <c:pt idx="0">
                  <c:v>34075.631999999998</c:v>
                </c:pt>
                <c:pt idx="1">
                  <c:v>40254.881999999998</c:v>
                </c:pt>
                <c:pt idx="2">
                  <c:v>44064.792213687542</c:v>
                </c:pt>
                <c:pt idx="3">
                  <c:v>38084.501720534106</c:v>
                </c:pt>
                <c:pt idx="4">
                  <c:v>55681.480100159148</c:v>
                </c:pt>
              </c:numCache>
            </c:numRef>
          </c:val>
          <c:extLst>
            <c:ext xmlns:c16="http://schemas.microsoft.com/office/drawing/2014/chart" uri="{C3380CC4-5D6E-409C-BE32-E72D297353CC}">
              <c16:uniqueId val="{00000009-87D8-4E0D-80A0-5A1ACEC772C4}"/>
            </c:ext>
          </c:extLst>
        </c:ser>
        <c:ser>
          <c:idx val="1"/>
          <c:order val="1"/>
          <c:tx>
            <c:strRef>
              <c:f>Sheet1!$C$1</c:f>
              <c:strCache>
                <c:ptCount val="1"/>
                <c:pt idx="0">
                  <c:v>Promedio de Colocaciones</c:v>
                </c:pt>
              </c:strCache>
            </c:strRef>
          </c:tx>
          <c:spPr>
            <a:solidFill>
              <a:srgbClr val="F3933B"/>
            </a:solidFill>
            <a:ln>
              <a:noFill/>
            </a:ln>
            <a:effectLst>
              <a:outerShdw blurRad="50800" dist="38100" dir="2700000" algn="tl" rotWithShape="0">
                <a:prstClr val="black">
                  <a:alpha val="40000"/>
                </a:prstClr>
              </a:outerShdw>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Sheet1!$C$2:$C$6</c:f>
              <c:numCache>
                <c:formatCode>General</c:formatCode>
                <c:ptCount val="5"/>
                <c:pt idx="2" formatCode="_ * #,##0_ ;_ * \-#,##0_ ;_ * &quot;-&quot;_ ;_ @_ ">
                  <c:v>34916.641955298517</c:v>
                </c:pt>
                <c:pt idx="3" formatCode="_ * #,##0_ ;_ * \-#,##0_ ;_ * &quot;-&quot;_ ;_ @_ ">
                  <c:v>34753.442667315656</c:v>
                </c:pt>
                <c:pt idx="4" formatCode="_ * #,##0_ ;_ * \-#,##0_ ;_ * &quot;-&quot;_ ;_ @_ ">
                  <c:v>43909.239000000001</c:v>
                </c:pt>
              </c:numCache>
            </c:numRef>
          </c:val>
          <c:extLst xmlns:c15="http://schemas.microsoft.com/office/drawing/2012/chart">
            <c:ext xmlns:c16="http://schemas.microsoft.com/office/drawing/2014/chart" uri="{C3380CC4-5D6E-409C-BE32-E72D297353CC}">
              <c16:uniqueId val="{00000011-87D8-4E0D-80A0-5A1ACEC772C4}"/>
            </c:ext>
          </c:extLst>
        </c:ser>
        <c:dLbls>
          <c:showLegendKey val="0"/>
          <c:showVal val="0"/>
          <c:showCatName val="0"/>
          <c:showSerName val="0"/>
          <c:showPercent val="0"/>
          <c:showBubbleSize val="0"/>
        </c:dLbls>
        <c:gapWidth val="50"/>
        <c:axId val="1358601984"/>
        <c:axId val="1358603648"/>
        <c:extLst/>
      </c:barChart>
      <c:catAx>
        <c:axId val="1358601984"/>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vert="horz"/>
          <a:lstStyle/>
          <a:p>
            <a:pPr>
              <a:defRPr/>
            </a:pPr>
            <a:endParaRPr lang="es-PE"/>
          </a:p>
        </c:txPr>
        <c:crossAx val="1358603648"/>
        <c:crosses val="autoZero"/>
        <c:auto val="1"/>
        <c:lblAlgn val="ctr"/>
        <c:lblOffset val="100"/>
        <c:noMultiLvlLbl val="0"/>
      </c:catAx>
      <c:valAx>
        <c:axId val="1358603648"/>
        <c:scaling>
          <c:orientation val="minMax"/>
          <c:max val="56000"/>
          <c:min val="0"/>
        </c:scaling>
        <c:delete val="0"/>
        <c:axPos val="l"/>
        <c:numFmt formatCode="_ * #,##0_ ;_ * \-#,##0_ ;_ * &quot;-&quot;_ ;_ @_ " sourceLinked="1"/>
        <c:majorTickMark val="none"/>
        <c:minorTickMark val="none"/>
        <c:tickLblPos val="none"/>
        <c:spPr>
          <a:noFill/>
          <a:ln>
            <a:noFill/>
          </a:ln>
          <a:effectLst/>
        </c:spPr>
        <c:txPr>
          <a:bodyPr rot="-60000000" vert="horz"/>
          <a:lstStyle/>
          <a:p>
            <a:pPr>
              <a:defRPr/>
            </a:pPr>
            <a:endParaRPr lang="es-PE"/>
          </a:p>
        </c:txPr>
        <c:crossAx val="1358601984"/>
        <c:crosses val="autoZero"/>
        <c:crossBetween val="between"/>
      </c:valAx>
      <c:spPr>
        <a:noFill/>
        <a:ln>
          <a:noFill/>
        </a:ln>
        <a:effectLst/>
      </c:spPr>
    </c:plotArea>
    <c:legend>
      <c:legendPos val="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es-P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40518305397028E-2"/>
          <c:y val="0.17692148578574843"/>
          <c:w val="0.97331896338920598"/>
          <c:h val="0.68748380286210853"/>
        </c:manualLayout>
      </c:layout>
      <c:barChart>
        <c:barDir val="col"/>
        <c:grouping val="stacked"/>
        <c:varyColors val="0"/>
        <c:ser>
          <c:idx val="0"/>
          <c:order val="0"/>
          <c:tx>
            <c:strRef>
              <c:f>Sheet1!$B$1</c:f>
              <c:strCache>
                <c:ptCount val="1"/>
                <c:pt idx="0">
                  <c:v>Clientes Activos</c:v>
                </c:pt>
              </c:strCache>
            </c:strRef>
          </c:tx>
          <c:spPr>
            <a:solidFill>
              <a:srgbClr val="0071CE"/>
            </a:solidFill>
            <a:ln>
              <a:noFill/>
            </a:ln>
            <a:effectLst>
              <a:outerShdw blurRad="50800" dist="38100" dir="2700000" algn="tl" rotWithShape="0">
                <a:prstClr val="black">
                  <a:alpha val="40000"/>
                </a:prstClr>
              </a:outerShdw>
            </a:effectLst>
          </c:spPr>
          <c:invertIfNegative val="0"/>
          <c:dPt>
            <c:idx val="1"/>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368-4EE4-939A-C4B8571E66A4}"/>
              </c:ext>
            </c:extLst>
          </c:dPt>
          <c:dPt>
            <c:idx val="2"/>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368-4EE4-939A-C4B8571E66A4}"/>
              </c:ext>
            </c:extLst>
          </c:dPt>
          <c:dPt>
            <c:idx val="3"/>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368-4EE4-939A-C4B8571E66A4}"/>
              </c:ext>
            </c:extLst>
          </c:dPt>
          <c:dPt>
            <c:idx val="5"/>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FA73-4D9E-A196-3F07F5747015}"/>
              </c:ext>
            </c:extLst>
          </c:dPt>
          <c:dLbls>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es-PE"/>
                </a:p>
              </c:txPr>
              <c:dLblPos val="ctr"/>
              <c:showLegendKey val="0"/>
              <c:showVal val="1"/>
              <c:showCatName val="0"/>
              <c:showSerName val="0"/>
              <c:showPercent val="0"/>
              <c:showBubbleSize val="0"/>
              <c:extLst>
                <c:ext xmlns:c16="http://schemas.microsoft.com/office/drawing/2014/chart" uri="{C3380CC4-5D6E-409C-BE32-E72D297353CC}">
                  <c16:uniqueId val="{0000000F-CD6E-43B8-A3F1-6BF353CDC9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entury Gothic" panose="020B0502020202020204" pitchFamily="34" charset="0"/>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_ * #,##0_ ;_ * \-#,##0_ ;_ * "-"_ ;_ @_ </c:formatCode>
                <c:ptCount val="5"/>
                <c:pt idx="0">
                  <c:v>313</c:v>
                </c:pt>
                <c:pt idx="1">
                  <c:v>376</c:v>
                </c:pt>
                <c:pt idx="2">
                  <c:v>473</c:v>
                </c:pt>
                <c:pt idx="3">
                  <c:v>466</c:v>
                </c:pt>
                <c:pt idx="4">
                  <c:v>614</c:v>
                </c:pt>
              </c:numCache>
            </c:numRef>
          </c:val>
          <c:extLst>
            <c:ext xmlns:c16="http://schemas.microsoft.com/office/drawing/2014/chart" uri="{C3380CC4-5D6E-409C-BE32-E72D297353CC}">
              <c16:uniqueId val="{00000006-1368-4EE4-939A-C4B8571E66A4}"/>
            </c:ext>
          </c:extLst>
        </c:ser>
        <c:dLbls>
          <c:dLblPos val="inBase"/>
          <c:showLegendKey val="0"/>
          <c:showVal val="1"/>
          <c:showCatName val="0"/>
          <c:showSerName val="0"/>
          <c:showPercent val="0"/>
          <c:showBubbleSize val="0"/>
        </c:dLbls>
        <c:gapWidth val="50"/>
        <c:overlap val="100"/>
        <c:axId val="1358601984"/>
        <c:axId val="1358603648"/>
        <c:extLst/>
      </c:barChart>
      <c:catAx>
        <c:axId val="1358601984"/>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crossAx val="1358603648"/>
        <c:crosses val="autoZero"/>
        <c:auto val="1"/>
        <c:lblAlgn val="ctr"/>
        <c:lblOffset val="100"/>
        <c:noMultiLvlLbl val="0"/>
      </c:catAx>
      <c:valAx>
        <c:axId val="1358603648"/>
        <c:scaling>
          <c:orientation val="minMax"/>
          <c:max val="630"/>
          <c:min val="0"/>
        </c:scaling>
        <c:delete val="0"/>
        <c:axPos val="l"/>
        <c:numFmt formatCode="_ * #,##0_ ;_ * \-#,##0_ ;_ * &quot;-&quot;_ ;_ @_ " sourceLinked="1"/>
        <c:majorTickMark val="none"/>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s-PE"/>
          </a:p>
        </c:txPr>
        <c:crossAx val="1358601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es-P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33051098510602E-2"/>
          <c:y val="2.2790148568014847E-2"/>
          <c:w val="0.97520411785587502"/>
          <c:h val="0.81201801923537376"/>
        </c:manualLayout>
      </c:layout>
      <c:barChart>
        <c:barDir val="col"/>
        <c:grouping val="clustered"/>
        <c:varyColors val="0"/>
        <c:ser>
          <c:idx val="0"/>
          <c:order val="0"/>
          <c:tx>
            <c:strRef>
              <c:f>Hoja1!$B$1</c:f>
              <c:strCache>
                <c:ptCount val="1"/>
                <c:pt idx="0">
                  <c:v>Monto Girado</c:v>
                </c:pt>
              </c:strCache>
            </c:strRef>
          </c:tx>
          <c:spPr>
            <a:solidFill>
              <a:srgbClr val="0071CE"/>
            </a:solidFill>
            <a:ln>
              <a:noFill/>
            </a:ln>
            <a:effectLst>
              <a:outerShdw blurRad="50800" dist="38100" dir="2700000" algn="tl" rotWithShape="0">
                <a:prstClr val="black">
                  <a:alpha val="40000"/>
                </a:prstClr>
              </a:outerShdw>
            </a:effectLst>
          </c:spPr>
          <c:invertIfNegative val="0"/>
          <c:dPt>
            <c:idx val="1"/>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CE4-4244-98E7-ECAC8C8730AE}"/>
              </c:ext>
            </c:extLst>
          </c:dPt>
          <c:dPt>
            <c:idx val="2"/>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CE4-4244-98E7-ECAC8C8730AE}"/>
              </c:ext>
            </c:extLst>
          </c:dPt>
          <c:dPt>
            <c:idx val="3"/>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CE4-4244-98E7-ECAC8C8730AE}"/>
              </c:ext>
            </c:extLst>
          </c:dPt>
          <c:dPt>
            <c:idx val="5"/>
            <c:invertIfNegative val="0"/>
            <c:bubble3D val="0"/>
            <c:spPr>
              <a:gradFill>
                <a:gsLst>
                  <a:gs pos="0">
                    <a:srgbClr val="0071CE"/>
                  </a:gs>
                  <a:gs pos="100000">
                    <a:srgbClr val="002060"/>
                  </a:gs>
                </a:gsLst>
                <a:lin ang="10800000" scaled="0"/>
              </a:gra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CCE4-4244-98E7-ECAC8C8730AE}"/>
              </c:ext>
            </c:extLst>
          </c:dPt>
          <c:dPt>
            <c:idx val="6"/>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CCE4-4244-98E7-ECAC8C8730AE}"/>
              </c:ext>
            </c:extLst>
          </c:dPt>
          <c:dPt>
            <c:idx val="11"/>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CCE4-4244-98E7-ECAC8C8730AE}"/>
              </c:ext>
            </c:extLst>
          </c:dPt>
          <c:dPt>
            <c:idx val="14"/>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CCE4-4244-98E7-ECAC8C8730AE}"/>
              </c:ext>
            </c:extLst>
          </c:dPt>
          <c:dLbls>
            <c:dLbl>
              <c:idx val="5"/>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entury Gothic" panose="020B0502020202020204" pitchFamily="34" charset="0"/>
                      <a:ea typeface="+mn-ea"/>
                      <a:cs typeface="+mn-cs"/>
                    </a:defRPr>
                  </a:pPr>
                  <a:endParaRPr lang="es-PE"/>
                </a:p>
              </c:txPr>
              <c:dLblPos val="ctr"/>
              <c:showLegendKey val="0"/>
              <c:showVal val="1"/>
              <c:showCatName val="0"/>
              <c:showSerName val="0"/>
              <c:showPercent val="0"/>
              <c:showBubbleSize val="0"/>
              <c:extLst>
                <c:ext xmlns:c16="http://schemas.microsoft.com/office/drawing/2014/chart" uri="{C3380CC4-5D6E-409C-BE32-E72D297353CC}">
                  <c16:uniqueId val="{00000007-CCE4-4244-98E7-ECAC8C8730AE}"/>
                </c:ext>
              </c:extLst>
            </c:dLbl>
            <c:dLbl>
              <c:idx val="14"/>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entury Gothic" panose="020B0502020202020204" pitchFamily="34" charset="0"/>
                      <a:ea typeface="+mn-ea"/>
                      <a:cs typeface="+mn-cs"/>
                    </a:defRPr>
                  </a:pPr>
                  <a:endParaRPr lang="es-PE"/>
                </a:p>
              </c:txPr>
              <c:dLblPos val="ctr"/>
              <c:showLegendKey val="0"/>
              <c:showVal val="1"/>
              <c:showCatName val="0"/>
              <c:showSerName val="0"/>
              <c:showPercent val="0"/>
              <c:showBubbleSize val="0"/>
              <c:extLst>
                <c:ext xmlns:c16="http://schemas.microsoft.com/office/drawing/2014/chart" uri="{C3380CC4-5D6E-409C-BE32-E72D297353CC}">
                  <c16:uniqueId val="{0000000D-CCE4-4244-98E7-ECAC8C8730AE}"/>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Hoja1!$B$2:$B$6</c:f>
              <c:numCache>
                <c:formatCode>_ * #,##0_ ;_ * \-#,##0_ ;_ * "-"_ ;_ @_ </c:formatCode>
                <c:ptCount val="5"/>
                <c:pt idx="0">
                  <c:v>157348</c:v>
                </c:pt>
                <c:pt idx="1">
                  <c:v>197508</c:v>
                </c:pt>
                <c:pt idx="2">
                  <c:v>204998</c:v>
                </c:pt>
                <c:pt idx="3">
                  <c:v>212056</c:v>
                </c:pt>
                <c:pt idx="4">
                  <c:v>254978.92556527889</c:v>
                </c:pt>
              </c:numCache>
            </c:numRef>
          </c:val>
          <c:extLst>
            <c:ext xmlns:c16="http://schemas.microsoft.com/office/drawing/2014/chart" uri="{C3380CC4-5D6E-409C-BE32-E72D297353CC}">
              <c16:uniqueId val="{0000000E-CCE4-4244-98E7-ECAC8C8730AE}"/>
            </c:ext>
          </c:extLst>
        </c:ser>
        <c:dLbls>
          <c:dLblPos val="outEnd"/>
          <c:showLegendKey val="0"/>
          <c:showVal val="1"/>
          <c:showCatName val="0"/>
          <c:showSerName val="0"/>
          <c:showPercent val="0"/>
          <c:showBubbleSize val="0"/>
        </c:dLbls>
        <c:gapWidth val="50"/>
        <c:axId val="249338720"/>
        <c:axId val="249351200"/>
      </c:barChart>
      <c:catAx>
        <c:axId val="24933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crossAx val="249351200"/>
        <c:crosses val="autoZero"/>
        <c:auto val="1"/>
        <c:lblAlgn val="ctr"/>
        <c:lblOffset val="100"/>
        <c:noMultiLvlLbl val="0"/>
      </c:catAx>
      <c:valAx>
        <c:axId val="249351200"/>
        <c:scaling>
          <c:orientation val="minMax"/>
          <c:max val="300000"/>
          <c:min val="0"/>
        </c:scaling>
        <c:delete val="1"/>
        <c:axPos val="l"/>
        <c:numFmt formatCode="_ * #,##0_ ;_ * \-#,##0_ ;_ * &quot;-&quot;_ ;_ @_ " sourceLinked="1"/>
        <c:majorTickMark val="out"/>
        <c:minorTickMark val="none"/>
        <c:tickLblPos val="nextTo"/>
        <c:crossAx val="2493387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tx1"/>
          </a:solidFill>
          <a:latin typeface="Alliance No.2 Light" panose="00000400000000000000"/>
        </a:defRPr>
      </a:pPr>
      <a:endParaRPr lang="es-P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735951101465524E-2"/>
          <c:y val="0.27053448451616419"/>
          <c:w val="0.93252809779706891"/>
          <c:h val="0.59465758474445696"/>
        </c:manualLayout>
      </c:layout>
      <c:barChart>
        <c:barDir val="col"/>
        <c:grouping val="clustered"/>
        <c:varyColors val="0"/>
        <c:ser>
          <c:idx val="0"/>
          <c:order val="0"/>
          <c:tx>
            <c:strRef>
              <c:f>Sheet1!$B$1</c:f>
              <c:strCache>
                <c:ptCount val="1"/>
                <c:pt idx="0">
                  <c:v>Mayor Deudor</c:v>
                </c:pt>
              </c:strCache>
            </c:strRef>
          </c:tx>
          <c:spPr>
            <a:solidFill>
              <a:srgbClr val="F3933B"/>
            </a:solidFill>
          </c:spPr>
          <c:invertIfNegative val="0"/>
          <c:dLbls>
            <c:numFmt formatCode="0%" sourceLinked="0"/>
            <c:spPr>
              <a:noFill/>
              <a:ln>
                <a:noFill/>
              </a:ln>
              <a:effectLst/>
            </c:spPr>
            <c:txPr>
              <a:bodyPr wrap="square" lIns="38100" tIns="19050" rIns="38100" bIns="19050" anchor="ctr">
                <a:spAutoFit/>
              </a:bodyPr>
              <a:lstStyle/>
              <a:p>
                <a:pPr>
                  <a:defRPr sz="1600">
                    <a:solidFill>
                      <a:schemeClr val="tx1"/>
                    </a:solidFill>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0.00%</c:formatCode>
                <c:ptCount val="5"/>
                <c:pt idx="0">
                  <c:v>6.8191783709250067E-2</c:v>
                </c:pt>
                <c:pt idx="1">
                  <c:v>4.4068444125609375E-2</c:v>
                </c:pt>
                <c:pt idx="2">
                  <c:v>4.7524896789865025E-2</c:v>
                </c:pt>
                <c:pt idx="3">
                  <c:v>4.4737329487450996E-2</c:v>
                </c:pt>
                <c:pt idx="4">
                  <c:v>5.881484036001125E-2</c:v>
                </c:pt>
              </c:numCache>
            </c:numRef>
          </c:val>
          <c:extLst>
            <c:ext xmlns:c16="http://schemas.microsoft.com/office/drawing/2014/chart" uri="{C3380CC4-5D6E-409C-BE32-E72D297353CC}">
              <c16:uniqueId val="{0000000C-3F38-43DA-8D77-EA08FFF9CAC6}"/>
            </c:ext>
          </c:extLst>
        </c:ser>
        <c:ser>
          <c:idx val="1"/>
          <c:order val="1"/>
          <c:tx>
            <c:strRef>
              <c:f>Sheet1!$C$1</c:f>
              <c:strCache>
                <c:ptCount val="1"/>
                <c:pt idx="0">
                  <c:v>2do-10mo Mayores </c:v>
                </c:pt>
              </c:strCache>
            </c:strRef>
          </c:tx>
          <c:spPr>
            <a:solidFill>
              <a:srgbClr val="9AC438"/>
            </a:solidFill>
          </c:spPr>
          <c:invertIfNegative val="0"/>
          <c:dLbls>
            <c:numFmt formatCode="0%" sourceLinked="0"/>
            <c:spPr>
              <a:noFill/>
              <a:ln>
                <a:noFill/>
              </a:ln>
              <a:effectLst/>
            </c:spPr>
            <c:txPr>
              <a:bodyPr wrap="square" lIns="38100" tIns="19050" rIns="38100" bIns="19050" anchor="ctr">
                <a:spAutoFit/>
              </a:bodyPr>
              <a:lstStyle/>
              <a:p>
                <a:pPr>
                  <a:defRPr sz="1600">
                    <a:solidFill>
                      <a:schemeClr val="tx1"/>
                    </a:solidFill>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2021</c:v>
                </c:pt>
                <c:pt idx="1">
                  <c:v>2022</c:v>
                </c:pt>
                <c:pt idx="2">
                  <c:v>2023</c:v>
                </c:pt>
                <c:pt idx="3">
                  <c:v>2024</c:v>
                </c:pt>
                <c:pt idx="4">
                  <c:v>2025</c:v>
                </c:pt>
              </c:numCache>
            </c:numRef>
          </c:cat>
          <c:val>
            <c:numRef>
              <c:f>Sheet1!$C$2:$C$6</c:f>
              <c:numCache>
                <c:formatCode>0.00%</c:formatCode>
                <c:ptCount val="5"/>
                <c:pt idx="0">
                  <c:v>0.32500000000000001</c:v>
                </c:pt>
                <c:pt idx="1">
                  <c:v>0.253</c:v>
                </c:pt>
                <c:pt idx="2">
                  <c:v>0.26</c:v>
                </c:pt>
                <c:pt idx="3">
                  <c:v>0.23499999999999999</c:v>
                </c:pt>
                <c:pt idx="4">
                  <c:v>0.21641327094653723</c:v>
                </c:pt>
              </c:numCache>
            </c:numRef>
          </c:val>
          <c:extLst>
            <c:ext xmlns:c16="http://schemas.microsoft.com/office/drawing/2014/chart" uri="{C3380CC4-5D6E-409C-BE32-E72D297353CC}">
              <c16:uniqueId val="{0000000D-3F38-43DA-8D77-EA08FFF9CAC6}"/>
            </c:ext>
          </c:extLst>
        </c:ser>
        <c:ser>
          <c:idx val="4"/>
          <c:order val="2"/>
          <c:tx>
            <c:strRef>
              <c:f>Sheet1!$D$1</c:f>
              <c:strCache>
                <c:ptCount val="1"/>
                <c:pt idx="0">
                  <c:v>Resto de Deudores</c:v>
                </c:pt>
              </c:strCache>
            </c:strRef>
          </c:tx>
          <c:spPr>
            <a:solidFill>
              <a:srgbClr val="0071CE"/>
            </a:solidFill>
          </c:spPr>
          <c:invertIfNegative val="0"/>
          <c:dLbls>
            <c:numFmt formatCode="0%" sourceLinked="0"/>
            <c:spPr>
              <a:noFill/>
              <a:ln>
                <a:noFill/>
              </a:ln>
              <a:effectLst/>
            </c:spPr>
            <c:txPr>
              <a:bodyPr wrap="square" lIns="38100" tIns="19050" rIns="38100" bIns="19050" anchor="ctr">
                <a:spAutoFit/>
              </a:bodyPr>
              <a:lstStyle/>
              <a:p>
                <a:pPr>
                  <a:defRPr sz="1600">
                    <a:solidFill>
                      <a:schemeClr val="tx1"/>
                    </a:solidFill>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2021</c:v>
                </c:pt>
                <c:pt idx="1">
                  <c:v>2022</c:v>
                </c:pt>
                <c:pt idx="2">
                  <c:v>2023</c:v>
                </c:pt>
                <c:pt idx="3">
                  <c:v>2024</c:v>
                </c:pt>
                <c:pt idx="4">
                  <c:v>2025</c:v>
                </c:pt>
              </c:numCache>
            </c:numRef>
          </c:cat>
          <c:val>
            <c:numRef>
              <c:f>Sheet1!$D$2:$D$6</c:f>
              <c:numCache>
                <c:formatCode>0.00%</c:formatCode>
                <c:ptCount val="5"/>
                <c:pt idx="0">
                  <c:v>0.60680821629074999</c:v>
                </c:pt>
                <c:pt idx="1">
                  <c:v>0.7029315558743906</c:v>
                </c:pt>
                <c:pt idx="2">
                  <c:v>0.69247510321013495</c:v>
                </c:pt>
                <c:pt idx="3">
                  <c:v>0.720262670512549</c:v>
                </c:pt>
                <c:pt idx="4">
                  <c:v>0.72477188869345155</c:v>
                </c:pt>
              </c:numCache>
            </c:numRef>
          </c:val>
          <c:extLst>
            <c:ext xmlns:c16="http://schemas.microsoft.com/office/drawing/2014/chart" uri="{C3380CC4-5D6E-409C-BE32-E72D297353CC}">
              <c16:uniqueId val="{0000000E-3F38-43DA-8D77-EA08FFF9CAC6}"/>
            </c:ext>
          </c:extLst>
        </c:ser>
        <c:dLbls>
          <c:showLegendKey val="0"/>
          <c:showVal val="0"/>
          <c:showCatName val="0"/>
          <c:showSerName val="0"/>
          <c:showPercent val="0"/>
          <c:showBubbleSize val="0"/>
        </c:dLbls>
        <c:gapWidth val="50"/>
        <c:axId val="1358601984"/>
        <c:axId val="1358603648"/>
      </c:barChart>
      <c:catAx>
        <c:axId val="1358601984"/>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vert="horz"/>
          <a:lstStyle/>
          <a:p>
            <a:pPr>
              <a:defRPr/>
            </a:pPr>
            <a:endParaRPr lang="es-PE"/>
          </a:p>
        </c:txPr>
        <c:crossAx val="1358603648"/>
        <c:crosses val="autoZero"/>
        <c:auto val="1"/>
        <c:lblAlgn val="ctr"/>
        <c:lblOffset val="100"/>
        <c:noMultiLvlLbl val="0"/>
      </c:catAx>
      <c:valAx>
        <c:axId val="1358603648"/>
        <c:scaling>
          <c:orientation val="minMax"/>
          <c:max val="1"/>
          <c:min val="0"/>
        </c:scaling>
        <c:delete val="0"/>
        <c:axPos val="l"/>
        <c:numFmt formatCode="0.00%" sourceLinked="1"/>
        <c:majorTickMark val="none"/>
        <c:minorTickMark val="none"/>
        <c:tickLblPos val="none"/>
        <c:spPr>
          <a:noFill/>
          <a:ln>
            <a:noFill/>
          </a:ln>
          <a:effectLst/>
        </c:spPr>
        <c:txPr>
          <a:bodyPr rot="-60000000" vert="horz"/>
          <a:lstStyle/>
          <a:p>
            <a:pPr>
              <a:defRPr/>
            </a:pPr>
            <a:endParaRPr lang="es-PE"/>
          </a:p>
        </c:txPr>
        <c:crossAx val="1358601984"/>
        <c:crosses val="autoZero"/>
        <c:crossBetween val="between"/>
      </c:valAx>
      <c:spPr>
        <a:noFill/>
        <a:ln>
          <a:noFill/>
        </a:ln>
        <a:effectLst/>
      </c:spPr>
    </c:plotArea>
    <c:legend>
      <c:legendPos val="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es-P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397941072062478E-2"/>
          <c:y val="0.12063831855239233"/>
          <c:w val="0.97520411785587502"/>
          <c:h val="0.67653593771854337"/>
        </c:manualLayout>
      </c:layout>
      <c:barChart>
        <c:barDir val="col"/>
        <c:grouping val="clustered"/>
        <c:varyColors val="0"/>
        <c:ser>
          <c:idx val="0"/>
          <c:order val="0"/>
          <c:tx>
            <c:strRef>
              <c:f>Hoja1!$B$1</c:f>
              <c:strCache>
                <c:ptCount val="1"/>
                <c:pt idx="0">
                  <c:v>Lima</c:v>
                </c:pt>
              </c:strCache>
            </c:strRef>
          </c:tx>
          <c:spPr>
            <a:solidFill>
              <a:srgbClr val="0071CE"/>
            </a:solidFill>
            <a:ln>
              <a:noFill/>
            </a:ln>
            <a:effectLst>
              <a:outerShdw blurRad="50800" dist="38100" dir="2700000" algn="tl" rotWithShape="0">
                <a:prstClr val="black">
                  <a:alpha val="40000"/>
                </a:prstClr>
              </a:outerShdw>
            </a:effectLst>
          </c:spPr>
          <c:invertIfNegative val="0"/>
          <c:dPt>
            <c:idx val="1"/>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98D-4632-842D-41795C0CD295}"/>
              </c:ext>
            </c:extLst>
          </c:dPt>
          <c:dPt>
            <c:idx val="2"/>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98D-4632-842D-41795C0CD295}"/>
              </c:ext>
            </c:extLst>
          </c:dPt>
          <c:dPt>
            <c:idx val="3"/>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98D-4632-842D-41795C0CD295}"/>
              </c:ext>
            </c:extLst>
          </c:dPt>
          <c:dPt>
            <c:idx val="4"/>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98D-4632-842D-41795C0CD295}"/>
              </c:ext>
            </c:extLst>
          </c:dPt>
          <c:dPt>
            <c:idx val="5"/>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98D-4632-842D-41795C0CD295}"/>
              </c:ext>
            </c:extLst>
          </c:dPt>
          <c:dPt>
            <c:idx val="6"/>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98D-4632-842D-41795C0CD295}"/>
              </c:ext>
            </c:extLst>
          </c:dPt>
          <c:dPt>
            <c:idx val="11"/>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98D-4632-842D-41795C0CD295}"/>
              </c:ext>
            </c:extLst>
          </c:dPt>
          <c:dPt>
            <c:idx val="14"/>
            <c:invertIfNegative val="0"/>
            <c:bubble3D val="0"/>
            <c:spPr>
              <a:solidFill>
                <a:srgbClr val="0071CE"/>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598D-4632-842D-41795C0CD295}"/>
              </c:ext>
            </c:extLst>
          </c:dPt>
          <c:dLbls>
            <c:dLbl>
              <c:idx val="5"/>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9-598D-4632-842D-41795C0CD295}"/>
                </c:ext>
              </c:extLst>
            </c:dLbl>
            <c:dLbl>
              <c:idx val="6"/>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B-598D-4632-842D-41795C0CD29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Hoja1!$B$2:$B$6</c:f>
              <c:numCache>
                <c:formatCode>0%</c:formatCode>
                <c:ptCount val="5"/>
                <c:pt idx="0">
                  <c:v>0.63223159705712062</c:v>
                </c:pt>
                <c:pt idx="1">
                  <c:v>0.65020331973810785</c:v>
                </c:pt>
                <c:pt idx="2">
                  <c:v>0.60741252422120817</c:v>
                </c:pt>
                <c:pt idx="3">
                  <c:v>0.63639744011865551</c:v>
                </c:pt>
                <c:pt idx="4">
                  <c:v>0.6716877813273614</c:v>
                </c:pt>
              </c:numCache>
            </c:numRef>
          </c:val>
          <c:extLst>
            <c:ext xmlns:c16="http://schemas.microsoft.com/office/drawing/2014/chart" uri="{C3380CC4-5D6E-409C-BE32-E72D297353CC}">
              <c16:uniqueId val="{00000010-598D-4632-842D-41795C0CD295}"/>
            </c:ext>
          </c:extLst>
        </c:ser>
        <c:ser>
          <c:idx val="1"/>
          <c:order val="1"/>
          <c:tx>
            <c:strRef>
              <c:f>Hoja1!$C$1</c:f>
              <c:strCache>
                <c:ptCount val="1"/>
                <c:pt idx="0">
                  <c:v>Piura</c:v>
                </c:pt>
              </c:strCache>
            </c:strRef>
          </c:tx>
          <c:spPr>
            <a:solidFill>
              <a:srgbClr val="9AC4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Hoja1!$C$2:$C$6</c:f>
              <c:numCache>
                <c:formatCode>0%</c:formatCode>
                <c:ptCount val="5"/>
                <c:pt idx="0">
                  <c:v>0.1632148157753672</c:v>
                </c:pt>
                <c:pt idx="1">
                  <c:v>0.21455827636319996</c:v>
                </c:pt>
                <c:pt idx="2">
                  <c:v>0.13087575899647458</c:v>
                </c:pt>
                <c:pt idx="3">
                  <c:v>0.14917639181138381</c:v>
                </c:pt>
                <c:pt idx="4">
                  <c:v>0.11087860808958193</c:v>
                </c:pt>
              </c:numCache>
            </c:numRef>
          </c:val>
          <c:extLst>
            <c:ext xmlns:c16="http://schemas.microsoft.com/office/drawing/2014/chart" uri="{C3380CC4-5D6E-409C-BE32-E72D297353CC}">
              <c16:uniqueId val="{00000010-9379-43ED-996A-0B88AC03FCEF}"/>
            </c:ext>
          </c:extLst>
        </c:ser>
        <c:ser>
          <c:idx val="2"/>
          <c:order val="2"/>
          <c:tx>
            <c:strRef>
              <c:f>Hoja1!$D$1</c:f>
              <c:strCache>
                <c:ptCount val="1"/>
                <c:pt idx="0">
                  <c:v>Arequipa</c:v>
                </c:pt>
              </c:strCache>
            </c:strRef>
          </c:tx>
          <c:spPr>
            <a:solidFill>
              <a:srgbClr val="F393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Hoja1!$D$2:$D$6</c:f>
              <c:numCache>
                <c:formatCode>0%</c:formatCode>
                <c:ptCount val="5"/>
                <c:pt idx="0">
                  <c:v>9.3545063519985344E-2</c:v>
                </c:pt>
                <c:pt idx="1">
                  <c:v>5.5663609012774611E-2</c:v>
                </c:pt>
                <c:pt idx="2">
                  <c:v>0.13057898001984669</c:v>
                </c:pt>
                <c:pt idx="3">
                  <c:v>9.698382808991568E-2</c:v>
                </c:pt>
                <c:pt idx="4">
                  <c:v>3.7381100512055843E-2</c:v>
                </c:pt>
              </c:numCache>
            </c:numRef>
          </c:val>
          <c:extLst>
            <c:ext xmlns:c16="http://schemas.microsoft.com/office/drawing/2014/chart" uri="{C3380CC4-5D6E-409C-BE32-E72D297353CC}">
              <c16:uniqueId val="{00000011-9379-43ED-996A-0B88AC03FCEF}"/>
            </c:ext>
          </c:extLst>
        </c:ser>
        <c:ser>
          <c:idx val="3"/>
          <c:order val="3"/>
          <c:tx>
            <c:strRef>
              <c:f>Hoja1!$E$1</c:f>
              <c:strCache>
                <c:ptCount val="1"/>
                <c:pt idx="0">
                  <c:v>Trujillo</c:v>
                </c:pt>
              </c:strCache>
            </c:strRef>
          </c:tx>
          <c:spPr>
            <a:solidFill>
              <a:srgbClr val="39302A">
                <a:lumMod val="25000"/>
                <a:lumOff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Hoja1!$E$2:$E$6</c:f>
              <c:numCache>
                <c:formatCode>0%</c:formatCode>
                <c:ptCount val="5"/>
                <c:pt idx="0">
                  <c:v>0.11100852364752693</c:v>
                </c:pt>
                <c:pt idx="1">
                  <c:v>4.6312371253342373E-2</c:v>
                </c:pt>
                <c:pt idx="2">
                  <c:v>9.3354285025990261E-2</c:v>
                </c:pt>
                <c:pt idx="3">
                  <c:v>6.3839167003736499E-2</c:v>
                </c:pt>
                <c:pt idx="4">
                  <c:v>5.0821998082503289E-2</c:v>
                </c:pt>
              </c:numCache>
            </c:numRef>
          </c:val>
          <c:extLst>
            <c:ext xmlns:c16="http://schemas.microsoft.com/office/drawing/2014/chart" uri="{C3380CC4-5D6E-409C-BE32-E72D297353CC}">
              <c16:uniqueId val="{00000012-9379-43ED-996A-0B88AC03FCEF}"/>
            </c:ext>
          </c:extLst>
        </c:ser>
        <c:ser>
          <c:idx val="4"/>
          <c:order val="4"/>
          <c:tx>
            <c:strRef>
              <c:f>Hoja1!$F$1</c:f>
              <c:strCache>
                <c:ptCount val="1"/>
                <c:pt idx="0">
                  <c:v>Ica</c:v>
                </c:pt>
              </c:strCache>
            </c:strRef>
          </c:tx>
          <c:spPr>
            <a:solidFill>
              <a:srgbClr val="E5DEDB">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Hoja1!$F$2:$F$6</c:f>
              <c:numCache>
                <c:formatCode>0%</c:formatCode>
                <c:ptCount val="5"/>
                <c:pt idx="1">
                  <c:v>1.1606143387706278E-2</c:v>
                </c:pt>
                <c:pt idx="2">
                  <c:v>1.7182511302468204E-2</c:v>
                </c:pt>
                <c:pt idx="3">
                  <c:v>2.0914555037162417E-2</c:v>
                </c:pt>
                <c:pt idx="4">
                  <c:v>3.0341909718763885E-2</c:v>
                </c:pt>
              </c:numCache>
            </c:numRef>
          </c:val>
          <c:extLst>
            <c:ext xmlns:c16="http://schemas.microsoft.com/office/drawing/2014/chart" uri="{C3380CC4-5D6E-409C-BE32-E72D297353CC}">
              <c16:uniqueId val="{00000013-9379-43ED-996A-0B88AC03FCEF}"/>
            </c:ext>
          </c:extLst>
        </c:ser>
        <c:ser>
          <c:idx val="5"/>
          <c:order val="5"/>
          <c:tx>
            <c:strRef>
              <c:f>Hoja1!$G$1</c:f>
              <c:strCache>
                <c:ptCount val="1"/>
                <c:pt idx="0">
                  <c:v>Chiclayo</c:v>
                </c:pt>
              </c:strCache>
            </c:strRef>
          </c:tx>
          <c:spPr>
            <a:solidFill>
              <a:srgbClr val="353E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Hoja1!$G$2:$G$6</c:f>
              <c:numCache>
                <c:formatCode>0%</c:formatCode>
                <c:ptCount val="5"/>
                <c:pt idx="1">
                  <c:v>2.1656280244868775E-2</c:v>
                </c:pt>
                <c:pt idx="2">
                  <c:v>2.0595940434012004E-2</c:v>
                </c:pt>
                <c:pt idx="3">
                  <c:v>3.2678235253083082E-2</c:v>
                </c:pt>
                <c:pt idx="4">
                  <c:v>4.5367896005471114E-2</c:v>
                </c:pt>
              </c:numCache>
            </c:numRef>
          </c:val>
          <c:extLst>
            <c:ext xmlns:c16="http://schemas.microsoft.com/office/drawing/2014/chart" uri="{C3380CC4-5D6E-409C-BE32-E72D297353CC}">
              <c16:uniqueId val="{00000014-9379-43ED-996A-0B88AC03FCEF}"/>
            </c:ext>
          </c:extLst>
        </c:ser>
        <c:ser>
          <c:idx val="6"/>
          <c:order val="6"/>
          <c:tx>
            <c:strRef>
              <c:f>Hoja1!$H$1</c:f>
              <c:strCache>
                <c:ptCount val="1"/>
                <c:pt idx="0">
                  <c:v>Callao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entury Gothic" panose="020B0502020202020204" pitchFamily="34" charset="0"/>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Hoja1!$H$2:$H$6</c:f>
              <c:numCache>
                <c:formatCode>General</c:formatCode>
                <c:ptCount val="5"/>
                <c:pt idx="4" formatCode="0%">
                  <c:v>5.352070626426262E-2</c:v>
                </c:pt>
              </c:numCache>
            </c:numRef>
          </c:val>
          <c:extLst>
            <c:ext xmlns:c16="http://schemas.microsoft.com/office/drawing/2014/chart" uri="{C3380CC4-5D6E-409C-BE32-E72D297353CC}">
              <c16:uniqueId val="{00000015-9379-43ED-996A-0B88AC03FCEF}"/>
            </c:ext>
          </c:extLst>
        </c:ser>
        <c:dLbls>
          <c:showLegendKey val="0"/>
          <c:showVal val="0"/>
          <c:showCatName val="0"/>
          <c:showSerName val="0"/>
          <c:showPercent val="0"/>
          <c:showBubbleSize val="0"/>
        </c:dLbls>
        <c:gapWidth val="100"/>
        <c:axId val="249338720"/>
        <c:axId val="249351200"/>
      </c:barChart>
      <c:catAx>
        <c:axId val="24933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crossAx val="249351200"/>
        <c:crosses val="autoZero"/>
        <c:auto val="1"/>
        <c:lblAlgn val="ctr"/>
        <c:lblOffset val="100"/>
        <c:noMultiLvlLbl val="0"/>
      </c:catAx>
      <c:valAx>
        <c:axId val="249351200"/>
        <c:scaling>
          <c:orientation val="minMax"/>
          <c:max val="0.8"/>
          <c:min val="0"/>
        </c:scaling>
        <c:delete val="1"/>
        <c:axPos val="l"/>
        <c:numFmt formatCode="0%" sourceLinked="1"/>
        <c:majorTickMark val="out"/>
        <c:minorTickMark val="none"/>
        <c:tickLblPos val="nextTo"/>
        <c:crossAx val="249338720"/>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tx1"/>
          </a:solidFill>
          <a:latin typeface="Alliance No.2 Light" panose="00000400000000000000"/>
        </a:defRPr>
      </a:pPr>
      <a:endParaRPr lang="es-P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397941072062478E-2"/>
          <c:y val="0.12063831855239233"/>
          <c:w val="0.97520411785587502"/>
          <c:h val="0.67653593771854337"/>
        </c:manualLayout>
      </c:layout>
      <c:barChart>
        <c:barDir val="col"/>
        <c:grouping val="stacked"/>
        <c:varyColors val="0"/>
        <c:ser>
          <c:idx val="1"/>
          <c:order val="0"/>
          <c:tx>
            <c:strRef>
              <c:f>Hoja1!$C$1</c:f>
              <c:strCache>
                <c:ptCount val="1"/>
                <c:pt idx="0">
                  <c:v>Servicios</c:v>
                </c:pt>
              </c:strCache>
            </c:strRef>
          </c:tx>
          <c:spPr>
            <a:solidFill>
              <a:srgbClr val="0071CE"/>
            </a:solidFill>
            <a:ln>
              <a:noFill/>
            </a:ln>
            <a:effectLst>
              <a:outerShdw blurRad="50800" dist="38100" dir="2700000" algn="tl" rotWithShape="0">
                <a:prstClr val="black">
                  <a:alpha val="0"/>
                </a:prstClr>
              </a:outerShdw>
            </a:effectLst>
          </c:spPr>
          <c:invertIfNegative val="0"/>
          <c:dPt>
            <c:idx val="5"/>
            <c:invertIfNegative val="0"/>
            <c:bubble3D val="0"/>
            <c:spPr>
              <a:solidFill>
                <a:srgbClr val="0071CE"/>
              </a:solidFill>
              <a:ln>
                <a:noFill/>
              </a:ln>
              <a:effectLst>
                <a:outerShdw blurRad="50800" dist="38100" dir="2700000" algn="tl" rotWithShape="0">
                  <a:prstClr val="black">
                    <a:alpha val="0"/>
                  </a:prstClr>
                </a:outerShdw>
              </a:effectLst>
            </c:spPr>
            <c:extLst>
              <c:ext xmlns:c16="http://schemas.microsoft.com/office/drawing/2014/chart" uri="{C3380CC4-5D6E-409C-BE32-E72D297353CC}">
                <c16:uniqueId val="{00000011-94D4-411D-9C48-F68421180F93}"/>
              </c:ext>
            </c:extLst>
          </c:dPt>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11-94D4-411D-9C48-F68421180F9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Hoja1!$C$2:$C$6</c:f>
              <c:numCache>
                <c:formatCode>0%</c:formatCode>
                <c:ptCount val="5"/>
                <c:pt idx="0">
                  <c:v>0.22245496563372616</c:v>
                </c:pt>
                <c:pt idx="1">
                  <c:v>0.27715454097240216</c:v>
                </c:pt>
                <c:pt idx="2">
                  <c:v>0.36075501160121393</c:v>
                </c:pt>
                <c:pt idx="3">
                  <c:v>0.35709885142959991</c:v>
                </c:pt>
                <c:pt idx="4">
                  <c:v>0.38092769404487314</c:v>
                </c:pt>
              </c:numCache>
            </c:numRef>
          </c:val>
          <c:extLst>
            <c:ext xmlns:c16="http://schemas.microsoft.com/office/drawing/2014/chart" uri="{C3380CC4-5D6E-409C-BE32-E72D297353CC}">
              <c16:uniqueId val="{00000010-94D4-411D-9C48-F68421180F93}"/>
            </c:ext>
          </c:extLst>
        </c:ser>
        <c:ser>
          <c:idx val="0"/>
          <c:order val="1"/>
          <c:tx>
            <c:strRef>
              <c:f>Hoja1!$B$1</c:f>
              <c:strCache>
                <c:ptCount val="1"/>
                <c:pt idx="0">
                  <c:v>Industria</c:v>
                </c:pt>
              </c:strCache>
            </c:strRef>
          </c:tx>
          <c:spPr>
            <a:solidFill>
              <a:sysClr val="window" lastClr="FFFFFF">
                <a:lumMod val="50000"/>
              </a:sysClr>
            </a:solidFill>
            <a:ln>
              <a:noFill/>
            </a:ln>
            <a:effectLst>
              <a:outerShdw blurRad="50800" dist="38100" dir="2700000" algn="tl" rotWithShape="0">
                <a:prstClr val="black">
                  <a:alpha val="0"/>
                </a:prstClr>
              </a:outerShdw>
            </a:effectLst>
          </c:spPr>
          <c:invertIfNegative val="0"/>
          <c:dPt>
            <c:idx val="1"/>
            <c:invertIfNegative val="0"/>
            <c:bubble3D val="0"/>
            <c:spPr>
              <a:solidFill>
                <a:sysClr val="window" lastClr="FFFFFF">
                  <a:lumMod val="50000"/>
                </a:sysClr>
              </a:solidFill>
              <a:ln>
                <a:noFill/>
              </a:ln>
              <a:effectLst>
                <a:outerShdw blurRad="50800" dist="38100" dir="2700000" algn="tl" rotWithShape="0">
                  <a:prstClr val="black">
                    <a:alpha val="0"/>
                  </a:prstClr>
                </a:outerShdw>
              </a:effectLst>
            </c:spPr>
            <c:extLst>
              <c:ext xmlns:c16="http://schemas.microsoft.com/office/drawing/2014/chart" uri="{C3380CC4-5D6E-409C-BE32-E72D297353CC}">
                <c16:uniqueId val="{00000001-598D-4632-842D-41795C0CD295}"/>
              </c:ext>
            </c:extLst>
          </c:dPt>
          <c:dPt>
            <c:idx val="2"/>
            <c:invertIfNegative val="0"/>
            <c:bubble3D val="0"/>
            <c:spPr>
              <a:solidFill>
                <a:sysClr val="window" lastClr="FFFFFF">
                  <a:lumMod val="50000"/>
                </a:sysClr>
              </a:solidFill>
              <a:ln>
                <a:noFill/>
              </a:ln>
              <a:effectLst>
                <a:outerShdw blurRad="50800" dist="38100" dir="2700000" algn="tl" rotWithShape="0">
                  <a:prstClr val="black">
                    <a:alpha val="0"/>
                  </a:prstClr>
                </a:outerShdw>
              </a:effectLst>
            </c:spPr>
            <c:extLst>
              <c:ext xmlns:c16="http://schemas.microsoft.com/office/drawing/2014/chart" uri="{C3380CC4-5D6E-409C-BE32-E72D297353CC}">
                <c16:uniqueId val="{00000003-598D-4632-842D-41795C0CD295}"/>
              </c:ext>
            </c:extLst>
          </c:dPt>
          <c:dPt>
            <c:idx val="3"/>
            <c:invertIfNegative val="0"/>
            <c:bubble3D val="0"/>
            <c:spPr>
              <a:solidFill>
                <a:sysClr val="window" lastClr="FFFFFF">
                  <a:lumMod val="50000"/>
                </a:sysClr>
              </a:solidFill>
              <a:ln>
                <a:noFill/>
              </a:ln>
              <a:effectLst>
                <a:outerShdw blurRad="50800" dist="38100" dir="2700000" algn="tl" rotWithShape="0">
                  <a:prstClr val="black">
                    <a:alpha val="0"/>
                  </a:prstClr>
                </a:outerShdw>
              </a:effectLst>
            </c:spPr>
            <c:extLst>
              <c:ext xmlns:c16="http://schemas.microsoft.com/office/drawing/2014/chart" uri="{C3380CC4-5D6E-409C-BE32-E72D297353CC}">
                <c16:uniqueId val="{00000005-598D-4632-842D-41795C0CD295}"/>
              </c:ext>
            </c:extLst>
          </c:dPt>
          <c:dPt>
            <c:idx val="4"/>
            <c:invertIfNegative val="0"/>
            <c:bubble3D val="0"/>
            <c:spPr>
              <a:solidFill>
                <a:sysClr val="window" lastClr="FFFFFF">
                  <a:lumMod val="50000"/>
                </a:sysClr>
              </a:solidFill>
              <a:ln>
                <a:noFill/>
              </a:ln>
              <a:effectLst>
                <a:outerShdw blurRad="50800" dist="38100" dir="2700000" algn="tl" rotWithShape="0">
                  <a:prstClr val="black">
                    <a:alpha val="0"/>
                  </a:prstClr>
                </a:outerShdw>
              </a:effectLst>
            </c:spPr>
            <c:extLst>
              <c:ext xmlns:c16="http://schemas.microsoft.com/office/drawing/2014/chart" uri="{C3380CC4-5D6E-409C-BE32-E72D297353CC}">
                <c16:uniqueId val="{00000007-598D-4632-842D-41795C0CD295}"/>
              </c:ext>
            </c:extLst>
          </c:dPt>
          <c:dPt>
            <c:idx val="5"/>
            <c:invertIfNegative val="0"/>
            <c:bubble3D val="0"/>
            <c:spPr>
              <a:solidFill>
                <a:sysClr val="window" lastClr="FFFFFF">
                  <a:lumMod val="50000"/>
                </a:sysClr>
              </a:solidFill>
              <a:ln>
                <a:noFill/>
              </a:ln>
              <a:effectLst>
                <a:outerShdw blurRad="50800" dist="38100" dir="2700000" algn="tl" rotWithShape="0">
                  <a:prstClr val="black">
                    <a:alpha val="0"/>
                  </a:prstClr>
                </a:outerShdw>
              </a:effectLst>
            </c:spPr>
            <c:extLst>
              <c:ext xmlns:c16="http://schemas.microsoft.com/office/drawing/2014/chart" uri="{C3380CC4-5D6E-409C-BE32-E72D297353CC}">
                <c16:uniqueId val="{00000009-598D-4632-842D-41795C0CD295}"/>
              </c:ext>
            </c:extLst>
          </c:dPt>
          <c:dPt>
            <c:idx val="6"/>
            <c:invertIfNegative val="0"/>
            <c:bubble3D val="0"/>
            <c:spPr>
              <a:solidFill>
                <a:sysClr val="window" lastClr="FFFFFF">
                  <a:lumMod val="50000"/>
                </a:sysClr>
              </a:solidFill>
              <a:ln>
                <a:noFill/>
              </a:ln>
              <a:effectLst>
                <a:outerShdw blurRad="50800" dist="38100" dir="2700000" algn="tl" rotWithShape="0">
                  <a:prstClr val="black">
                    <a:alpha val="0"/>
                  </a:prstClr>
                </a:outerShdw>
              </a:effectLst>
            </c:spPr>
            <c:extLst>
              <c:ext xmlns:c16="http://schemas.microsoft.com/office/drawing/2014/chart" uri="{C3380CC4-5D6E-409C-BE32-E72D297353CC}">
                <c16:uniqueId val="{0000000B-598D-4632-842D-41795C0CD295}"/>
              </c:ext>
            </c:extLst>
          </c:dPt>
          <c:dPt>
            <c:idx val="11"/>
            <c:invertIfNegative val="0"/>
            <c:bubble3D val="0"/>
            <c:spPr>
              <a:solidFill>
                <a:sysClr val="window" lastClr="FFFFFF">
                  <a:lumMod val="50000"/>
                </a:sysClr>
              </a:solidFill>
              <a:ln>
                <a:noFill/>
              </a:ln>
              <a:effectLst>
                <a:outerShdw blurRad="50800" dist="38100" dir="2700000" algn="tl" rotWithShape="0">
                  <a:prstClr val="black">
                    <a:alpha val="0"/>
                  </a:prstClr>
                </a:outerShdw>
              </a:effectLst>
            </c:spPr>
            <c:extLst>
              <c:ext xmlns:c16="http://schemas.microsoft.com/office/drawing/2014/chart" uri="{C3380CC4-5D6E-409C-BE32-E72D297353CC}">
                <c16:uniqueId val="{0000000D-598D-4632-842D-41795C0CD295}"/>
              </c:ext>
            </c:extLst>
          </c:dPt>
          <c:dPt>
            <c:idx val="14"/>
            <c:invertIfNegative val="0"/>
            <c:bubble3D val="0"/>
            <c:spPr>
              <a:solidFill>
                <a:sysClr val="window" lastClr="FFFFFF">
                  <a:lumMod val="50000"/>
                </a:sysClr>
              </a:solidFill>
              <a:ln>
                <a:noFill/>
              </a:ln>
              <a:effectLst>
                <a:outerShdw blurRad="50800" dist="38100" dir="2700000" algn="tl" rotWithShape="0">
                  <a:prstClr val="black">
                    <a:alpha val="0"/>
                  </a:prstClr>
                </a:outerShdw>
              </a:effectLst>
            </c:spPr>
            <c:extLst>
              <c:ext xmlns:c16="http://schemas.microsoft.com/office/drawing/2014/chart" uri="{C3380CC4-5D6E-409C-BE32-E72D297353CC}">
                <c16:uniqueId val="{0000000F-598D-4632-842D-41795C0CD295}"/>
              </c:ext>
            </c:extLst>
          </c:dPt>
          <c:dLbls>
            <c:dLbl>
              <c:idx val="5"/>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9-598D-4632-842D-41795C0CD295}"/>
                </c:ext>
              </c:extLst>
            </c:dLbl>
            <c:dLbl>
              <c:idx val="6"/>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B-598D-4632-842D-41795C0CD295}"/>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Hoja1!$B$2:$B$6</c:f>
              <c:numCache>
                <c:formatCode>0%</c:formatCode>
                <c:ptCount val="5"/>
                <c:pt idx="0">
                  <c:v>0.40785486198448778</c:v>
                </c:pt>
                <c:pt idx="1">
                  <c:v>0.29585760880233269</c:v>
                </c:pt>
                <c:pt idx="2">
                  <c:v>0.15063220883928877</c:v>
                </c:pt>
                <c:pt idx="3">
                  <c:v>0.18748179606525836</c:v>
                </c:pt>
                <c:pt idx="4">
                  <c:v>0.14785641433046312</c:v>
                </c:pt>
              </c:numCache>
            </c:numRef>
          </c:val>
          <c:extLst>
            <c:ext xmlns:c16="http://schemas.microsoft.com/office/drawing/2014/chart" uri="{C3380CC4-5D6E-409C-BE32-E72D297353CC}">
              <c16:uniqueId val="{00000010-598D-4632-842D-41795C0CD295}"/>
            </c:ext>
          </c:extLst>
        </c:ser>
        <c:ser>
          <c:idx val="2"/>
          <c:order val="2"/>
          <c:tx>
            <c:strRef>
              <c:f>Hoja1!$D$1</c:f>
              <c:strCache>
                <c:ptCount val="1"/>
                <c:pt idx="0">
                  <c:v>Transporte</c:v>
                </c:pt>
              </c:strCache>
            </c:strRef>
          </c:tx>
          <c:spPr>
            <a:solidFill>
              <a:srgbClr val="F393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Hoja1!$D$2:$D$6</c:f>
              <c:numCache>
                <c:formatCode>0%</c:formatCode>
                <c:ptCount val="5"/>
                <c:pt idx="0">
                  <c:v>0.11127834124071136</c:v>
                </c:pt>
                <c:pt idx="1">
                  <c:v>0.13819001621204954</c:v>
                </c:pt>
                <c:pt idx="2">
                  <c:v>0.16968321442425541</c:v>
                </c:pt>
                <c:pt idx="3">
                  <c:v>0.13380941402719013</c:v>
                </c:pt>
                <c:pt idx="4">
                  <c:v>0.14807636300147042</c:v>
                </c:pt>
              </c:numCache>
            </c:numRef>
          </c:val>
          <c:extLst>
            <c:ext xmlns:c16="http://schemas.microsoft.com/office/drawing/2014/chart" uri="{C3380CC4-5D6E-409C-BE32-E72D297353CC}">
              <c16:uniqueId val="{00000012-E11D-4306-93FD-07522AB02E93}"/>
            </c:ext>
          </c:extLst>
        </c:ser>
        <c:ser>
          <c:idx val="3"/>
          <c:order val="3"/>
          <c:tx>
            <c:strRef>
              <c:f>Hoja1!$E$1</c:f>
              <c:strCache>
                <c:ptCount val="1"/>
                <c:pt idx="0">
                  <c:v>Comercio</c:v>
                </c:pt>
              </c:strCache>
            </c:strRef>
          </c:tx>
          <c:spPr>
            <a:solidFill>
              <a:srgbClr val="39302A">
                <a:lumMod val="10000"/>
                <a:lumOff val="9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Hoja1!$E$2:$E$6</c:f>
              <c:numCache>
                <c:formatCode>0%</c:formatCode>
                <c:ptCount val="5"/>
                <c:pt idx="0">
                  <c:v>9.2608584942806521E-2</c:v>
                </c:pt>
                <c:pt idx="1">
                  <c:v>0.11203014199392726</c:v>
                </c:pt>
                <c:pt idx="2">
                  <c:v>0.19705791323766375</c:v>
                </c:pt>
                <c:pt idx="3">
                  <c:v>0.21531308218033227</c:v>
                </c:pt>
                <c:pt idx="4">
                  <c:v>0.20054451670910353</c:v>
                </c:pt>
              </c:numCache>
            </c:numRef>
          </c:val>
          <c:extLst>
            <c:ext xmlns:c16="http://schemas.microsoft.com/office/drawing/2014/chart" uri="{C3380CC4-5D6E-409C-BE32-E72D297353CC}">
              <c16:uniqueId val="{00000013-E11D-4306-93FD-07522AB02E93}"/>
            </c:ext>
          </c:extLst>
        </c:ser>
        <c:ser>
          <c:idx val="4"/>
          <c:order val="4"/>
          <c:tx>
            <c:strRef>
              <c:f>Hoja1!$F$1</c:f>
              <c:strCache>
                <c:ptCount val="1"/>
                <c:pt idx="0">
                  <c:v>Otros</c:v>
                </c:pt>
              </c:strCache>
            </c:strRef>
          </c:tx>
          <c:spPr>
            <a:solidFill>
              <a:srgbClr val="9AC4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2021</c:v>
                </c:pt>
                <c:pt idx="1">
                  <c:v>2022</c:v>
                </c:pt>
                <c:pt idx="2">
                  <c:v>2023</c:v>
                </c:pt>
                <c:pt idx="3">
                  <c:v>2024</c:v>
                </c:pt>
                <c:pt idx="4">
                  <c:v>2025</c:v>
                </c:pt>
              </c:numCache>
            </c:numRef>
          </c:cat>
          <c:val>
            <c:numRef>
              <c:f>Hoja1!$F$2:$F$6</c:f>
              <c:numCache>
                <c:formatCode>0%</c:formatCode>
                <c:ptCount val="5"/>
                <c:pt idx="0">
                  <c:v>0.16580324619826828</c:v>
                </c:pt>
                <c:pt idx="1">
                  <c:v>0.17676769201928832</c:v>
                </c:pt>
                <c:pt idx="2">
                  <c:v>0.1218716518975782</c:v>
                </c:pt>
                <c:pt idx="3">
                  <c:v>0.10629685629761934</c:v>
                </c:pt>
                <c:pt idx="4">
                  <c:v>0.12259501191408975</c:v>
                </c:pt>
              </c:numCache>
            </c:numRef>
          </c:val>
          <c:extLst>
            <c:ext xmlns:c16="http://schemas.microsoft.com/office/drawing/2014/chart" uri="{C3380CC4-5D6E-409C-BE32-E72D297353CC}">
              <c16:uniqueId val="{00000014-E11D-4306-93FD-07522AB02E93}"/>
            </c:ext>
          </c:extLst>
        </c:ser>
        <c:dLbls>
          <c:showLegendKey val="0"/>
          <c:showVal val="1"/>
          <c:showCatName val="0"/>
          <c:showSerName val="0"/>
          <c:showPercent val="0"/>
          <c:showBubbleSize val="0"/>
        </c:dLbls>
        <c:gapWidth val="100"/>
        <c:overlap val="100"/>
        <c:axId val="249338720"/>
        <c:axId val="249351200"/>
      </c:barChart>
      <c:catAx>
        <c:axId val="249338720"/>
        <c:scaling>
          <c:orientation val="minMax"/>
        </c:scaling>
        <c:delete val="0"/>
        <c:axPos val="b"/>
        <c:numFmt formatCode="General" sourceLinked="1"/>
        <c:majorTickMark val="out"/>
        <c:minorTickMark val="none"/>
        <c:tickLblPos val="nextTo"/>
        <c:spPr>
          <a:noFill/>
          <a:ln w="9525" cap="flat" cmpd="sng" algn="ctr">
            <a:solidFill>
              <a:sysClr val="windowText" lastClr="000000">
                <a:lumMod val="65000"/>
                <a:lumOff val="35000"/>
              </a:sys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crossAx val="249351200"/>
        <c:crosses val="autoZero"/>
        <c:auto val="1"/>
        <c:lblAlgn val="ctr"/>
        <c:lblOffset val="100"/>
        <c:noMultiLvlLbl val="0"/>
      </c:catAx>
      <c:valAx>
        <c:axId val="249351200"/>
        <c:scaling>
          <c:orientation val="minMax"/>
          <c:max val="1"/>
          <c:min val="0"/>
        </c:scaling>
        <c:delete val="1"/>
        <c:axPos val="l"/>
        <c:numFmt formatCode="0%" sourceLinked="1"/>
        <c:majorTickMark val="out"/>
        <c:minorTickMark val="none"/>
        <c:tickLblPos val="nextTo"/>
        <c:crossAx val="249338720"/>
        <c:crosses val="autoZero"/>
        <c:crossBetween val="between"/>
      </c:valAx>
      <c:spPr>
        <a:noFill/>
        <a:ln w="25400">
          <a:noFill/>
        </a:ln>
        <a:effectLst/>
      </c:spPr>
    </c:plotArea>
    <c:legend>
      <c:legendPos val="t"/>
      <c:layout>
        <c:manualLayout>
          <c:xMode val="edge"/>
          <c:yMode val="edge"/>
          <c:x val="0.18009555234756305"/>
          <c:y val="0"/>
          <c:w val="0.63738380574841702"/>
          <c:h val="8.965875045836356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tx1"/>
          </a:solidFill>
          <a:latin typeface="Alliance No.2 Light" panose="00000400000000000000"/>
        </a:defRPr>
      </a:pPr>
      <a:endParaRPr lang="es-PE"/>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4"/>
            <a:ext cx="3037839" cy="464819"/>
          </a:xfrm>
          <a:prstGeom prst="rect">
            <a:avLst/>
          </a:prstGeom>
        </p:spPr>
        <p:txBody>
          <a:bodyPr vert="horz" lIns="90942" tIns="45471" rIns="90942" bIns="45471" rtlCol="0"/>
          <a:lstStyle>
            <a:lvl1pPr algn="l">
              <a:defRPr sz="1200"/>
            </a:lvl1pPr>
          </a:lstStyle>
          <a:p>
            <a:endParaRPr lang="es-ES" dirty="0"/>
          </a:p>
        </p:txBody>
      </p:sp>
      <p:sp>
        <p:nvSpPr>
          <p:cNvPr id="3" name="Marcador de fecha 2"/>
          <p:cNvSpPr>
            <a:spLocks noGrp="1"/>
          </p:cNvSpPr>
          <p:nvPr>
            <p:ph type="dt" sz="quarter" idx="1"/>
          </p:nvPr>
        </p:nvSpPr>
        <p:spPr>
          <a:xfrm>
            <a:off x="3970939" y="4"/>
            <a:ext cx="3037839" cy="464819"/>
          </a:xfrm>
          <a:prstGeom prst="rect">
            <a:avLst/>
          </a:prstGeom>
        </p:spPr>
        <p:txBody>
          <a:bodyPr vert="horz" lIns="90942" tIns="45471" rIns="90942" bIns="45471" rtlCol="0"/>
          <a:lstStyle>
            <a:lvl1pPr algn="r">
              <a:defRPr sz="1200"/>
            </a:lvl1pPr>
          </a:lstStyle>
          <a:p>
            <a:fld id="{9EC238FE-1B1F-5448-876B-EDC8C1CE9702}" type="datetimeFigureOut">
              <a:rPr lang="es-ES" smtClean="0"/>
              <a:t>24/04/2026</a:t>
            </a:fld>
            <a:endParaRPr lang="es-ES" dirty="0"/>
          </a:p>
        </p:txBody>
      </p:sp>
      <p:sp>
        <p:nvSpPr>
          <p:cNvPr id="4" name="Marcador de pie de página 3"/>
          <p:cNvSpPr>
            <a:spLocks noGrp="1"/>
          </p:cNvSpPr>
          <p:nvPr>
            <p:ph type="ftr" sz="quarter" idx="2"/>
          </p:nvPr>
        </p:nvSpPr>
        <p:spPr>
          <a:xfrm>
            <a:off x="3" y="8829969"/>
            <a:ext cx="3037839" cy="464819"/>
          </a:xfrm>
          <a:prstGeom prst="rect">
            <a:avLst/>
          </a:prstGeom>
        </p:spPr>
        <p:txBody>
          <a:bodyPr vert="horz" lIns="90942" tIns="45471" rIns="90942" bIns="45471"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970939" y="8829969"/>
            <a:ext cx="3037839" cy="464819"/>
          </a:xfrm>
          <a:prstGeom prst="rect">
            <a:avLst/>
          </a:prstGeom>
        </p:spPr>
        <p:txBody>
          <a:bodyPr vert="horz" lIns="90942" tIns="45471" rIns="90942" bIns="45471" rtlCol="0" anchor="b"/>
          <a:lstStyle>
            <a:lvl1pPr algn="r">
              <a:defRPr sz="1200"/>
            </a:lvl1pPr>
          </a:lstStyle>
          <a:p>
            <a:fld id="{CC406CB0-91E5-7442-BF3F-8D923C847A68}" type="slidenum">
              <a:rPr lang="es-ES" smtClean="0"/>
              <a:t>‹Nº›</a:t>
            </a:fld>
            <a:endParaRPr lang="es-ES" dirty="0"/>
          </a:p>
        </p:txBody>
      </p:sp>
    </p:spTree>
    <p:extLst>
      <p:ext uri="{BB962C8B-B14F-4D97-AF65-F5344CB8AC3E}">
        <p14:creationId xmlns:p14="http://schemas.microsoft.com/office/powerpoint/2010/main" val="3744238192"/>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07988" y="698500"/>
            <a:ext cx="6194425" cy="3484563"/>
          </a:xfrm>
          <a:prstGeom prst="rect">
            <a:avLst/>
          </a:prstGeom>
        </p:spPr>
        <p:txBody>
          <a:bodyPr lIns="90942" tIns="45471" rIns="90942" bIns="45471"/>
          <a:lstStyle/>
          <a:p>
            <a:endParaRPr dirty="0"/>
          </a:p>
        </p:txBody>
      </p:sp>
      <p:sp>
        <p:nvSpPr>
          <p:cNvPr id="264" name="Shape 264"/>
          <p:cNvSpPr>
            <a:spLocks noGrp="1"/>
          </p:cNvSpPr>
          <p:nvPr>
            <p:ph type="body" sz="quarter" idx="1"/>
          </p:nvPr>
        </p:nvSpPr>
        <p:spPr>
          <a:xfrm>
            <a:off x="934721" y="4415791"/>
            <a:ext cx="5140960" cy="4183380"/>
          </a:xfrm>
          <a:prstGeom prst="rect">
            <a:avLst/>
          </a:prstGeom>
        </p:spPr>
        <p:txBody>
          <a:bodyPr lIns="90942" tIns="45471" rIns="90942" bIns="45471"/>
          <a:lstStyle/>
          <a:p>
            <a:endParaRPr/>
          </a:p>
        </p:txBody>
      </p:sp>
    </p:spTree>
    <p:extLst>
      <p:ext uri="{BB962C8B-B14F-4D97-AF65-F5344CB8AC3E}">
        <p14:creationId xmlns:p14="http://schemas.microsoft.com/office/powerpoint/2010/main" val="4201275294"/>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242575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4DE1D-152B-D897-656C-89386DB4C6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B3ED77E-AD50-A72C-4DB6-D7A55ABAE6F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212FB0B-D18F-FC7C-64FB-7EC724453B18}"/>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52309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A00AC-B296-56CC-1FA1-4D1F4A214BE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A78A94-000E-0780-294F-A7405554A10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66BDB8D-75E2-C186-6A03-E82271ED9B4B}"/>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93425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A00AC-B296-56CC-1FA1-4D1F4A214BE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A78A94-000E-0780-294F-A7405554A10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66BDB8D-75E2-C186-6A03-E82271ED9B4B}"/>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48197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68C3E-32C4-81E8-1C26-C001E85746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7E9041F-BD41-7888-378D-678FA760173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669BFAD-F15E-B4E8-FBF1-9BF07135DABC}"/>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741162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68C3E-32C4-81E8-1C26-C001E85746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7E9041F-BD41-7888-378D-678FA760173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669BFAD-F15E-B4E8-FBF1-9BF07135DABC}"/>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363880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5193C-5E47-F2BF-014C-61125EE2D0C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B75BE2D-4010-3E72-6E8A-C3FCFDC4747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929096E-D1B3-FDBE-0643-09C3FFB1EE38}"/>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41672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50B3B-445D-3907-A871-A661EFC628A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C9C815-E0BB-08E6-4FEA-E359DB71A54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0DEADFF-B7AE-5023-C4F7-BCF3850DF4E9}"/>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398245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50B3B-445D-3907-A871-A661EFC628A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C9C815-E0BB-08E6-4FEA-E359DB71A54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0DEADFF-B7AE-5023-C4F7-BCF3850DF4E9}"/>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414427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50B3B-445D-3907-A871-A661EFC628A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C9C815-E0BB-08E6-4FEA-E359DB71A54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0DEADFF-B7AE-5023-C4F7-BCF3850DF4E9}"/>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2348439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E1B5A-6ABD-A5B6-17B1-BB9AADC5DA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EFE178-05BC-2389-423D-803F5283EF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0EB87DF-2437-1859-B9B6-941FFCD17808}"/>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367397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767265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FA68D-A862-12F8-DF08-FA96B6775F3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DC003ED-BC63-4359-6521-11BDC70E3D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BD364D5-BFAB-3124-47D4-9F70811DD839}"/>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972920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E3513-A1C3-C55C-7B4C-1050FFEA6E7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16C4D2-648D-8E48-A182-730E1998BE6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5D25A99-3DB9-5724-3E15-0D216081F765}"/>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2770748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2390E-83A6-8633-8F07-13EB2A057DF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5C0B2CD-E153-1620-5E7F-DACFB493B1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EEBFC07-DC33-2781-964D-4753A515B30B}"/>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329048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2390E-83A6-8633-8F07-13EB2A057DF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5C0B2CD-E153-1620-5E7F-DACFB493B1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EEBFC07-DC33-2781-964D-4753A515B30B}"/>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268437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808DA-0B66-7BD4-F074-D4F2F5D263E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895E1EA-17AD-0FF3-EC07-2551E56DDD0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6B08F38-E5B8-0ACD-E13C-1B4BF16B9981}"/>
              </a:ext>
            </a:extLst>
          </p:cNvPr>
          <p:cNvSpPr>
            <a:spLocks noGrp="1"/>
          </p:cNvSpPr>
          <p:nvPr>
            <p:ph type="body" idx="1"/>
          </p:nvPr>
        </p:nvSpPr>
        <p:spPr/>
        <p:txBody>
          <a:bodyPr/>
          <a:lstStyle/>
          <a:p>
            <a:endParaRPr lang="es-PE"/>
          </a:p>
        </p:txBody>
      </p:sp>
    </p:spTree>
    <p:extLst>
      <p:ext uri="{BB962C8B-B14F-4D97-AF65-F5344CB8AC3E}">
        <p14:creationId xmlns:p14="http://schemas.microsoft.com/office/powerpoint/2010/main" val="224181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BF472-2BEE-2AF8-654C-F26145A9C4D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D18E0F9-5561-8575-33E0-6EA74609A62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25AB35-502D-0052-0624-39FD916DBF3E}"/>
              </a:ext>
            </a:extLst>
          </p:cNvPr>
          <p:cNvSpPr>
            <a:spLocks noGrp="1"/>
          </p:cNvSpPr>
          <p:nvPr>
            <p:ph type="body" idx="1"/>
          </p:nvPr>
        </p:nvSpPr>
        <p:spPr/>
        <p:txBody>
          <a:bodyPr/>
          <a:lstStyle/>
          <a:p>
            <a:r>
              <a:rPr lang="es-ES" sz="800" b="1" dirty="0">
                <a:latin typeface="Century Gothic" panose="020B0502020202020204" pitchFamily="34" charset="0"/>
              </a:rPr>
              <a:t>Tipos de cambio CLP/USD por período:</a:t>
            </a:r>
          </a:p>
          <a:p>
            <a:pPr marL="171450" indent="-171450">
              <a:buFontTx/>
              <a:buChar char="-"/>
            </a:pPr>
            <a:r>
              <a:rPr lang="es-ES" sz="800" b="0" dirty="0">
                <a:latin typeface="Century Gothic" panose="020B0502020202020204" pitchFamily="34" charset="0"/>
              </a:rPr>
              <a:t>2025: 937.54</a:t>
            </a:r>
          </a:p>
          <a:p>
            <a:pPr marL="171450" indent="-171450">
              <a:buFontTx/>
              <a:buChar char="-"/>
            </a:pPr>
            <a:r>
              <a:rPr lang="es-ES" sz="800" b="0" dirty="0">
                <a:latin typeface="Century Gothic" panose="020B0502020202020204" pitchFamily="34" charset="0"/>
              </a:rPr>
              <a:t>2021: 735.13</a:t>
            </a:r>
          </a:p>
          <a:p>
            <a:pPr marL="171450" indent="-171450">
              <a:buFontTx/>
              <a:buChar char="-"/>
            </a:pPr>
            <a:r>
              <a:rPr lang="es-ES" sz="800" b="0" dirty="0">
                <a:latin typeface="Century Gothic" panose="020B0502020202020204" pitchFamily="34" charset="0"/>
              </a:rPr>
              <a:t>2019: 692.62</a:t>
            </a:r>
          </a:p>
          <a:p>
            <a:pPr marL="171450" indent="-171450">
              <a:buFontTx/>
              <a:buChar char="-"/>
            </a:pPr>
            <a:r>
              <a:rPr lang="es-ES" sz="800" b="0" dirty="0">
                <a:latin typeface="Century Gothic" panose="020B0502020202020204" pitchFamily="34" charset="0"/>
              </a:rPr>
              <a:t>2018: 691.06</a:t>
            </a:r>
          </a:p>
          <a:p>
            <a:pPr marL="171450" indent="-171450">
              <a:buFontTx/>
              <a:buChar char="-"/>
            </a:pPr>
            <a:r>
              <a:rPr lang="es-ES" sz="800" b="0" dirty="0">
                <a:latin typeface="Century Gothic" panose="020B0502020202020204" pitchFamily="34" charset="0"/>
              </a:rPr>
              <a:t>2015: 712.13</a:t>
            </a:r>
          </a:p>
          <a:p>
            <a:pPr marL="171450" indent="-171450">
              <a:buFontTx/>
              <a:buChar char="-"/>
            </a:pPr>
            <a:r>
              <a:rPr lang="es-ES" sz="800" b="0" dirty="0">
                <a:latin typeface="Century Gothic" panose="020B0502020202020204" pitchFamily="34" charset="0"/>
              </a:rPr>
              <a:t>2012: 484.26</a:t>
            </a:r>
            <a:endParaRPr lang="es-PE" sz="800" b="0" dirty="0">
              <a:latin typeface="Century Gothic" panose="020B0502020202020204" pitchFamily="34" charset="0"/>
            </a:endParaRPr>
          </a:p>
        </p:txBody>
      </p:sp>
    </p:spTree>
    <p:extLst>
      <p:ext uri="{BB962C8B-B14F-4D97-AF65-F5344CB8AC3E}">
        <p14:creationId xmlns:p14="http://schemas.microsoft.com/office/powerpoint/2010/main" val="234334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DE590-0BD0-FE08-BFC7-A12CDC5E9DE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968420C-BABE-352A-D8B5-4E7C862E4E3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712DF19-FCD4-2223-FD00-1094C0AC8067}"/>
              </a:ext>
            </a:extLst>
          </p:cNvPr>
          <p:cNvSpPr>
            <a:spLocks noGrp="1"/>
          </p:cNvSpPr>
          <p:nvPr>
            <p:ph type="body" idx="1"/>
          </p:nvPr>
        </p:nvSpPr>
        <p:spPr/>
        <p:txBody>
          <a:bodyPr/>
          <a:lstStyle/>
          <a:p>
            <a:endParaRPr lang="es-PE"/>
          </a:p>
        </p:txBody>
      </p:sp>
    </p:spTree>
    <p:extLst>
      <p:ext uri="{BB962C8B-B14F-4D97-AF65-F5344CB8AC3E}">
        <p14:creationId xmlns:p14="http://schemas.microsoft.com/office/powerpoint/2010/main" val="127478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E680-1AA0-6A26-A753-01AEF05E3A0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B0929D9-827D-CECC-4ADE-D2D09F3E15B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EDB52C4-0026-5633-D4EE-E25CB687B3BF}"/>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346317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3485E-11BF-5A83-7FD6-953B1FF8F3D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D926EC1-0BCC-41AA-0C37-663B1795BE3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6A4014B-AA01-D373-65DE-5FE473913844}"/>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257318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CD1D0-B9AC-1C7D-1FB3-731861EB062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098DFC-ACA6-E3C7-B2EE-5C3913BB492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A38F13-CB1F-4E01-540E-8253BC7098AB}"/>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34140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CD1D0-B9AC-1C7D-1FB3-731861EB062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098DFC-ACA6-E3C7-B2EE-5C3913BB492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A38F13-CB1F-4E01-540E-8253BC7098AB}"/>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575929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erpo de textos 01">
    <p:bg>
      <p:bgRef idx="1001">
        <a:schemeClr val="bg1"/>
      </p:bgRef>
    </p:b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13540EAE-7B35-3C16-BDF6-69447F1CAFFD}"/>
              </a:ext>
            </a:extLst>
          </p:cNvPr>
          <p:cNvSpPr/>
          <p:nvPr userDrawn="1">
            <p:custDataLst>
              <p:tags r:id="rId1"/>
            </p:custDataLst>
          </p:nvPr>
        </p:nvSpPr>
        <p:spPr>
          <a:xfrm>
            <a:off x="0" y="0"/>
            <a:ext cx="12700" cy="12700"/>
          </a:xfrm>
          <a:prstGeom prst="octagon">
            <a:avLst/>
          </a:prstGeom>
          <a:noFill/>
          <a:ln w="12700" cap="flat">
            <a:noFill/>
            <a:miter lim="400000"/>
          </a:ln>
          <a:effectLst/>
          <a:sp3d/>
          <a:extLst>
            <a:ext uri="{909E8E84-426E-40DD-AFC4-6F175D3DCCD1}">
              <a14:hiddenFill xmlns:a14="http://schemas.microsoft.com/office/drawing/2010/main">
                <a:solidFill>
                  <a:schemeClr val="accent1"/>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PE"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8" name="Marcador de texto 17">
            <a:extLst>
              <a:ext uri="{FF2B5EF4-FFF2-40B4-BE49-F238E27FC236}">
                <a16:creationId xmlns:a16="http://schemas.microsoft.com/office/drawing/2014/main" id="{F4C2363A-0893-414E-BD4C-B671DD048189}"/>
              </a:ext>
            </a:extLst>
          </p:cNvPr>
          <p:cNvSpPr>
            <a:spLocks noGrp="1"/>
          </p:cNvSpPr>
          <p:nvPr>
            <p:ph type="body" sz="quarter" idx="13" hasCustomPrompt="1"/>
          </p:nvPr>
        </p:nvSpPr>
        <p:spPr>
          <a:xfrm>
            <a:off x="1371600" y="1403350"/>
            <a:ext cx="3390900" cy="425450"/>
          </a:xfrm>
          <a:prstGeom prst="rect">
            <a:avLst/>
          </a:prstGeom>
        </p:spPr>
        <p:txBody>
          <a:bodyPr/>
          <a:lstStyle>
            <a:lvl1pPr marL="0" indent="0" algn="l">
              <a:buNone/>
              <a:defRPr kumimoji="0" lang="es-PE" sz="2200" b="0" i="0" u="none" strike="noStrike" cap="none" spc="0" normalizeH="0" baseline="0" dirty="0">
                <a:ln>
                  <a:noFill/>
                </a:ln>
                <a:solidFill>
                  <a:schemeClr val="tx1"/>
                </a:solidFill>
                <a:effectLst/>
                <a:uFillTx/>
                <a:latin typeface="Alliance No.1 Light"/>
                <a:ea typeface="Alliance No.1 Light"/>
                <a:cs typeface="Alliance No.1 Light"/>
                <a:sym typeface="Alliance No.1 Light"/>
              </a:defRPr>
            </a:lvl1pPr>
          </a:lstStyle>
          <a:p>
            <a:r>
              <a:rPr lang="es-PE"/>
              <a:t>Título de presentación</a:t>
            </a:r>
          </a:p>
        </p:txBody>
      </p:sp>
    </p:spTree>
    <p:extLst>
      <p:ext uri="{BB962C8B-B14F-4D97-AF65-F5344CB8AC3E}">
        <p14:creationId xmlns:p14="http://schemas.microsoft.com/office/powerpoint/2010/main" val="337060164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erpo de textos 01">
    <p:bg>
      <p:bgPr>
        <a:solidFill>
          <a:schemeClr val="bg1">
            <a:lumMod val="95000"/>
          </a:schemeClr>
        </a:solidFill>
        <a:effectLst/>
      </p:bgPr>
    </p:bg>
    <p:spTree>
      <p:nvGrpSpPr>
        <p:cNvPr id="1" name=""/>
        <p:cNvGrpSpPr/>
        <p:nvPr/>
      </p:nvGrpSpPr>
      <p:grpSpPr>
        <a:xfrm>
          <a:off x="0" y="0"/>
          <a:ext cx="0" cy="0"/>
          <a:chOff x="0" y="0"/>
          <a:chExt cx="0" cy="0"/>
        </a:xfrm>
      </p:grpSpPr>
      <p:sp>
        <p:nvSpPr>
          <p:cNvPr id="12" name="Marcador de texto 10">
            <a:extLst>
              <a:ext uri="{FF2B5EF4-FFF2-40B4-BE49-F238E27FC236}">
                <a16:creationId xmlns:a16="http://schemas.microsoft.com/office/drawing/2014/main" id="{7AA948E9-D7BB-7542-9CAC-8E497490FC3C}"/>
              </a:ext>
            </a:extLst>
          </p:cNvPr>
          <p:cNvSpPr>
            <a:spLocks noGrp="1"/>
          </p:cNvSpPr>
          <p:nvPr>
            <p:ph type="body" sz="quarter" idx="10" hasCustomPrompt="1"/>
          </p:nvPr>
        </p:nvSpPr>
        <p:spPr>
          <a:xfrm>
            <a:off x="1345723" y="3759201"/>
            <a:ext cx="6759575" cy="1860550"/>
          </a:xfrm>
          <a:prstGeom prst="rect">
            <a:avLst/>
          </a:prstGeom>
        </p:spPr>
        <p:txBody>
          <a:bodyPr/>
          <a:lstStyle>
            <a:lvl1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1pPr>
            <a:lvl2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2pPr>
            <a:lvl3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3pPr>
            <a:lvl4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4pPr>
            <a:lvl5pPr marL="0" marR="0" indent="0" algn="l" defTabSz="825500" rtl="0" fontAlgn="auto" latinLnBrk="0" hangingPunct="0">
              <a:lnSpc>
                <a:spcPct val="80000"/>
              </a:lnSpc>
              <a:spcBef>
                <a:spcPts val="0"/>
              </a:spcBef>
              <a:spcAft>
                <a:spcPts val="0"/>
              </a:spcAft>
              <a:buClrTx/>
              <a:buSzTx/>
              <a:buFontTx/>
              <a:buNone/>
              <a:tabLst/>
              <a:defRPr kumimoji="0" lang="es-PE" sz="6000" b="0" i="0" u="none" strike="noStrike" cap="none" spc="0" normalizeH="0" baseline="0">
                <a:ln>
                  <a:noFill/>
                </a:ln>
                <a:solidFill>
                  <a:srgbClr val="000000"/>
                </a:solidFill>
                <a:effectLst/>
                <a:uFillTx/>
                <a:latin typeface="GT Sectra Display Trial Medium" pitchFamily="2" charset="0"/>
                <a:ea typeface="GTSectraDisplay-Medium"/>
                <a:cs typeface="GTSectraDisplay-Medium"/>
                <a:sym typeface="Helvetica Neue"/>
              </a:defRPr>
            </a:lvl5pPr>
          </a:lstStyle>
          <a:p>
            <a:pPr lvl="0"/>
            <a:r>
              <a:rPr lang="es-ES"/>
              <a:t>Titulo del tema</a:t>
            </a:r>
            <a:br>
              <a:rPr lang="es-PE"/>
            </a:br>
            <a:r>
              <a:rPr lang="es-PE"/>
              <a:t>de dos </a:t>
            </a:r>
            <a:r>
              <a:rPr lang="es-PE" err="1"/>
              <a:t>lineas</a:t>
            </a:r>
            <a:endParaRPr lang="es-ES"/>
          </a:p>
        </p:txBody>
      </p:sp>
      <p:sp>
        <p:nvSpPr>
          <p:cNvPr id="15" name="Marcador de texto 13">
            <a:extLst>
              <a:ext uri="{FF2B5EF4-FFF2-40B4-BE49-F238E27FC236}">
                <a16:creationId xmlns:a16="http://schemas.microsoft.com/office/drawing/2014/main" id="{1A575F0A-286F-D64F-AB6D-6FAE8507671A}"/>
              </a:ext>
            </a:extLst>
          </p:cNvPr>
          <p:cNvSpPr>
            <a:spLocks noGrp="1"/>
          </p:cNvSpPr>
          <p:nvPr>
            <p:ph type="body" sz="quarter" idx="11" hasCustomPrompt="1"/>
          </p:nvPr>
        </p:nvSpPr>
        <p:spPr>
          <a:xfrm>
            <a:off x="1345723" y="5928101"/>
            <a:ext cx="9859552" cy="6362053"/>
          </a:xfrm>
          <a:prstGeom prst="rect">
            <a:avLst/>
          </a:prstGeom>
        </p:spPr>
        <p:txBody>
          <a:bodyPr/>
          <a:lstStyle>
            <a:lvl1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1pPr>
            <a:lvl2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2pPr>
            <a:lvl3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3pPr>
            <a:lvl4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4pPr>
            <a:lvl5pPr marL="0" marR="0" indent="0" algn="just" defTabSz="825500" rtl="0" fontAlgn="auto" latinLnBrk="0" hangingPunct="1">
              <a:lnSpc>
                <a:spcPct val="100000"/>
              </a:lnSpc>
              <a:spcBef>
                <a:spcPts val="5900"/>
              </a:spcBef>
              <a:spcAft>
                <a:spcPts val="0"/>
              </a:spcAft>
              <a:buClrTx/>
              <a:buSzPct val="125000"/>
              <a:buFontTx/>
              <a:buNone/>
              <a:tabLst/>
              <a:defRPr kumimoji="0" lang="es-PE" sz="3000" b="0" i="0" u="none" strike="noStrike" cap="none" spc="0" normalizeH="0" baseline="0" dirty="0">
                <a:ln>
                  <a:noFill/>
                </a:ln>
                <a:solidFill>
                  <a:srgbClr val="000000"/>
                </a:solidFill>
                <a:effectLst/>
                <a:uFillTx/>
                <a:latin typeface="Alliance No.1 Light" pitchFamily="2" charset="77"/>
                <a:ea typeface="Helvetica Neue"/>
                <a:cs typeface="Helvetica Neue"/>
                <a:sym typeface="Helvetica Neue"/>
              </a:defRPr>
            </a:lvl5pPr>
          </a:lstStyle>
          <a:p>
            <a:pPr marL="0" indent="0" algn="just" hangingPunct="1">
              <a:buNone/>
            </a:pPr>
            <a:r>
              <a:rPr lang="es-PE" sz="3000">
                <a:latin typeface="Alliance No.1 Light" pitchFamily="2" charset="77"/>
              </a:rPr>
              <a:t>Lorem ipsum dolor Lorem ipsum dolor sit amet, Lorem ipsum dolor sit amet, consectetuer adipiscing elit, sed diam nonummy nibh euismod tincidunt ut laoreet dolore magna aliquam erat volutpat.</a:t>
            </a:r>
          </a:p>
          <a:p>
            <a:pPr marL="0" indent="0" algn="just" hangingPunct="1">
              <a:buNone/>
            </a:pPr>
            <a:r>
              <a:rPr lang="es-PE" sz="3000">
                <a:latin typeface="Alliance No.1 Light" pitchFamily="2" charset="77"/>
              </a:rPr>
              <a:t>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qui blandit.</a:t>
            </a:r>
          </a:p>
        </p:txBody>
      </p:sp>
      <p:sp>
        <p:nvSpPr>
          <p:cNvPr id="17" name="Marcador de texto 13">
            <a:extLst>
              <a:ext uri="{FF2B5EF4-FFF2-40B4-BE49-F238E27FC236}">
                <a16:creationId xmlns:a16="http://schemas.microsoft.com/office/drawing/2014/main" id="{0119B761-160E-CB41-8813-23EDFBDB68F3}"/>
              </a:ext>
            </a:extLst>
          </p:cNvPr>
          <p:cNvSpPr>
            <a:spLocks noGrp="1"/>
          </p:cNvSpPr>
          <p:nvPr>
            <p:ph type="body" sz="quarter" idx="12" hasCustomPrompt="1"/>
          </p:nvPr>
        </p:nvSpPr>
        <p:spPr>
          <a:xfrm>
            <a:off x="12302195" y="5928101"/>
            <a:ext cx="9859552" cy="6362053"/>
          </a:xfrm>
          <a:prstGeom prst="rect">
            <a:avLst/>
          </a:prstGeom>
        </p:spPr>
        <p:txBody>
          <a:bodyPr/>
          <a:lstStyle>
            <a:lvl1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1pPr>
            <a:lvl2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2pPr>
            <a:lvl3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3pPr>
            <a:lvl4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4pPr>
            <a:lvl5pPr marL="0" marR="0" indent="0" algn="just" defTabSz="825500" rtl="0" fontAlgn="auto" latinLnBrk="0" hangingPunct="1">
              <a:lnSpc>
                <a:spcPct val="100000"/>
              </a:lnSpc>
              <a:spcBef>
                <a:spcPts val="5900"/>
              </a:spcBef>
              <a:spcAft>
                <a:spcPts val="0"/>
              </a:spcAft>
              <a:buClrTx/>
              <a:buSzPct val="125000"/>
              <a:buFontTx/>
              <a:buNone/>
              <a:tabLst/>
              <a:defRPr kumimoji="0" lang="es-PE" sz="3000" b="0" i="0" u="none" strike="noStrike" cap="none" spc="0" normalizeH="0" baseline="0" dirty="0">
                <a:ln>
                  <a:noFill/>
                </a:ln>
                <a:solidFill>
                  <a:srgbClr val="000000"/>
                </a:solidFill>
                <a:effectLst/>
                <a:uFillTx/>
                <a:latin typeface="Alliance No.1 Light" pitchFamily="2" charset="77"/>
                <a:ea typeface="Helvetica Neue"/>
                <a:cs typeface="Helvetica Neue"/>
                <a:sym typeface="Helvetica Neue"/>
              </a:defRPr>
            </a:lvl5pPr>
          </a:lstStyle>
          <a:p>
            <a:pPr marL="0" indent="0" algn="just" hangingPunct="1">
              <a:buNone/>
            </a:pPr>
            <a:r>
              <a:rPr lang="es-PE" sz="3000">
                <a:latin typeface="Alliance No.1 Light" pitchFamily="2" charset="77"/>
              </a:rPr>
              <a:t>Lorem ipsum dolor Lorem ipsum dolor sit amet, 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marL="0" indent="0" algn="just" hangingPunct="1">
              <a:buNone/>
            </a:pPr>
            <a:r>
              <a:rPr lang="es-PE" sz="3000">
                <a:latin typeface="Alliance No.1 Light" pitchFamily="2" charset="77"/>
              </a:rPr>
              <a:t>Duis autem vel eum iriure dolor in hendrerit in vulputate velit esse molestie consequat, vel illum dolore eu feugiat nulla facilisis at vero eros et accumsan et iusto qui blandit.</a:t>
            </a:r>
          </a:p>
        </p:txBody>
      </p:sp>
      <p:sp>
        <p:nvSpPr>
          <p:cNvPr id="18" name="Marcador de texto 17">
            <a:extLst>
              <a:ext uri="{FF2B5EF4-FFF2-40B4-BE49-F238E27FC236}">
                <a16:creationId xmlns:a16="http://schemas.microsoft.com/office/drawing/2014/main" id="{F4C2363A-0893-414E-BD4C-B671DD048189}"/>
              </a:ext>
            </a:extLst>
          </p:cNvPr>
          <p:cNvSpPr>
            <a:spLocks noGrp="1"/>
          </p:cNvSpPr>
          <p:nvPr>
            <p:ph type="body" sz="quarter" idx="13" hasCustomPrompt="1"/>
          </p:nvPr>
        </p:nvSpPr>
        <p:spPr>
          <a:xfrm>
            <a:off x="1371600" y="1403350"/>
            <a:ext cx="3390900" cy="425450"/>
          </a:xfrm>
          <a:prstGeom prst="rect">
            <a:avLst/>
          </a:prstGeom>
        </p:spPr>
        <p:txBody>
          <a:bodyPr/>
          <a:lstStyle>
            <a:lvl1pPr marL="0" indent="0" algn="l">
              <a:buNone/>
              <a:defRPr kumimoji="0" lang="es-PE" sz="2200" b="0" i="0" u="none" strike="noStrike" cap="none" spc="0" normalizeH="0" baseline="0" dirty="0">
                <a:ln>
                  <a:noFill/>
                </a:ln>
                <a:solidFill>
                  <a:schemeClr val="tx1"/>
                </a:solidFill>
                <a:effectLst/>
                <a:uFillTx/>
                <a:latin typeface="Alliance No.1 Light"/>
                <a:ea typeface="Alliance No.1 Light"/>
                <a:cs typeface="Alliance No.1 Light"/>
                <a:sym typeface="Alliance No.1 Light"/>
              </a:defRPr>
            </a:lvl1pPr>
          </a:lstStyle>
          <a:p>
            <a:r>
              <a:rPr lang="es-PE"/>
              <a:t>Título de presentación</a:t>
            </a:r>
          </a:p>
        </p:txBody>
      </p:sp>
    </p:spTree>
    <p:extLst>
      <p:ext uri="{BB962C8B-B14F-4D97-AF65-F5344CB8AC3E}">
        <p14:creationId xmlns:p14="http://schemas.microsoft.com/office/powerpoint/2010/main" val="25772556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ulo a 2 columnas">
    <p:bg>
      <p:bgPr>
        <a:solidFill>
          <a:schemeClr val="bg1">
            <a:lumMod val="95000"/>
          </a:schemeClr>
        </a:solidFill>
        <a:effectLst/>
      </p:bgPr>
    </p:bg>
    <p:spTree>
      <p:nvGrpSpPr>
        <p:cNvPr id="1" name=""/>
        <p:cNvGrpSpPr/>
        <p:nvPr/>
      </p:nvGrpSpPr>
      <p:grpSpPr>
        <a:xfrm>
          <a:off x="0" y="0"/>
          <a:ext cx="0" cy="0"/>
          <a:chOff x="0" y="0"/>
          <a:chExt cx="0" cy="0"/>
        </a:xfrm>
      </p:grpSpPr>
      <p:sp>
        <p:nvSpPr>
          <p:cNvPr id="12" name="Marcador de texto 10">
            <a:extLst>
              <a:ext uri="{FF2B5EF4-FFF2-40B4-BE49-F238E27FC236}">
                <a16:creationId xmlns:a16="http://schemas.microsoft.com/office/drawing/2014/main" id="{7AA948E9-D7BB-7542-9CAC-8E497490FC3C}"/>
              </a:ext>
            </a:extLst>
          </p:cNvPr>
          <p:cNvSpPr>
            <a:spLocks noGrp="1"/>
          </p:cNvSpPr>
          <p:nvPr>
            <p:ph type="body" sz="quarter" idx="10" hasCustomPrompt="1"/>
          </p:nvPr>
        </p:nvSpPr>
        <p:spPr>
          <a:xfrm>
            <a:off x="1345723" y="5082601"/>
            <a:ext cx="9859552" cy="600998"/>
          </a:xfrm>
          <a:prstGeom prst="rect">
            <a:avLst/>
          </a:prstGeom>
        </p:spPr>
        <p:txBody>
          <a:bodyPr/>
          <a:lstStyle>
            <a:lvl1pPr marL="0" marR="0" indent="0" algn="l" defTabSz="825500" rtl="0" fontAlgn="auto" latinLnBrk="0" hangingPunct="0">
              <a:lnSpc>
                <a:spcPct val="80000"/>
              </a:lnSpc>
              <a:spcBef>
                <a:spcPts val="0"/>
              </a:spcBef>
              <a:spcAft>
                <a:spcPts val="0"/>
              </a:spcAft>
              <a:buClrTx/>
              <a:buSzTx/>
              <a:buFontTx/>
              <a:buNone/>
              <a:tabLst/>
              <a:defRPr kumimoji="0" lang="es-ES" sz="4000" b="0" i="0" u="none" strike="noStrike" cap="none" spc="0" normalizeH="0" baseline="0" dirty="0" smtClean="0">
                <a:ln>
                  <a:noFill/>
                </a:ln>
                <a:solidFill>
                  <a:srgbClr val="000000"/>
                </a:solidFill>
                <a:effectLst/>
                <a:uFillTx/>
                <a:latin typeface="GT Sectra Display Trial Medium" pitchFamily="2" charset="0"/>
                <a:ea typeface="GTSectraDisplay-Medium"/>
                <a:cs typeface="GTSectraDisplay-Medium"/>
                <a:sym typeface="Helvetica Neue"/>
              </a:defRPr>
            </a:lvl1pPr>
            <a:lvl2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2pPr>
            <a:lvl3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3pPr>
            <a:lvl4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4pPr>
            <a:lvl5pPr marL="0" marR="0" indent="0" algn="l" defTabSz="825500" rtl="0" fontAlgn="auto" latinLnBrk="0" hangingPunct="0">
              <a:lnSpc>
                <a:spcPct val="80000"/>
              </a:lnSpc>
              <a:spcBef>
                <a:spcPts val="0"/>
              </a:spcBef>
              <a:spcAft>
                <a:spcPts val="0"/>
              </a:spcAft>
              <a:buClrTx/>
              <a:buSzTx/>
              <a:buFontTx/>
              <a:buNone/>
              <a:tabLst/>
              <a:defRPr kumimoji="0" lang="es-PE" sz="6000" b="0" i="0" u="none" strike="noStrike" cap="none" spc="0" normalizeH="0" baseline="0">
                <a:ln>
                  <a:noFill/>
                </a:ln>
                <a:solidFill>
                  <a:srgbClr val="000000"/>
                </a:solidFill>
                <a:effectLst/>
                <a:uFillTx/>
                <a:latin typeface="GT Sectra Display Trial Medium" pitchFamily="2" charset="0"/>
                <a:ea typeface="GTSectraDisplay-Medium"/>
                <a:cs typeface="GTSectraDisplay-Medium"/>
                <a:sym typeface="Helvetica Neue"/>
              </a:defRPr>
            </a:lvl5pPr>
          </a:lstStyle>
          <a:p>
            <a:pPr lvl="0"/>
            <a:r>
              <a:rPr lang="es-ES"/>
              <a:t>Subtitulo 01</a:t>
            </a:r>
          </a:p>
        </p:txBody>
      </p:sp>
      <p:sp>
        <p:nvSpPr>
          <p:cNvPr id="15" name="Marcador de texto 13">
            <a:extLst>
              <a:ext uri="{FF2B5EF4-FFF2-40B4-BE49-F238E27FC236}">
                <a16:creationId xmlns:a16="http://schemas.microsoft.com/office/drawing/2014/main" id="{1A575F0A-286F-D64F-AB6D-6FAE8507671A}"/>
              </a:ext>
            </a:extLst>
          </p:cNvPr>
          <p:cNvSpPr>
            <a:spLocks noGrp="1"/>
          </p:cNvSpPr>
          <p:nvPr>
            <p:ph type="body" sz="quarter" idx="11" hasCustomPrompt="1"/>
          </p:nvPr>
        </p:nvSpPr>
        <p:spPr>
          <a:xfrm>
            <a:off x="1345723" y="5928101"/>
            <a:ext cx="9859552" cy="6362053"/>
          </a:xfrm>
          <a:prstGeom prst="rect">
            <a:avLst/>
          </a:prstGeom>
        </p:spPr>
        <p:txBody>
          <a:bodyPr/>
          <a:lstStyle>
            <a:lvl1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1pPr>
            <a:lvl2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2pPr>
            <a:lvl3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3pPr>
            <a:lvl4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4pPr>
            <a:lvl5pPr marL="0" marR="0" indent="0" algn="just" defTabSz="825500" rtl="0" fontAlgn="auto" latinLnBrk="0" hangingPunct="1">
              <a:lnSpc>
                <a:spcPct val="100000"/>
              </a:lnSpc>
              <a:spcBef>
                <a:spcPts val="5900"/>
              </a:spcBef>
              <a:spcAft>
                <a:spcPts val="0"/>
              </a:spcAft>
              <a:buClrTx/>
              <a:buSzPct val="125000"/>
              <a:buFontTx/>
              <a:buNone/>
              <a:tabLst/>
              <a:defRPr kumimoji="0" lang="es-PE" sz="3000" b="0" i="0" u="none" strike="noStrike" cap="none" spc="0" normalizeH="0" baseline="0" dirty="0">
                <a:ln>
                  <a:noFill/>
                </a:ln>
                <a:solidFill>
                  <a:srgbClr val="000000"/>
                </a:solidFill>
                <a:effectLst/>
                <a:uFillTx/>
                <a:latin typeface="Alliance No.1 Light" pitchFamily="2" charset="77"/>
                <a:ea typeface="Helvetica Neue"/>
                <a:cs typeface="Helvetica Neue"/>
                <a:sym typeface="Helvetica Neue"/>
              </a:defRPr>
            </a:lvl5pPr>
          </a:lstStyle>
          <a:p>
            <a:pPr marL="0" indent="0" algn="just" hangingPunct="1">
              <a:buNone/>
            </a:pPr>
            <a:r>
              <a:rPr lang="es-PE" sz="3000">
                <a:latin typeface="Alliance No.1 Light" pitchFamily="2" charset="77"/>
              </a:rPr>
              <a:t>Lorem ipsum dolor Lorem ipsum dolor sit amet, Lorem ipsum dolor sit amet, consectetuer adipiscing elit, sed diam nonummy nibh euismod tincidunt ut laoreet dolore magna aliquam erat volutpat.</a:t>
            </a:r>
          </a:p>
          <a:p>
            <a:pPr marL="0" indent="0" algn="just" hangingPunct="1">
              <a:buNone/>
            </a:pPr>
            <a:r>
              <a:rPr lang="es-PE" sz="3000">
                <a:latin typeface="Alliance No.1 Light" pitchFamily="2" charset="77"/>
              </a:rPr>
              <a:t>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qui blandit.</a:t>
            </a:r>
          </a:p>
        </p:txBody>
      </p:sp>
      <p:sp>
        <p:nvSpPr>
          <p:cNvPr id="17" name="Marcador de texto 13">
            <a:extLst>
              <a:ext uri="{FF2B5EF4-FFF2-40B4-BE49-F238E27FC236}">
                <a16:creationId xmlns:a16="http://schemas.microsoft.com/office/drawing/2014/main" id="{0119B761-160E-CB41-8813-23EDFBDB68F3}"/>
              </a:ext>
            </a:extLst>
          </p:cNvPr>
          <p:cNvSpPr>
            <a:spLocks noGrp="1"/>
          </p:cNvSpPr>
          <p:nvPr>
            <p:ph type="body" sz="quarter" idx="12" hasCustomPrompt="1"/>
          </p:nvPr>
        </p:nvSpPr>
        <p:spPr>
          <a:xfrm>
            <a:off x="12302195" y="5928101"/>
            <a:ext cx="9859552" cy="6362053"/>
          </a:xfrm>
          <a:prstGeom prst="rect">
            <a:avLst/>
          </a:prstGeom>
        </p:spPr>
        <p:txBody>
          <a:bodyPr/>
          <a:lstStyle>
            <a:lvl1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1pPr>
            <a:lvl2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2pPr>
            <a:lvl3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3pPr>
            <a:lvl4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4pPr>
            <a:lvl5pPr marL="0" marR="0" indent="0" algn="just" defTabSz="825500" rtl="0" fontAlgn="auto" latinLnBrk="0" hangingPunct="1">
              <a:lnSpc>
                <a:spcPct val="100000"/>
              </a:lnSpc>
              <a:spcBef>
                <a:spcPts val="5900"/>
              </a:spcBef>
              <a:spcAft>
                <a:spcPts val="0"/>
              </a:spcAft>
              <a:buClrTx/>
              <a:buSzPct val="125000"/>
              <a:buFontTx/>
              <a:buNone/>
              <a:tabLst/>
              <a:defRPr kumimoji="0" lang="es-PE" sz="3000" b="0" i="0" u="none" strike="noStrike" cap="none" spc="0" normalizeH="0" baseline="0" dirty="0">
                <a:ln>
                  <a:noFill/>
                </a:ln>
                <a:solidFill>
                  <a:srgbClr val="000000"/>
                </a:solidFill>
                <a:effectLst/>
                <a:uFillTx/>
                <a:latin typeface="Alliance No.1 Light" pitchFamily="2" charset="77"/>
                <a:ea typeface="Helvetica Neue"/>
                <a:cs typeface="Helvetica Neue"/>
                <a:sym typeface="Helvetica Neue"/>
              </a:defRPr>
            </a:lvl5pPr>
          </a:lstStyle>
          <a:p>
            <a:pPr marL="0" indent="0" algn="just" hangingPunct="1">
              <a:buNone/>
            </a:pPr>
            <a:r>
              <a:rPr lang="es-PE" sz="3000">
                <a:latin typeface="Alliance No.1 Light" pitchFamily="2" charset="77"/>
              </a:rPr>
              <a:t>Lorem ipsum dolor Lorem ipsum dolor sit amet, 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marL="0" indent="0" algn="just" hangingPunct="1">
              <a:buNone/>
            </a:pPr>
            <a:r>
              <a:rPr lang="es-PE" sz="3000">
                <a:latin typeface="Alliance No.1 Light" pitchFamily="2" charset="77"/>
              </a:rPr>
              <a:t>Duis autem vel eum iriure dolor in hendrerit in vulputate velit esse molestie consequat, vel illum dolore eu feugiat nulla facilisis at vero eros et accumsan et iusto qui blandit.</a:t>
            </a:r>
          </a:p>
        </p:txBody>
      </p:sp>
      <p:sp>
        <p:nvSpPr>
          <p:cNvPr id="18" name="Marcador de texto 17">
            <a:extLst>
              <a:ext uri="{FF2B5EF4-FFF2-40B4-BE49-F238E27FC236}">
                <a16:creationId xmlns:a16="http://schemas.microsoft.com/office/drawing/2014/main" id="{F4C2363A-0893-414E-BD4C-B671DD048189}"/>
              </a:ext>
            </a:extLst>
          </p:cNvPr>
          <p:cNvSpPr>
            <a:spLocks noGrp="1"/>
          </p:cNvSpPr>
          <p:nvPr>
            <p:ph type="body" sz="quarter" idx="13" hasCustomPrompt="1"/>
          </p:nvPr>
        </p:nvSpPr>
        <p:spPr>
          <a:xfrm>
            <a:off x="1371600" y="1403350"/>
            <a:ext cx="3390900" cy="425450"/>
          </a:xfrm>
          <a:prstGeom prst="rect">
            <a:avLst/>
          </a:prstGeom>
        </p:spPr>
        <p:txBody>
          <a:bodyPr/>
          <a:lstStyle>
            <a:lvl1pPr marL="0" indent="0" algn="l">
              <a:buNone/>
              <a:defRPr kumimoji="0" lang="es-PE" sz="2200" b="0" i="0" u="none" strike="noStrike" cap="none" spc="0" normalizeH="0" baseline="0" dirty="0">
                <a:ln>
                  <a:noFill/>
                </a:ln>
                <a:solidFill>
                  <a:schemeClr val="tx1"/>
                </a:solidFill>
                <a:effectLst/>
                <a:uFillTx/>
                <a:latin typeface="Alliance No.1 Light"/>
                <a:ea typeface="Alliance No.1 Light"/>
                <a:cs typeface="Alliance No.1 Light"/>
                <a:sym typeface="Alliance No.1 Light"/>
              </a:defRPr>
            </a:lvl1pPr>
          </a:lstStyle>
          <a:p>
            <a:r>
              <a:rPr lang="es-PE"/>
              <a:t>Título de presentación</a:t>
            </a:r>
          </a:p>
        </p:txBody>
      </p:sp>
      <p:sp>
        <p:nvSpPr>
          <p:cNvPr id="9" name="Marcador de texto 10">
            <a:extLst>
              <a:ext uri="{FF2B5EF4-FFF2-40B4-BE49-F238E27FC236}">
                <a16:creationId xmlns:a16="http://schemas.microsoft.com/office/drawing/2014/main" id="{70AD2456-259B-8245-A2BD-3AC4B57FB1EE}"/>
              </a:ext>
            </a:extLst>
          </p:cNvPr>
          <p:cNvSpPr>
            <a:spLocks noGrp="1"/>
          </p:cNvSpPr>
          <p:nvPr>
            <p:ph type="body" sz="quarter" idx="14" hasCustomPrompt="1"/>
          </p:nvPr>
        </p:nvSpPr>
        <p:spPr>
          <a:xfrm>
            <a:off x="12269537" y="5082601"/>
            <a:ext cx="9859552" cy="600998"/>
          </a:xfrm>
          <a:prstGeom prst="rect">
            <a:avLst/>
          </a:prstGeom>
        </p:spPr>
        <p:txBody>
          <a:bodyPr/>
          <a:lstStyle>
            <a:lvl1pPr marL="0" marR="0" indent="0" algn="l" defTabSz="825500" rtl="0" fontAlgn="auto" latinLnBrk="0" hangingPunct="0">
              <a:lnSpc>
                <a:spcPct val="80000"/>
              </a:lnSpc>
              <a:spcBef>
                <a:spcPts val="0"/>
              </a:spcBef>
              <a:spcAft>
                <a:spcPts val="0"/>
              </a:spcAft>
              <a:buClrTx/>
              <a:buSzTx/>
              <a:buFontTx/>
              <a:buNone/>
              <a:tabLst/>
              <a:defRPr kumimoji="0" lang="es-ES" sz="4000" b="0" i="0" u="none" strike="noStrike" cap="none" spc="0" normalizeH="0" baseline="0" dirty="0" smtClean="0">
                <a:ln>
                  <a:noFill/>
                </a:ln>
                <a:solidFill>
                  <a:srgbClr val="000000"/>
                </a:solidFill>
                <a:effectLst/>
                <a:uFillTx/>
                <a:latin typeface="GT Sectra Display Trial Medium" pitchFamily="2" charset="0"/>
                <a:ea typeface="GTSectraDisplay-Medium"/>
                <a:cs typeface="GTSectraDisplay-Medium"/>
                <a:sym typeface="Helvetica Neue"/>
              </a:defRPr>
            </a:lvl1pPr>
            <a:lvl2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2pPr>
            <a:lvl3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3pPr>
            <a:lvl4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4pPr>
            <a:lvl5pPr marL="0" marR="0" indent="0" algn="l" defTabSz="825500" rtl="0" fontAlgn="auto" latinLnBrk="0" hangingPunct="0">
              <a:lnSpc>
                <a:spcPct val="80000"/>
              </a:lnSpc>
              <a:spcBef>
                <a:spcPts val="0"/>
              </a:spcBef>
              <a:spcAft>
                <a:spcPts val="0"/>
              </a:spcAft>
              <a:buClrTx/>
              <a:buSzTx/>
              <a:buFontTx/>
              <a:buNone/>
              <a:tabLst/>
              <a:defRPr kumimoji="0" lang="es-PE" sz="6000" b="0" i="0" u="none" strike="noStrike" cap="none" spc="0" normalizeH="0" baseline="0">
                <a:ln>
                  <a:noFill/>
                </a:ln>
                <a:solidFill>
                  <a:srgbClr val="000000"/>
                </a:solidFill>
                <a:effectLst/>
                <a:uFillTx/>
                <a:latin typeface="GT Sectra Display Trial Medium" pitchFamily="2" charset="0"/>
                <a:ea typeface="GTSectraDisplay-Medium"/>
                <a:cs typeface="GTSectraDisplay-Medium"/>
                <a:sym typeface="Helvetica Neue"/>
              </a:defRPr>
            </a:lvl5pPr>
          </a:lstStyle>
          <a:p>
            <a:pPr lvl="0"/>
            <a:r>
              <a:rPr lang="es-ES"/>
              <a:t>Subtitulo 02</a:t>
            </a:r>
          </a:p>
        </p:txBody>
      </p:sp>
    </p:spTree>
    <p:extLst>
      <p:ext uri="{BB962C8B-B14F-4D97-AF65-F5344CB8AC3E}">
        <p14:creationId xmlns:p14="http://schemas.microsoft.com/office/powerpoint/2010/main" val="141401599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dor_02">
    <p:spTree>
      <p:nvGrpSpPr>
        <p:cNvPr id="1" name=""/>
        <p:cNvGrpSpPr/>
        <p:nvPr/>
      </p:nvGrpSpPr>
      <p:grpSpPr>
        <a:xfrm>
          <a:off x="0" y="0"/>
          <a:ext cx="0" cy="0"/>
          <a:chOff x="0" y="0"/>
          <a:chExt cx="0" cy="0"/>
        </a:xfrm>
      </p:grpSpPr>
      <p:sp>
        <p:nvSpPr>
          <p:cNvPr id="8" name="Marcador de texto 17">
            <a:extLst>
              <a:ext uri="{FF2B5EF4-FFF2-40B4-BE49-F238E27FC236}">
                <a16:creationId xmlns:a16="http://schemas.microsoft.com/office/drawing/2014/main" id="{C4733CDC-D096-F04D-AA35-DAE9E678920C}"/>
              </a:ext>
            </a:extLst>
          </p:cNvPr>
          <p:cNvSpPr>
            <a:spLocks noGrp="1"/>
          </p:cNvSpPr>
          <p:nvPr>
            <p:ph type="body" sz="quarter" idx="10" hasCustomPrompt="1"/>
          </p:nvPr>
        </p:nvSpPr>
        <p:spPr>
          <a:xfrm>
            <a:off x="1371600" y="1403350"/>
            <a:ext cx="3390900" cy="425450"/>
          </a:xfrm>
          <a:prstGeom prst="rect">
            <a:avLst/>
          </a:prstGeom>
        </p:spPr>
        <p:txBody>
          <a:bodyPr/>
          <a:lstStyle>
            <a:lvl1pPr marL="0" indent="0" algn="l">
              <a:buNone/>
              <a:defRPr kumimoji="0" lang="es-PE" sz="2200" b="0" i="0" u="none" strike="noStrike" cap="none" spc="0" normalizeH="0" baseline="0" dirty="0">
                <a:ln>
                  <a:noFill/>
                </a:ln>
                <a:solidFill>
                  <a:srgbClr val="FFFFFF"/>
                </a:solidFill>
                <a:effectLst/>
                <a:uFillTx/>
                <a:latin typeface="Alliance No.1 Light"/>
                <a:ea typeface="Alliance No.1 Light"/>
                <a:cs typeface="Alliance No.1 Light"/>
                <a:sym typeface="Alliance No.1 Light"/>
              </a:defRPr>
            </a:lvl1pPr>
          </a:lstStyle>
          <a:p>
            <a:r>
              <a:rPr lang="es-PE"/>
              <a:t>Título de presentación</a:t>
            </a:r>
          </a:p>
        </p:txBody>
      </p:sp>
      <p:sp>
        <p:nvSpPr>
          <p:cNvPr id="9" name="Título 8">
            <a:extLst>
              <a:ext uri="{FF2B5EF4-FFF2-40B4-BE49-F238E27FC236}">
                <a16:creationId xmlns:a16="http://schemas.microsoft.com/office/drawing/2014/main" id="{FD10A4F7-1C1D-DA4C-947B-A3521BB527E0}"/>
              </a:ext>
            </a:extLst>
          </p:cNvPr>
          <p:cNvSpPr>
            <a:spLocks noGrp="1"/>
          </p:cNvSpPr>
          <p:nvPr>
            <p:ph type="title" hasCustomPrompt="1"/>
          </p:nvPr>
        </p:nvSpPr>
        <p:spPr>
          <a:xfrm>
            <a:off x="1345723" y="4660900"/>
            <a:ext cx="12915144" cy="6654800"/>
          </a:xfrm>
          <a:prstGeom prst="rect">
            <a:avLst/>
          </a:prstGeom>
        </p:spPr>
        <p:txBody>
          <a:bodyPr/>
          <a:lstStyle>
            <a:lvl1pPr marL="0" marR="0" indent="0" algn="l" defTabSz="825500" rtl="0" fontAlgn="auto" latinLnBrk="0" hangingPunct="0">
              <a:lnSpc>
                <a:spcPct val="100000"/>
              </a:lnSpc>
              <a:spcBef>
                <a:spcPts val="0"/>
              </a:spcBef>
              <a:spcAft>
                <a:spcPts val="0"/>
              </a:spcAft>
              <a:buClrTx/>
              <a:buSzTx/>
              <a:buFontTx/>
              <a:buNone/>
              <a:tabLst/>
              <a:defRPr kumimoji="0" lang="es-PE" sz="10000" b="0" i="0" u="none" strike="noStrike" cap="none" spc="0" normalizeH="0" baseline="0" dirty="0">
                <a:ln>
                  <a:noFill/>
                </a:ln>
                <a:solidFill>
                  <a:srgbClr val="FFFFFF"/>
                </a:solidFill>
                <a:effectLst/>
                <a:uFillTx/>
                <a:latin typeface="GT Sectra Display Trial Medium" pitchFamily="2" charset="0"/>
                <a:ea typeface="GTSectraDisplay-Medium"/>
                <a:cs typeface="GTSectraDisplay-Medium"/>
                <a:sym typeface="Helvetica Neue"/>
              </a:defRPr>
            </a:lvl1pPr>
          </a:lstStyle>
          <a:p>
            <a:pPr algn="l">
              <a:defRPr sz="10000" b="0">
                <a:solidFill>
                  <a:srgbClr val="FFFFFF"/>
                </a:solidFill>
                <a:latin typeface="GTSectraDisplay-Medium"/>
                <a:ea typeface="GTSectraDisplay-Medium"/>
                <a:cs typeface="GTSectraDisplay-Medium"/>
                <a:sym typeface="GTSectraDisplay-Medium"/>
              </a:defRPr>
            </a:pPr>
            <a:r>
              <a:rPr lang="es-PE" b="0">
                <a:latin typeface="GT Sectra Display Trial Medium" pitchFamily="2" charset="0"/>
              </a:rPr>
              <a:t>02.</a:t>
            </a:r>
            <a:br>
              <a:rPr lang="es-PE" b="0">
                <a:latin typeface="GT Sectra Display Trial Medium" pitchFamily="2" charset="0"/>
              </a:rPr>
            </a:br>
            <a:r>
              <a:rPr lang="es-PE" b="0">
                <a:latin typeface="GT Sectra Display Trial Medium" pitchFamily="2" charset="0"/>
              </a:rPr>
              <a:t>Separador</a:t>
            </a:r>
            <a:br>
              <a:rPr lang="es-PE" b="0">
                <a:latin typeface="GT Sectra Display Trial Medium" pitchFamily="2" charset="0"/>
              </a:rPr>
            </a:br>
            <a:r>
              <a:rPr lang="es-PE" b="0">
                <a:latin typeface="GT Sectra Display Trial Medium" pitchFamily="2" charset="0"/>
              </a:rPr>
              <a:t>de dos líneas</a:t>
            </a:r>
            <a:br>
              <a:rPr lang="es-PE" b="0">
                <a:latin typeface="GT Sectra Display Trial Medium" pitchFamily="2" charset="0"/>
              </a:rPr>
            </a:br>
            <a:r>
              <a:rPr lang="es-PE" b="0">
                <a:latin typeface="GT Sectra Display Trial Medium" pitchFamily="2" charset="0"/>
              </a:rPr>
              <a:t>o más</a:t>
            </a:r>
          </a:p>
        </p:txBody>
      </p:sp>
    </p:spTree>
    <p:extLst>
      <p:ext uri="{BB962C8B-B14F-4D97-AF65-F5344CB8AC3E}">
        <p14:creationId xmlns:p14="http://schemas.microsoft.com/office/powerpoint/2010/main" val="27182531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erpo de texto más gráfico">
    <p:bg>
      <p:bgPr>
        <a:solidFill>
          <a:schemeClr val="bg1">
            <a:lumMod val="95000"/>
          </a:schemeClr>
        </a:solidFill>
        <a:effectLst/>
      </p:bgPr>
    </p:bg>
    <p:spTree>
      <p:nvGrpSpPr>
        <p:cNvPr id="1" name=""/>
        <p:cNvGrpSpPr/>
        <p:nvPr/>
      </p:nvGrpSpPr>
      <p:grpSpPr>
        <a:xfrm>
          <a:off x="0" y="0"/>
          <a:ext cx="0" cy="0"/>
          <a:chOff x="0" y="0"/>
          <a:chExt cx="0" cy="0"/>
        </a:xfrm>
      </p:grpSpPr>
      <p:sp>
        <p:nvSpPr>
          <p:cNvPr id="12" name="Marcador de texto 10">
            <a:extLst>
              <a:ext uri="{FF2B5EF4-FFF2-40B4-BE49-F238E27FC236}">
                <a16:creationId xmlns:a16="http://schemas.microsoft.com/office/drawing/2014/main" id="{7AA948E9-D7BB-7542-9CAC-8E497490FC3C}"/>
              </a:ext>
            </a:extLst>
          </p:cNvPr>
          <p:cNvSpPr>
            <a:spLocks noGrp="1"/>
          </p:cNvSpPr>
          <p:nvPr>
            <p:ph type="body" sz="quarter" idx="10" hasCustomPrompt="1"/>
          </p:nvPr>
        </p:nvSpPr>
        <p:spPr>
          <a:xfrm>
            <a:off x="1345723" y="3759201"/>
            <a:ext cx="6759575" cy="1860550"/>
          </a:xfrm>
          <a:prstGeom prst="rect">
            <a:avLst/>
          </a:prstGeom>
        </p:spPr>
        <p:txBody>
          <a:bodyPr/>
          <a:lstStyle>
            <a:lvl1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1pPr>
            <a:lvl2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2pPr>
            <a:lvl3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3pPr>
            <a:lvl4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4pPr>
            <a:lvl5pPr marL="0" marR="0" indent="0" algn="l" defTabSz="825500" rtl="0" fontAlgn="auto" latinLnBrk="0" hangingPunct="0">
              <a:lnSpc>
                <a:spcPct val="80000"/>
              </a:lnSpc>
              <a:spcBef>
                <a:spcPts val="0"/>
              </a:spcBef>
              <a:spcAft>
                <a:spcPts val="0"/>
              </a:spcAft>
              <a:buClrTx/>
              <a:buSzTx/>
              <a:buFontTx/>
              <a:buNone/>
              <a:tabLst/>
              <a:defRPr kumimoji="0" lang="es-PE" sz="6000" b="0" i="0" u="none" strike="noStrike" cap="none" spc="0" normalizeH="0" baseline="0">
                <a:ln>
                  <a:noFill/>
                </a:ln>
                <a:solidFill>
                  <a:srgbClr val="000000"/>
                </a:solidFill>
                <a:effectLst/>
                <a:uFillTx/>
                <a:latin typeface="GT Sectra Display Trial Medium" pitchFamily="2" charset="0"/>
                <a:ea typeface="GTSectraDisplay-Medium"/>
                <a:cs typeface="GTSectraDisplay-Medium"/>
                <a:sym typeface="Helvetica Neue"/>
              </a:defRPr>
            </a:lvl5pPr>
          </a:lstStyle>
          <a:p>
            <a:pPr lvl="0"/>
            <a:r>
              <a:rPr lang="es-ES"/>
              <a:t>Titulo del tema</a:t>
            </a:r>
            <a:br>
              <a:rPr lang="es-PE"/>
            </a:br>
            <a:r>
              <a:rPr lang="es-PE"/>
              <a:t>de dos lineas</a:t>
            </a:r>
            <a:br>
              <a:rPr lang="es-PE"/>
            </a:br>
            <a:endParaRPr lang="es-ES"/>
          </a:p>
        </p:txBody>
      </p:sp>
      <p:sp>
        <p:nvSpPr>
          <p:cNvPr id="15" name="Marcador de texto 13">
            <a:extLst>
              <a:ext uri="{FF2B5EF4-FFF2-40B4-BE49-F238E27FC236}">
                <a16:creationId xmlns:a16="http://schemas.microsoft.com/office/drawing/2014/main" id="{1A575F0A-286F-D64F-AB6D-6FAE8507671A}"/>
              </a:ext>
            </a:extLst>
          </p:cNvPr>
          <p:cNvSpPr>
            <a:spLocks noGrp="1"/>
          </p:cNvSpPr>
          <p:nvPr>
            <p:ph type="body" sz="quarter" idx="11" hasCustomPrompt="1"/>
          </p:nvPr>
        </p:nvSpPr>
        <p:spPr>
          <a:xfrm>
            <a:off x="1345723" y="5928101"/>
            <a:ext cx="9859552" cy="6362053"/>
          </a:xfrm>
          <a:prstGeom prst="rect">
            <a:avLst/>
          </a:prstGeom>
        </p:spPr>
        <p:txBody>
          <a:bodyPr/>
          <a:lstStyle>
            <a:lvl1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1pPr>
            <a:lvl2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2pPr>
            <a:lvl3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3pPr>
            <a:lvl4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4pPr>
            <a:lvl5pPr marL="0" marR="0" indent="0" algn="just" defTabSz="825500" rtl="0" fontAlgn="auto" latinLnBrk="0" hangingPunct="1">
              <a:lnSpc>
                <a:spcPct val="100000"/>
              </a:lnSpc>
              <a:spcBef>
                <a:spcPts val="5900"/>
              </a:spcBef>
              <a:spcAft>
                <a:spcPts val="0"/>
              </a:spcAft>
              <a:buClrTx/>
              <a:buSzPct val="125000"/>
              <a:buFontTx/>
              <a:buNone/>
              <a:tabLst/>
              <a:defRPr kumimoji="0" lang="es-PE" sz="3000" b="0" i="0" u="none" strike="noStrike" cap="none" spc="0" normalizeH="0" baseline="0" dirty="0">
                <a:ln>
                  <a:noFill/>
                </a:ln>
                <a:solidFill>
                  <a:srgbClr val="000000"/>
                </a:solidFill>
                <a:effectLst/>
                <a:uFillTx/>
                <a:latin typeface="Alliance No.1 Light" pitchFamily="2" charset="77"/>
                <a:ea typeface="Helvetica Neue"/>
                <a:cs typeface="Helvetica Neue"/>
                <a:sym typeface="Helvetica Neue"/>
              </a:defRPr>
            </a:lvl5pPr>
          </a:lstStyle>
          <a:p>
            <a:pPr marL="0" indent="0" algn="just" hangingPunct="1">
              <a:buNone/>
            </a:pPr>
            <a:r>
              <a:rPr lang="es-PE" sz="3000">
                <a:latin typeface="Alliance No.1 Light" pitchFamily="2" charset="77"/>
              </a:rPr>
              <a:t>Lorem ipsum dolor Lorem ipsum dolor sit amet, Lorem ipsum dolor sit amet, consectetuer adipiscing elit, sed diam nonummy nibh euismod tincidunt ut laoreet dolore magna aliquam erat volutpat.</a:t>
            </a:r>
          </a:p>
          <a:p>
            <a:pPr marL="0" indent="0" algn="just" hangingPunct="1">
              <a:buNone/>
            </a:pPr>
            <a:r>
              <a:rPr lang="es-PE" sz="3000">
                <a:latin typeface="Alliance No.1 Light" pitchFamily="2" charset="77"/>
              </a:rPr>
              <a:t>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qui blandit.</a:t>
            </a:r>
          </a:p>
        </p:txBody>
      </p:sp>
      <p:sp>
        <p:nvSpPr>
          <p:cNvPr id="18" name="Marcador de texto 17">
            <a:extLst>
              <a:ext uri="{FF2B5EF4-FFF2-40B4-BE49-F238E27FC236}">
                <a16:creationId xmlns:a16="http://schemas.microsoft.com/office/drawing/2014/main" id="{F4C2363A-0893-414E-BD4C-B671DD048189}"/>
              </a:ext>
            </a:extLst>
          </p:cNvPr>
          <p:cNvSpPr>
            <a:spLocks noGrp="1"/>
          </p:cNvSpPr>
          <p:nvPr>
            <p:ph type="body" sz="quarter" idx="13" hasCustomPrompt="1"/>
          </p:nvPr>
        </p:nvSpPr>
        <p:spPr>
          <a:xfrm>
            <a:off x="1371600" y="1403350"/>
            <a:ext cx="3390900" cy="425450"/>
          </a:xfrm>
          <a:prstGeom prst="rect">
            <a:avLst/>
          </a:prstGeom>
        </p:spPr>
        <p:txBody>
          <a:bodyPr/>
          <a:lstStyle>
            <a:lvl1pPr marL="0" indent="0" algn="l">
              <a:buNone/>
              <a:defRPr kumimoji="0" lang="es-PE" sz="2200" b="0" i="0" u="none" strike="noStrike" cap="none" spc="0" normalizeH="0" baseline="0" dirty="0">
                <a:ln>
                  <a:noFill/>
                </a:ln>
                <a:solidFill>
                  <a:schemeClr val="tx1"/>
                </a:solidFill>
                <a:effectLst/>
                <a:uFillTx/>
                <a:latin typeface="Alliance No.1 Light"/>
                <a:ea typeface="Alliance No.1 Light"/>
                <a:cs typeface="Alliance No.1 Light"/>
                <a:sym typeface="Alliance No.1 Light"/>
              </a:defRPr>
            </a:lvl1pPr>
          </a:lstStyle>
          <a:p>
            <a:r>
              <a:rPr lang="es-PE"/>
              <a:t>Título de presentación</a:t>
            </a:r>
          </a:p>
        </p:txBody>
      </p:sp>
    </p:spTree>
    <p:extLst>
      <p:ext uri="{BB962C8B-B14F-4D97-AF65-F5344CB8AC3E}">
        <p14:creationId xmlns:p14="http://schemas.microsoft.com/office/powerpoint/2010/main" val="37148181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ulo a 3 columnas">
    <p:bg>
      <p:bgPr>
        <a:solidFill>
          <a:schemeClr val="bg1">
            <a:lumMod val="95000"/>
          </a:schemeClr>
        </a:solidFill>
        <a:effectLst/>
      </p:bgPr>
    </p:bg>
    <p:spTree>
      <p:nvGrpSpPr>
        <p:cNvPr id="1" name=""/>
        <p:cNvGrpSpPr/>
        <p:nvPr/>
      </p:nvGrpSpPr>
      <p:grpSpPr>
        <a:xfrm>
          <a:off x="0" y="0"/>
          <a:ext cx="0" cy="0"/>
          <a:chOff x="0" y="0"/>
          <a:chExt cx="0" cy="0"/>
        </a:xfrm>
      </p:grpSpPr>
      <p:sp>
        <p:nvSpPr>
          <p:cNvPr id="18" name="Marcador de texto 17">
            <a:extLst>
              <a:ext uri="{FF2B5EF4-FFF2-40B4-BE49-F238E27FC236}">
                <a16:creationId xmlns:a16="http://schemas.microsoft.com/office/drawing/2014/main" id="{F4C2363A-0893-414E-BD4C-B671DD048189}"/>
              </a:ext>
            </a:extLst>
          </p:cNvPr>
          <p:cNvSpPr>
            <a:spLocks noGrp="1"/>
          </p:cNvSpPr>
          <p:nvPr>
            <p:ph type="body" sz="quarter" idx="13" hasCustomPrompt="1"/>
          </p:nvPr>
        </p:nvSpPr>
        <p:spPr>
          <a:xfrm>
            <a:off x="1371600" y="1403350"/>
            <a:ext cx="3390900" cy="425450"/>
          </a:xfrm>
          <a:prstGeom prst="rect">
            <a:avLst/>
          </a:prstGeom>
        </p:spPr>
        <p:txBody>
          <a:bodyPr/>
          <a:lstStyle>
            <a:lvl1pPr marL="0" indent="0" algn="l">
              <a:buNone/>
              <a:defRPr kumimoji="0" lang="es-PE" sz="2200" b="0" i="0" u="none" strike="noStrike" cap="none" spc="0" normalizeH="0" baseline="0" dirty="0">
                <a:ln>
                  <a:noFill/>
                </a:ln>
                <a:solidFill>
                  <a:schemeClr val="tx1"/>
                </a:solidFill>
                <a:effectLst/>
                <a:uFillTx/>
                <a:latin typeface="Alliance No.1 Light"/>
                <a:ea typeface="Alliance No.1 Light"/>
                <a:cs typeface="Alliance No.1 Light"/>
                <a:sym typeface="Alliance No.1 Light"/>
              </a:defRPr>
            </a:lvl1pPr>
          </a:lstStyle>
          <a:p>
            <a:r>
              <a:rPr lang="es-PE"/>
              <a:t>Título de presentación</a:t>
            </a:r>
          </a:p>
        </p:txBody>
      </p:sp>
      <p:sp>
        <p:nvSpPr>
          <p:cNvPr id="20" name="Marcador de texto 10">
            <a:extLst>
              <a:ext uri="{FF2B5EF4-FFF2-40B4-BE49-F238E27FC236}">
                <a16:creationId xmlns:a16="http://schemas.microsoft.com/office/drawing/2014/main" id="{768A28DE-6D41-B148-B7CB-A2427DEA5D23}"/>
              </a:ext>
            </a:extLst>
          </p:cNvPr>
          <p:cNvSpPr>
            <a:spLocks noGrp="1"/>
          </p:cNvSpPr>
          <p:nvPr>
            <p:ph type="body" sz="quarter" idx="10" hasCustomPrompt="1"/>
          </p:nvPr>
        </p:nvSpPr>
        <p:spPr>
          <a:xfrm>
            <a:off x="1345723" y="5082601"/>
            <a:ext cx="6704973" cy="600998"/>
          </a:xfrm>
          <a:prstGeom prst="rect">
            <a:avLst/>
          </a:prstGeom>
        </p:spPr>
        <p:txBody>
          <a:bodyPr/>
          <a:lstStyle>
            <a:lvl1pPr marL="0" marR="0" indent="0" algn="l" defTabSz="825500" rtl="0" fontAlgn="auto" latinLnBrk="0" hangingPunct="0">
              <a:lnSpc>
                <a:spcPct val="80000"/>
              </a:lnSpc>
              <a:spcBef>
                <a:spcPts val="0"/>
              </a:spcBef>
              <a:spcAft>
                <a:spcPts val="0"/>
              </a:spcAft>
              <a:buClrTx/>
              <a:buSzTx/>
              <a:buFontTx/>
              <a:buNone/>
              <a:tabLst/>
              <a:defRPr kumimoji="0" lang="es-ES" sz="4000" b="0" i="0" u="none" strike="noStrike" cap="none" spc="0" normalizeH="0" baseline="0" dirty="0" smtClean="0">
                <a:ln>
                  <a:noFill/>
                </a:ln>
                <a:solidFill>
                  <a:srgbClr val="000000"/>
                </a:solidFill>
                <a:effectLst/>
                <a:uFillTx/>
                <a:latin typeface="GT Sectra Display Trial Medium" pitchFamily="2" charset="0"/>
                <a:ea typeface="GTSectraDisplay-Medium"/>
                <a:cs typeface="GTSectraDisplay-Medium"/>
                <a:sym typeface="Helvetica Neue"/>
              </a:defRPr>
            </a:lvl1pPr>
            <a:lvl2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2pPr>
            <a:lvl3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3pPr>
            <a:lvl4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4pPr>
            <a:lvl5pPr marL="0" marR="0" indent="0" algn="l" defTabSz="825500" rtl="0" fontAlgn="auto" latinLnBrk="0" hangingPunct="0">
              <a:lnSpc>
                <a:spcPct val="80000"/>
              </a:lnSpc>
              <a:spcBef>
                <a:spcPts val="0"/>
              </a:spcBef>
              <a:spcAft>
                <a:spcPts val="0"/>
              </a:spcAft>
              <a:buClrTx/>
              <a:buSzTx/>
              <a:buFontTx/>
              <a:buNone/>
              <a:tabLst/>
              <a:defRPr kumimoji="0" lang="es-PE" sz="6000" b="0" i="0" u="none" strike="noStrike" cap="none" spc="0" normalizeH="0" baseline="0">
                <a:ln>
                  <a:noFill/>
                </a:ln>
                <a:solidFill>
                  <a:srgbClr val="000000"/>
                </a:solidFill>
                <a:effectLst/>
                <a:uFillTx/>
                <a:latin typeface="GT Sectra Display Trial Medium" pitchFamily="2" charset="0"/>
                <a:ea typeface="GTSectraDisplay-Medium"/>
                <a:cs typeface="GTSectraDisplay-Medium"/>
                <a:sym typeface="Helvetica Neue"/>
              </a:defRPr>
            </a:lvl5pPr>
          </a:lstStyle>
          <a:p>
            <a:pPr lvl="0"/>
            <a:r>
              <a:rPr lang="es-ES"/>
              <a:t>Subtitulo 01</a:t>
            </a:r>
          </a:p>
        </p:txBody>
      </p:sp>
      <p:sp>
        <p:nvSpPr>
          <p:cNvPr id="21" name="Marcador de texto 13">
            <a:extLst>
              <a:ext uri="{FF2B5EF4-FFF2-40B4-BE49-F238E27FC236}">
                <a16:creationId xmlns:a16="http://schemas.microsoft.com/office/drawing/2014/main" id="{5B937CB3-8AE5-7E4D-8875-D01EA8826EB5}"/>
              </a:ext>
            </a:extLst>
          </p:cNvPr>
          <p:cNvSpPr>
            <a:spLocks noGrp="1"/>
          </p:cNvSpPr>
          <p:nvPr>
            <p:ph type="body" sz="quarter" idx="11" hasCustomPrompt="1"/>
          </p:nvPr>
        </p:nvSpPr>
        <p:spPr>
          <a:xfrm>
            <a:off x="1345723" y="5928101"/>
            <a:ext cx="6704972" cy="6362053"/>
          </a:xfrm>
          <a:prstGeom prst="rect">
            <a:avLst/>
          </a:prstGeom>
        </p:spPr>
        <p:txBody>
          <a:bodyPr/>
          <a:lstStyle>
            <a:lvl1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1pPr>
            <a:lvl2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2pPr>
            <a:lvl3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3pPr>
            <a:lvl4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4pPr>
            <a:lvl5pPr marL="0" marR="0" indent="0" algn="just" defTabSz="825500" rtl="0" fontAlgn="auto" latinLnBrk="0" hangingPunct="1">
              <a:lnSpc>
                <a:spcPct val="100000"/>
              </a:lnSpc>
              <a:spcBef>
                <a:spcPts val="5900"/>
              </a:spcBef>
              <a:spcAft>
                <a:spcPts val="0"/>
              </a:spcAft>
              <a:buClrTx/>
              <a:buSzPct val="125000"/>
              <a:buFontTx/>
              <a:buNone/>
              <a:tabLst/>
              <a:defRPr kumimoji="0" lang="es-PE" sz="3000" b="0" i="0" u="none" strike="noStrike" cap="none" spc="0" normalizeH="0" baseline="0" dirty="0">
                <a:ln>
                  <a:noFill/>
                </a:ln>
                <a:solidFill>
                  <a:srgbClr val="000000"/>
                </a:solidFill>
                <a:effectLst/>
                <a:uFillTx/>
                <a:latin typeface="Alliance No.1 Light" pitchFamily="2" charset="77"/>
                <a:ea typeface="Helvetica Neue"/>
                <a:cs typeface="Helvetica Neue"/>
                <a:sym typeface="Helvetica Neue"/>
              </a:defRPr>
            </a:lvl5pPr>
          </a:lstStyle>
          <a:p>
            <a:pPr marL="0" indent="0" algn="just" hangingPunct="1">
              <a:buNone/>
            </a:pPr>
            <a:r>
              <a:rPr lang="es-PE" sz="3000">
                <a:latin typeface="Alliance No.1 Light" pitchFamily="2" charset="77"/>
              </a:rPr>
              <a:t>Lorem ipsum dolor Lorem ipsum dolor sit amet, Lorem ipsum dolor sit amet, consectetuer adipiscing elit, sed diam nonummy nibh euismod tincidunt ut laoreet dolore magna aliquam erat volutpat.</a:t>
            </a:r>
          </a:p>
          <a:p>
            <a:pPr marL="0" indent="0" algn="just" hangingPunct="1">
              <a:buNone/>
            </a:pPr>
            <a:r>
              <a:rPr lang="es-PE" sz="3000">
                <a:latin typeface="Alliance No.1 Light" pitchFamily="2" charset="77"/>
              </a:rPr>
              <a:t>Ut wisi enim ad minim veniam, quis nostrud exerci tation ullamcorper suscipit lobortis nisl ut aliquip ex ea commodo consequat. </a:t>
            </a:r>
          </a:p>
        </p:txBody>
      </p:sp>
      <p:sp>
        <p:nvSpPr>
          <p:cNvPr id="24" name="Marcador de texto 10">
            <a:extLst>
              <a:ext uri="{FF2B5EF4-FFF2-40B4-BE49-F238E27FC236}">
                <a16:creationId xmlns:a16="http://schemas.microsoft.com/office/drawing/2014/main" id="{4A7EFB7E-D52A-7F4C-AC09-FC4B77954F3F}"/>
              </a:ext>
            </a:extLst>
          </p:cNvPr>
          <p:cNvSpPr>
            <a:spLocks noGrp="1"/>
          </p:cNvSpPr>
          <p:nvPr>
            <p:ph type="body" sz="quarter" idx="14" hasCustomPrompt="1"/>
          </p:nvPr>
        </p:nvSpPr>
        <p:spPr>
          <a:xfrm>
            <a:off x="8413273" y="5082601"/>
            <a:ext cx="6704973" cy="600998"/>
          </a:xfrm>
          <a:prstGeom prst="rect">
            <a:avLst/>
          </a:prstGeom>
        </p:spPr>
        <p:txBody>
          <a:bodyPr/>
          <a:lstStyle>
            <a:lvl1pPr marL="0" marR="0" indent="0" algn="l" defTabSz="825500" rtl="0" fontAlgn="auto" latinLnBrk="0" hangingPunct="0">
              <a:lnSpc>
                <a:spcPct val="80000"/>
              </a:lnSpc>
              <a:spcBef>
                <a:spcPts val="0"/>
              </a:spcBef>
              <a:spcAft>
                <a:spcPts val="0"/>
              </a:spcAft>
              <a:buClrTx/>
              <a:buSzTx/>
              <a:buFontTx/>
              <a:buNone/>
              <a:tabLst/>
              <a:defRPr kumimoji="0" lang="es-ES" sz="4000" b="0" i="0" u="none" strike="noStrike" cap="none" spc="0" normalizeH="0" baseline="0" dirty="0" smtClean="0">
                <a:ln>
                  <a:noFill/>
                </a:ln>
                <a:solidFill>
                  <a:srgbClr val="000000"/>
                </a:solidFill>
                <a:effectLst/>
                <a:uFillTx/>
                <a:latin typeface="GT Sectra Display Trial Medium" pitchFamily="2" charset="0"/>
                <a:ea typeface="GTSectraDisplay-Medium"/>
                <a:cs typeface="GTSectraDisplay-Medium"/>
                <a:sym typeface="Helvetica Neue"/>
              </a:defRPr>
            </a:lvl1pPr>
            <a:lvl2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2pPr>
            <a:lvl3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3pPr>
            <a:lvl4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4pPr>
            <a:lvl5pPr marL="0" marR="0" indent="0" algn="l" defTabSz="825500" rtl="0" fontAlgn="auto" latinLnBrk="0" hangingPunct="0">
              <a:lnSpc>
                <a:spcPct val="80000"/>
              </a:lnSpc>
              <a:spcBef>
                <a:spcPts val="0"/>
              </a:spcBef>
              <a:spcAft>
                <a:spcPts val="0"/>
              </a:spcAft>
              <a:buClrTx/>
              <a:buSzTx/>
              <a:buFontTx/>
              <a:buNone/>
              <a:tabLst/>
              <a:defRPr kumimoji="0" lang="es-PE" sz="6000" b="0" i="0" u="none" strike="noStrike" cap="none" spc="0" normalizeH="0" baseline="0">
                <a:ln>
                  <a:noFill/>
                </a:ln>
                <a:solidFill>
                  <a:srgbClr val="000000"/>
                </a:solidFill>
                <a:effectLst/>
                <a:uFillTx/>
                <a:latin typeface="GT Sectra Display Trial Medium" pitchFamily="2" charset="0"/>
                <a:ea typeface="GTSectraDisplay-Medium"/>
                <a:cs typeface="GTSectraDisplay-Medium"/>
                <a:sym typeface="Helvetica Neue"/>
              </a:defRPr>
            </a:lvl5pPr>
          </a:lstStyle>
          <a:p>
            <a:pPr lvl="0"/>
            <a:r>
              <a:rPr lang="es-ES"/>
              <a:t>Subtitulo 02</a:t>
            </a:r>
          </a:p>
        </p:txBody>
      </p:sp>
      <p:sp>
        <p:nvSpPr>
          <p:cNvPr id="25" name="Marcador de texto 13">
            <a:extLst>
              <a:ext uri="{FF2B5EF4-FFF2-40B4-BE49-F238E27FC236}">
                <a16:creationId xmlns:a16="http://schemas.microsoft.com/office/drawing/2014/main" id="{CEB3553B-75C8-FF48-8CDC-3F67539100C4}"/>
              </a:ext>
            </a:extLst>
          </p:cNvPr>
          <p:cNvSpPr>
            <a:spLocks noGrp="1"/>
          </p:cNvSpPr>
          <p:nvPr>
            <p:ph type="body" sz="quarter" idx="15" hasCustomPrompt="1"/>
          </p:nvPr>
        </p:nvSpPr>
        <p:spPr>
          <a:xfrm>
            <a:off x="8413273" y="5928101"/>
            <a:ext cx="6704972" cy="6362053"/>
          </a:xfrm>
          <a:prstGeom prst="rect">
            <a:avLst/>
          </a:prstGeom>
        </p:spPr>
        <p:txBody>
          <a:bodyPr/>
          <a:lstStyle>
            <a:lvl1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1pPr>
            <a:lvl2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2pPr>
            <a:lvl3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3pPr>
            <a:lvl4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4pPr>
            <a:lvl5pPr marL="0" marR="0" indent="0" algn="just" defTabSz="825500" rtl="0" fontAlgn="auto" latinLnBrk="0" hangingPunct="1">
              <a:lnSpc>
                <a:spcPct val="100000"/>
              </a:lnSpc>
              <a:spcBef>
                <a:spcPts val="5900"/>
              </a:spcBef>
              <a:spcAft>
                <a:spcPts val="0"/>
              </a:spcAft>
              <a:buClrTx/>
              <a:buSzPct val="125000"/>
              <a:buFontTx/>
              <a:buNone/>
              <a:tabLst/>
              <a:defRPr kumimoji="0" lang="es-PE" sz="3000" b="0" i="0" u="none" strike="noStrike" cap="none" spc="0" normalizeH="0" baseline="0" dirty="0">
                <a:ln>
                  <a:noFill/>
                </a:ln>
                <a:solidFill>
                  <a:srgbClr val="000000"/>
                </a:solidFill>
                <a:effectLst/>
                <a:uFillTx/>
                <a:latin typeface="Alliance No.1 Light" pitchFamily="2" charset="77"/>
                <a:ea typeface="Helvetica Neue"/>
                <a:cs typeface="Helvetica Neue"/>
                <a:sym typeface="Helvetica Neue"/>
              </a:defRPr>
            </a:lvl5pPr>
          </a:lstStyle>
          <a:p>
            <a:pPr marL="0" indent="0" algn="just" hangingPunct="1">
              <a:buNone/>
            </a:pPr>
            <a:r>
              <a:rPr lang="es-PE" sz="3000">
                <a:latin typeface="Alliance No.1 Light" pitchFamily="2" charset="77"/>
              </a:rPr>
              <a:t>Lorem ipsum dolor Lorem ipsum dolor sit amet, Lorem ipsum dolor sit amet, consectetuer adipiscing elit, sed diam nonummy nibh euismod tincidunt ut laoreet dolore magna aliquam erat volutpat.</a:t>
            </a:r>
          </a:p>
          <a:p>
            <a:pPr marL="0" indent="0" algn="just" hangingPunct="1">
              <a:buNone/>
            </a:pPr>
            <a:r>
              <a:rPr lang="es-PE" sz="3000">
                <a:latin typeface="Alliance No.1 Light" pitchFamily="2" charset="77"/>
              </a:rPr>
              <a:t>Ut wisi enim ad minim veniam, quis nostrud exerci tation ullamcorper suscipit lobortis nisl ut aliquip ex ea commodo consequat. </a:t>
            </a:r>
          </a:p>
        </p:txBody>
      </p:sp>
      <p:sp>
        <p:nvSpPr>
          <p:cNvPr id="28" name="Marcador de texto 10">
            <a:extLst>
              <a:ext uri="{FF2B5EF4-FFF2-40B4-BE49-F238E27FC236}">
                <a16:creationId xmlns:a16="http://schemas.microsoft.com/office/drawing/2014/main" id="{EACB13E5-A757-E740-B00E-1A2CD65C9EA4}"/>
              </a:ext>
            </a:extLst>
          </p:cNvPr>
          <p:cNvSpPr>
            <a:spLocks noGrp="1"/>
          </p:cNvSpPr>
          <p:nvPr>
            <p:ph type="body" sz="quarter" idx="16" hasCustomPrompt="1"/>
          </p:nvPr>
        </p:nvSpPr>
        <p:spPr>
          <a:xfrm>
            <a:off x="15461773" y="5082601"/>
            <a:ext cx="6704973" cy="600998"/>
          </a:xfrm>
          <a:prstGeom prst="rect">
            <a:avLst/>
          </a:prstGeom>
        </p:spPr>
        <p:txBody>
          <a:bodyPr/>
          <a:lstStyle>
            <a:lvl1pPr marL="0" marR="0" indent="0" algn="l" defTabSz="825500" rtl="0" fontAlgn="auto" latinLnBrk="0" hangingPunct="0">
              <a:lnSpc>
                <a:spcPct val="80000"/>
              </a:lnSpc>
              <a:spcBef>
                <a:spcPts val="0"/>
              </a:spcBef>
              <a:spcAft>
                <a:spcPts val="0"/>
              </a:spcAft>
              <a:buClrTx/>
              <a:buSzTx/>
              <a:buFontTx/>
              <a:buNone/>
              <a:tabLst/>
              <a:defRPr kumimoji="0" lang="es-ES" sz="4000" b="0" i="0" u="none" strike="noStrike" cap="none" spc="0" normalizeH="0" baseline="0" dirty="0" smtClean="0">
                <a:ln>
                  <a:noFill/>
                </a:ln>
                <a:solidFill>
                  <a:srgbClr val="000000"/>
                </a:solidFill>
                <a:effectLst/>
                <a:uFillTx/>
                <a:latin typeface="GT Sectra Display Trial Medium" pitchFamily="2" charset="0"/>
                <a:ea typeface="GTSectraDisplay-Medium"/>
                <a:cs typeface="GTSectraDisplay-Medium"/>
                <a:sym typeface="Helvetica Neue"/>
              </a:defRPr>
            </a:lvl1pPr>
            <a:lvl2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2pPr>
            <a:lvl3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3pPr>
            <a:lvl4pPr marL="0" marR="0" indent="0" algn="l" defTabSz="825500" rtl="0" fontAlgn="auto" latinLnBrk="0" hangingPunct="0">
              <a:lnSpc>
                <a:spcPct val="80000"/>
              </a:lnSpc>
              <a:spcBef>
                <a:spcPts val="0"/>
              </a:spcBef>
              <a:spcAft>
                <a:spcPts val="0"/>
              </a:spcAft>
              <a:buClrTx/>
              <a:buSzTx/>
              <a:buFontTx/>
              <a:buNone/>
              <a:tabLst/>
              <a:defRPr kumimoji="0" lang="es-ES" sz="6000" b="0" i="0" u="none" strike="noStrike" cap="none" spc="0" normalizeH="0" baseline="0" smtClean="0">
                <a:ln>
                  <a:noFill/>
                </a:ln>
                <a:solidFill>
                  <a:srgbClr val="000000"/>
                </a:solidFill>
                <a:effectLst/>
                <a:uFillTx/>
                <a:latin typeface="GT Sectra Display Trial Medium" pitchFamily="2" charset="0"/>
                <a:ea typeface="GTSectraDisplay-Medium"/>
                <a:cs typeface="GTSectraDisplay-Medium"/>
                <a:sym typeface="Helvetica Neue"/>
              </a:defRPr>
            </a:lvl4pPr>
            <a:lvl5pPr marL="0" marR="0" indent="0" algn="l" defTabSz="825500" rtl="0" fontAlgn="auto" latinLnBrk="0" hangingPunct="0">
              <a:lnSpc>
                <a:spcPct val="80000"/>
              </a:lnSpc>
              <a:spcBef>
                <a:spcPts val="0"/>
              </a:spcBef>
              <a:spcAft>
                <a:spcPts val="0"/>
              </a:spcAft>
              <a:buClrTx/>
              <a:buSzTx/>
              <a:buFontTx/>
              <a:buNone/>
              <a:tabLst/>
              <a:defRPr kumimoji="0" lang="es-PE" sz="6000" b="0" i="0" u="none" strike="noStrike" cap="none" spc="0" normalizeH="0" baseline="0">
                <a:ln>
                  <a:noFill/>
                </a:ln>
                <a:solidFill>
                  <a:srgbClr val="000000"/>
                </a:solidFill>
                <a:effectLst/>
                <a:uFillTx/>
                <a:latin typeface="GT Sectra Display Trial Medium" pitchFamily="2" charset="0"/>
                <a:ea typeface="GTSectraDisplay-Medium"/>
                <a:cs typeface="GTSectraDisplay-Medium"/>
                <a:sym typeface="Helvetica Neue"/>
              </a:defRPr>
            </a:lvl5pPr>
          </a:lstStyle>
          <a:p>
            <a:pPr lvl="0"/>
            <a:r>
              <a:rPr lang="es-ES"/>
              <a:t>Subtitulo 03</a:t>
            </a:r>
          </a:p>
        </p:txBody>
      </p:sp>
      <p:sp>
        <p:nvSpPr>
          <p:cNvPr id="29" name="Marcador de texto 13">
            <a:extLst>
              <a:ext uri="{FF2B5EF4-FFF2-40B4-BE49-F238E27FC236}">
                <a16:creationId xmlns:a16="http://schemas.microsoft.com/office/drawing/2014/main" id="{A865C351-46E1-9543-B2F6-084E3078383D}"/>
              </a:ext>
            </a:extLst>
          </p:cNvPr>
          <p:cNvSpPr>
            <a:spLocks noGrp="1"/>
          </p:cNvSpPr>
          <p:nvPr>
            <p:ph type="body" sz="quarter" idx="17" hasCustomPrompt="1"/>
          </p:nvPr>
        </p:nvSpPr>
        <p:spPr>
          <a:xfrm>
            <a:off x="15461773" y="5928101"/>
            <a:ext cx="6704972" cy="6362053"/>
          </a:xfrm>
          <a:prstGeom prst="rect">
            <a:avLst/>
          </a:prstGeom>
        </p:spPr>
        <p:txBody>
          <a:bodyPr/>
          <a:lstStyle>
            <a:lvl1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1pPr>
            <a:lvl2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2pPr>
            <a:lvl3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3pPr>
            <a:lvl4pPr marL="0" marR="0" indent="0" algn="just" defTabSz="825500" rtl="0" fontAlgn="auto" latinLnBrk="0" hangingPunct="1">
              <a:lnSpc>
                <a:spcPct val="100000"/>
              </a:lnSpc>
              <a:spcBef>
                <a:spcPts val="5900"/>
              </a:spcBef>
              <a:spcAft>
                <a:spcPts val="0"/>
              </a:spcAft>
              <a:buClrTx/>
              <a:buSzPct val="125000"/>
              <a:buFontTx/>
              <a:buNone/>
              <a:tabLst/>
              <a:defRPr kumimoji="0" lang="es-ES" sz="3000" b="0" i="0" u="none" strike="noStrike" cap="none" spc="0" normalizeH="0" baseline="0" dirty="0" smtClean="0">
                <a:ln>
                  <a:noFill/>
                </a:ln>
                <a:solidFill>
                  <a:srgbClr val="000000"/>
                </a:solidFill>
                <a:effectLst/>
                <a:uFillTx/>
                <a:latin typeface="Alliance No.1 Light" pitchFamily="2" charset="77"/>
                <a:ea typeface="Helvetica Neue"/>
                <a:cs typeface="Helvetica Neue"/>
                <a:sym typeface="Helvetica Neue"/>
              </a:defRPr>
            </a:lvl4pPr>
            <a:lvl5pPr marL="0" marR="0" indent="0" algn="just" defTabSz="825500" rtl="0" fontAlgn="auto" latinLnBrk="0" hangingPunct="1">
              <a:lnSpc>
                <a:spcPct val="100000"/>
              </a:lnSpc>
              <a:spcBef>
                <a:spcPts val="5900"/>
              </a:spcBef>
              <a:spcAft>
                <a:spcPts val="0"/>
              </a:spcAft>
              <a:buClrTx/>
              <a:buSzPct val="125000"/>
              <a:buFontTx/>
              <a:buNone/>
              <a:tabLst/>
              <a:defRPr kumimoji="0" lang="es-PE" sz="3000" b="0" i="0" u="none" strike="noStrike" cap="none" spc="0" normalizeH="0" baseline="0" dirty="0">
                <a:ln>
                  <a:noFill/>
                </a:ln>
                <a:solidFill>
                  <a:srgbClr val="000000"/>
                </a:solidFill>
                <a:effectLst/>
                <a:uFillTx/>
                <a:latin typeface="Alliance No.1 Light" pitchFamily="2" charset="77"/>
                <a:ea typeface="Helvetica Neue"/>
                <a:cs typeface="Helvetica Neue"/>
                <a:sym typeface="Helvetica Neue"/>
              </a:defRPr>
            </a:lvl5pPr>
          </a:lstStyle>
          <a:p>
            <a:pPr marL="0" indent="0" algn="just" hangingPunct="1">
              <a:buNone/>
            </a:pPr>
            <a:r>
              <a:rPr lang="es-PE" sz="3000">
                <a:latin typeface="Alliance No.1 Light" pitchFamily="2" charset="77"/>
              </a:rPr>
              <a:t>Lorem ipsum dolor Lorem ipsum dolor sit amet, Lorem ipsum dolor sit amet, consectetuer adipiscing elit, sed diam nonummy nibh euismod tincidunt ut laoreet dolore magna aliquam erat volutpat.</a:t>
            </a:r>
          </a:p>
          <a:p>
            <a:pPr marL="0" indent="0" algn="just" hangingPunct="1">
              <a:buNone/>
            </a:pPr>
            <a:r>
              <a:rPr lang="es-PE" sz="3000">
                <a:latin typeface="Alliance No.1 Light" pitchFamily="2" charset="77"/>
              </a:rPr>
              <a:t>Ut wisi enim ad minim veniam, quis nostrud exerci tation ullamcorper suscipit lobortis nisl ut aliquip ex ea commodo consequat. </a:t>
            </a:r>
          </a:p>
        </p:txBody>
      </p:sp>
    </p:spTree>
    <p:extLst>
      <p:ext uri="{BB962C8B-B14F-4D97-AF65-F5344CB8AC3E}">
        <p14:creationId xmlns:p14="http://schemas.microsoft.com/office/powerpoint/2010/main" val="6309366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14" name="Título 8">
            <a:extLst>
              <a:ext uri="{FF2B5EF4-FFF2-40B4-BE49-F238E27FC236}">
                <a16:creationId xmlns:a16="http://schemas.microsoft.com/office/drawing/2014/main" id="{A96275E2-C3BB-8C47-B59C-8B9697F0718D}"/>
              </a:ext>
            </a:extLst>
          </p:cNvPr>
          <p:cNvSpPr>
            <a:spLocks noGrp="1"/>
          </p:cNvSpPr>
          <p:nvPr>
            <p:ph type="title" hasCustomPrompt="1"/>
          </p:nvPr>
        </p:nvSpPr>
        <p:spPr>
          <a:xfrm>
            <a:off x="1345723" y="3994620"/>
            <a:ext cx="10291977" cy="4719242"/>
          </a:xfrm>
          <a:prstGeom prst="rect">
            <a:avLst/>
          </a:prstGeom>
        </p:spPr>
        <p:txBody>
          <a:bodyPr/>
          <a:lstStyle>
            <a:lvl1pPr marL="0" marR="0" indent="0" algn="l" defTabSz="825500" rtl="0" fontAlgn="auto" latinLnBrk="0" hangingPunct="0">
              <a:lnSpc>
                <a:spcPct val="90000"/>
              </a:lnSpc>
              <a:spcBef>
                <a:spcPts val="0"/>
              </a:spcBef>
              <a:spcAft>
                <a:spcPts val="0"/>
              </a:spcAft>
              <a:buClrTx/>
              <a:buSzTx/>
              <a:buFontTx/>
              <a:buNone/>
              <a:tabLst/>
              <a:defRPr kumimoji="0" lang="es-PE" sz="10000" b="0" i="0" u="none" strike="noStrike" cap="none" spc="0" normalizeH="0" baseline="0" dirty="0">
                <a:ln>
                  <a:noFill/>
                </a:ln>
                <a:solidFill>
                  <a:srgbClr val="201B3D"/>
                </a:solidFill>
                <a:effectLst/>
                <a:uFillTx/>
                <a:latin typeface="GT Sectra Display Trial Medium" pitchFamily="2" charset="0"/>
                <a:ea typeface="GTSectraDisplay-Medium"/>
                <a:cs typeface="GTSectraDisplay-Medium"/>
                <a:sym typeface="Helvetica Neue"/>
              </a:defRPr>
            </a:lvl1pPr>
          </a:lstStyle>
          <a:p>
            <a:pPr algn="l">
              <a:defRPr sz="10000" b="0">
                <a:solidFill>
                  <a:srgbClr val="FFFFFF"/>
                </a:solidFill>
                <a:latin typeface="GTSectraDisplay-Medium"/>
                <a:ea typeface="GTSectraDisplay-Medium"/>
                <a:cs typeface="GTSectraDisplay-Medium"/>
                <a:sym typeface="GTSectraDisplay-Medium"/>
              </a:defRPr>
            </a:pPr>
            <a:r>
              <a:rPr lang="es-PE" b="0">
                <a:latin typeface="GT Sectra Display Trial Medium" pitchFamily="2" charset="0"/>
              </a:rPr>
              <a:t>Títular de</a:t>
            </a:r>
            <a:br>
              <a:rPr lang="es-PE" b="0">
                <a:latin typeface="GT Sectra Display Trial Medium" pitchFamily="2" charset="0"/>
              </a:rPr>
            </a:br>
            <a:r>
              <a:rPr lang="es-PE" b="0">
                <a:latin typeface="GT Sectra Display Trial Medium" pitchFamily="2" charset="0"/>
              </a:rPr>
              <a:t>máximo tres</a:t>
            </a:r>
            <a:br>
              <a:rPr lang="es-PE" b="0">
                <a:latin typeface="GT Sectra Display Trial Medium" pitchFamily="2" charset="0"/>
              </a:rPr>
            </a:br>
            <a:r>
              <a:rPr lang="es-PE" b="0">
                <a:latin typeface="GT Sectra Display Trial Medium" pitchFamily="2" charset="0"/>
              </a:rPr>
              <a:t>líneas</a:t>
            </a:r>
          </a:p>
        </p:txBody>
      </p:sp>
      <p:sp>
        <p:nvSpPr>
          <p:cNvPr id="19" name="Marcador de texto 17">
            <a:extLst>
              <a:ext uri="{FF2B5EF4-FFF2-40B4-BE49-F238E27FC236}">
                <a16:creationId xmlns:a16="http://schemas.microsoft.com/office/drawing/2014/main" id="{6564567C-23CC-5944-BF4A-BA44EE4666EF}"/>
              </a:ext>
            </a:extLst>
          </p:cNvPr>
          <p:cNvSpPr>
            <a:spLocks noGrp="1"/>
          </p:cNvSpPr>
          <p:nvPr>
            <p:ph type="body" sz="quarter" idx="10" hasCustomPrompt="1"/>
          </p:nvPr>
        </p:nvSpPr>
        <p:spPr>
          <a:xfrm>
            <a:off x="1371600" y="1403350"/>
            <a:ext cx="3390900" cy="425450"/>
          </a:xfrm>
          <a:prstGeom prst="rect">
            <a:avLst/>
          </a:prstGeom>
        </p:spPr>
        <p:txBody>
          <a:bodyPr/>
          <a:lstStyle>
            <a:lvl1pPr marL="0" indent="0" algn="l">
              <a:buNone/>
              <a:defRPr kumimoji="0" lang="es-PE" sz="2200" b="0" i="0" u="none" strike="noStrike" cap="none" spc="0" normalizeH="0" baseline="0" dirty="0">
                <a:ln>
                  <a:noFill/>
                </a:ln>
                <a:solidFill>
                  <a:srgbClr val="FFFFFF"/>
                </a:solidFill>
                <a:effectLst/>
                <a:uFillTx/>
                <a:latin typeface="Alliance No.1 Light"/>
                <a:ea typeface="Alliance No.1 Light"/>
                <a:cs typeface="Alliance No.1 Light"/>
                <a:sym typeface="Alliance No.1 Light"/>
              </a:defRPr>
            </a:lvl1pPr>
          </a:lstStyle>
          <a:p>
            <a:r>
              <a:rPr lang="es-PE"/>
              <a:t>Mes.Año</a:t>
            </a:r>
          </a:p>
        </p:txBody>
      </p:sp>
    </p:spTree>
    <p:extLst>
      <p:ext uri="{BB962C8B-B14F-4D97-AF65-F5344CB8AC3E}">
        <p14:creationId xmlns:p14="http://schemas.microsoft.com/office/powerpoint/2010/main" val="73708336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1B3D">
            <a:alpha val="0"/>
          </a:srgb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30BB4-21C5-469B-869A-F5AC447B523B}"/>
              </a:ext>
            </a:extLst>
          </p:cNvPr>
          <p:cNvGraphicFramePr>
            <a:graphicFrameLocks noChangeAspect="1"/>
          </p:cNvGraphicFramePr>
          <p:nvPr userDrawn="1">
            <p:custDataLst>
              <p:tags r:id="rId10"/>
            </p:custDataLst>
            <p:extLst>
              <p:ext uri="{D42A27DB-BD31-4B8C-83A1-F6EECF244321}">
                <p14:modId xmlns:p14="http://schemas.microsoft.com/office/powerpoint/2010/main" val="908813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1" imgW="421" imgH="420" progId="TCLayout.ActiveDocument.1">
                  <p:embed/>
                </p:oleObj>
              </mc:Choice>
              <mc:Fallback>
                <p:oleObj name="think-cell Slide" r:id="rId11" imgW="421" imgH="420" progId="TCLayout.ActiveDocument.1">
                  <p:embed/>
                  <p:pic>
                    <p:nvPicPr>
                      <p:cNvPr id="2" name="Object 1" hidden="1">
                        <a:extLst>
                          <a:ext uri="{FF2B5EF4-FFF2-40B4-BE49-F238E27FC236}">
                            <a16:creationId xmlns:a16="http://schemas.microsoft.com/office/drawing/2014/main" id="{A9530BB4-21C5-469B-869A-F5AC447B523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38E32379-6B20-1FDE-C630-14B4F7CD0BB1}"/>
              </a:ext>
            </a:extLst>
          </p:cNvPr>
          <p:cNvSpPr/>
          <p:nvPr userDrawn="1"/>
        </p:nvSpPr>
        <p:spPr>
          <a:xfrm>
            <a:off x="-1065265" y="373334"/>
            <a:ext cx="900000" cy="72000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es-PE" sz="2400" b="0" dirty="0">
              <a:solidFill>
                <a:srgbClr val="FFFFFF"/>
              </a:solidFill>
              <a:latin typeface="+mn-lt"/>
              <a:ea typeface="+mn-ea"/>
              <a:cs typeface="+mn-cs"/>
              <a:sym typeface="Helvetica Neue Medium"/>
            </a:endParaRPr>
          </a:p>
        </p:txBody>
      </p:sp>
      <p:sp>
        <p:nvSpPr>
          <p:cNvPr id="6" name="Rectángulo 5">
            <a:extLst>
              <a:ext uri="{FF2B5EF4-FFF2-40B4-BE49-F238E27FC236}">
                <a16:creationId xmlns:a16="http://schemas.microsoft.com/office/drawing/2014/main" id="{2334A9FC-90FE-8664-CD7E-A1A95A2754FE}"/>
              </a:ext>
            </a:extLst>
          </p:cNvPr>
          <p:cNvSpPr/>
          <p:nvPr userDrawn="1"/>
        </p:nvSpPr>
        <p:spPr>
          <a:xfrm>
            <a:off x="-1065265" y="1268030"/>
            <a:ext cx="900000" cy="720000"/>
          </a:xfrm>
          <a:prstGeom prst="rect">
            <a:avLst/>
          </a:prstGeom>
          <a:solidFill>
            <a:srgbClr val="9AC4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PE" sz="2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Rectángulo 5">
            <a:extLst>
              <a:ext uri="{FF2B5EF4-FFF2-40B4-BE49-F238E27FC236}">
                <a16:creationId xmlns:a16="http://schemas.microsoft.com/office/drawing/2014/main" id="{DFC1A3D8-BC99-5D83-43F9-5DE61F2A7583}"/>
              </a:ext>
            </a:extLst>
          </p:cNvPr>
          <p:cNvSpPr/>
          <p:nvPr userDrawn="1"/>
        </p:nvSpPr>
        <p:spPr>
          <a:xfrm>
            <a:off x="-1065265" y="2162726"/>
            <a:ext cx="900000" cy="720000"/>
          </a:xfrm>
          <a:prstGeom prst="rect">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PE" sz="24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4" r:id="rId4"/>
    <p:sldLayoutId id="2147483663" r:id="rId5"/>
    <p:sldLayoutId id="2147483665" r:id="rId6"/>
    <p:sldLayoutId id="2147483816" r:id="rId7"/>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orient="horz" pos="4320">
          <p15:clr>
            <a:srgbClr val="F26B43"/>
          </p15:clr>
        </p15:guide>
        <p15:guide id="2" pos="7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19.png"/><Relationship Id="rId21" Type="http://schemas.openxmlformats.org/officeDocument/2006/relationships/image" Target="../media/image61.png"/><Relationship Id="rId34" Type="http://schemas.openxmlformats.org/officeDocument/2006/relationships/image" Target="../media/image20.pn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21.png"/><Relationship Id="rId2" Type="http://schemas.openxmlformats.org/officeDocument/2006/relationships/notesSlide" Target="../notesSlides/notesSlide13.xml"/><Relationship Id="rId16" Type="http://schemas.openxmlformats.org/officeDocument/2006/relationships/image" Target="../media/image56.png"/><Relationship Id="rId20" Type="http://schemas.openxmlformats.org/officeDocument/2006/relationships/image" Target="../media/image60.jpeg"/><Relationship Id="rId29" Type="http://schemas.openxmlformats.org/officeDocument/2006/relationships/image" Target="../media/image69.jpe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image" Target="../media/image50.png"/><Relationship Id="rId19" Type="http://schemas.openxmlformats.org/officeDocument/2006/relationships/image" Target="../media/image59.png"/><Relationship Id="rId31" Type="http://schemas.openxmlformats.org/officeDocument/2006/relationships/image" Target="../media/image71.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chart" Target="../charts/chart15.xml"/><Relationship Id="rId8"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mailto:acardenas@eurocapital.com.pe" TargetMode="External"/><Relationship Id="rId3" Type="http://schemas.openxmlformats.org/officeDocument/2006/relationships/image" Target="../media/image3.png"/><Relationship Id="rId7" Type="http://schemas.openxmlformats.org/officeDocument/2006/relationships/hyperlink" Target="mailto:caragon@eurocapital.com.p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mailto:rlopez@eurocapital.com.pe" TargetMode="External"/><Relationship Id="rId5" Type="http://schemas.openxmlformats.org/officeDocument/2006/relationships/hyperlink" Target="mailto:jcarbonel@eurocapital.com.pe" TargetMode="External"/><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svg"/><Relationship Id="rId3" Type="http://schemas.openxmlformats.org/officeDocument/2006/relationships/chart" Target="../charts/chart1.xm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5"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2.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3933B"/>
            </a:gs>
            <a:gs pos="100000">
              <a:srgbClr val="0071CE"/>
            </a:gs>
            <a:gs pos="50000">
              <a:schemeClr val="bg1"/>
            </a:gs>
          </a:gsLst>
          <a:lin ang="16200000" scaled="0"/>
        </a:gra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0518C1-28C0-4B46-B0FE-7832B317735C}"/>
              </a:ext>
            </a:extLst>
          </p:cNvPr>
          <p:cNvSpPr/>
          <p:nvPr/>
        </p:nvSpPr>
        <p:spPr>
          <a:xfrm>
            <a:off x="0" y="0"/>
            <a:ext cx="24384000" cy="13716000"/>
          </a:xfrm>
          <a:prstGeom prst="rect">
            <a:avLst/>
          </a:prstGeom>
          <a:gradFill>
            <a:gsLst>
              <a:gs pos="0">
                <a:schemeClr val="bg1">
                  <a:lumMod val="50000"/>
                </a:schemeClr>
              </a:gs>
              <a:gs pos="100000">
                <a:srgbClr val="0071CE"/>
              </a:gs>
              <a:gs pos="50000">
                <a:schemeClr val="bg1">
                  <a:lumMod val="75000"/>
                </a:schemeClr>
              </a:gs>
            </a:gsLst>
            <a:lin ang="162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P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CuadroTexto 13">
            <a:extLst>
              <a:ext uri="{FF2B5EF4-FFF2-40B4-BE49-F238E27FC236}">
                <a16:creationId xmlns:a16="http://schemas.microsoft.com/office/drawing/2014/main" id="{2598D1CB-B6A3-4754-9753-CF5CAE2E41D6}"/>
              </a:ext>
            </a:extLst>
          </p:cNvPr>
          <p:cNvSpPr txBox="1"/>
          <p:nvPr/>
        </p:nvSpPr>
        <p:spPr>
          <a:xfrm>
            <a:off x="1163172" y="7932457"/>
            <a:ext cx="17140396"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8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Presentación </a:t>
            </a:r>
            <a:r>
              <a:rPr lang="es-CL" sz="8000" dirty="0">
                <a:solidFill>
                  <a:schemeClr val="bg1"/>
                </a:solidFill>
                <a:latin typeface="Century Gothic" panose="020B0502020202020204" pitchFamily="34" charset="0"/>
                <a:ea typeface="Calibri" panose="020F0502020204030204" pitchFamily="34" charset="0"/>
                <a:cs typeface="Calibri" panose="020F0502020204030204" pitchFamily="34" charset="0"/>
              </a:rPr>
              <a:t>Corporativa</a:t>
            </a:r>
            <a:endParaRPr lang="es-CL" sz="6500" b="0" noProof="0" dirty="0">
              <a:solidFill>
                <a:schemeClr val="bg1"/>
              </a:solidFill>
              <a:latin typeface="Century Gothic" panose="020B0502020202020204" pitchFamily="34" charset="0"/>
              <a:ea typeface="Calibri" panose="020F0502020204030204" pitchFamily="34" charset="0"/>
              <a:cs typeface="Calibri" panose="020F0502020204030204" pitchFamily="34" charset="0"/>
            </a:endParaRPr>
          </a:p>
          <a:p>
            <a:pPr algn="l"/>
            <a:r>
              <a:rPr lang="es-CL" sz="4000" b="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Diciembre 2025</a:t>
            </a:r>
          </a:p>
        </p:txBody>
      </p:sp>
      <p:pic>
        <p:nvPicPr>
          <p:cNvPr id="4" name="Imagen 3" descr="Texto&#10;&#10;El contenido generado por IA puede ser incorrecto.">
            <a:extLst>
              <a:ext uri="{FF2B5EF4-FFF2-40B4-BE49-F238E27FC236}">
                <a16:creationId xmlns:a16="http://schemas.microsoft.com/office/drawing/2014/main" id="{4C0F058B-7EC4-61A8-754D-5CD2CD896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172" y="1758108"/>
            <a:ext cx="8257970" cy="2372289"/>
          </a:xfrm>
          <a:prstGeom prst="rect">
            <a:avLst/>
          </a:prstGeom>
          <a:noFill/>
        </p:spPr>
      </p:pic>
    </p:spTree>
    <p:extLst>
      <p:ext uri="{BB962C8B-B14F-4D97-AF65-F5344CB8AC3E}">
        <p14:creationId xmlns:p14="http://schemas.microsoft.com/office/powerpoint/2010/main" val="21554563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D29E2-3E77-DAC3-F434-671593368904}"/>
            </a:ext>
          </a:extLst>
        </p:cNvPr>
        <p:cNvGrpSpPr/>
        <p:nvPr/>
      </p:nvGrpSpPr>
      <p:grpSpPr>
        <a:xfrm>
          <a:off x="0" y="0"/>
          <a:ext cx="0" cy="0"/>
          <a:chOff x="0" y="0"/>
          <a:chExt cx="0" cy="0"/>
        </a:xfrm>
      </p:grpSpPr>
      <p:sp>
        <p:nvSpPr>
          <p:cNvPr id="67" name="Rectángulo 17">
            <a:extLst>
              <a:ext uri="{FF2B5EF4-FFF2-40B4-BE49-F238E27FC236}">
                <a16:creationId xmlns:a16="http://schemas.microsoft.com/office/drawing/2014/main" id="{342A99FE-120D-5392-9325-DB41E9A32F56}"/>
              </a:ext>
            </a:extLst>
          </p:cNvPr>
          <p:cNvSpPr/>
          <p:nvPr/>
        </p:nvSpPr>
        <p:spPr>
          <a:xfrm>
            <a:off x="2297662" y="5026494"/>
            <a:ext cx="19256052" cy="388907"/>
          </a:xfrm>
          <a:prstGeom prst="rect">
            <a:avLst/>
          </a:prstGeom>
          <a:gradFill>
            <a:gsLst>
              <a:gs pos="0">
                <a:srgbClr val="0071CE">
                  <a:alpha val="60000"/>
                </a:srgbClr>
              </a:gs>
              <a:gs pos="100000">
                <a:srgbClr val="0070C0"/>
              </a:gs>
            </a:gsLst>
            <a:lin ang="10800000" scaled="0"/>
          </a:gra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Bef>
                <a:spcPts val="600"/>
              </a:spcBef>
              <a:spcAft>
                <a:spcPts val="0"/>
              </a:spcAft>
              <a:buClrTx/>
              <a:buSzTx/>
              <a:buFontTx/>
              <a:buNone/>
              <a:tabLst/>
              <a:defRPr/>
            </a:pPr>
            <a:endParaRPr lang="es-CL" sz="2400" noProof="0" dirty="0">
              <a:solidFill>
                <a:srgbClr val="FFFFFF"/>
              </a:solidFill>
              <a:latin typeface="Century Gothic" panose="020B0502020202020204" pitchFamily="34" charset="0"/>
              <a:ea typeface="+mn-ea"/>
              <a:cs typeface="+mn-cs"/>
              <a:sym typeface="Helvetica Neue Medium"/>
            </a:endParaRPr>
          </a:p>
        </p:txBody>
      </p:sp>
      <p:sp>
        <p:nvSpPr>
          <p:cNvPr id="3" name="Rectangle 3">
            <a:extLst>
              <a:ext uri="{FF2B5EF4-FFF2-40B4-BE49-F238E27FC236}">
                <a16:creationId xmlns:a16="http://schemas.microsoft.com/office/drawing/2014/main" id="{53E74517-1C83-FD34-E55A-770771A23728}"/>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5" name="Rectangle 2">
            <a:extLst>
              <a:ext uri="{FF2B5EF4-FFF2-40B4-BE49-F238E27FC236}">
                <a16:creationId xmlns:a16="http://schemas.microsoft.com/office/drawing/2014/main" id="{243B3E5F-B4BF-5A7E-2969-D55CC63F2B9F}"/>
              </a:ext>
            </a:extLst>
          </p:cNvPr>
          <p:cNvSpPr/>
          <p:nvPr/>
        </p:nvSpPr>
        <p:spPr>
          <a:xfrm>
            <a:off x="376272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Trayectoria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7" name="Rectangle 2">
            <a:extLst>
              <a:ext uri="{FF2B5EF4-FFF2-40B4-BE49-F238E27FC236}">
                <a16:creationId xmlns:a16="http://schemas.microsoft.com/office/drawing/2014/main" id="{6E51082B-B05F-0DC4-30D7-73EA6E66A306}"/>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8" name="Rectangle 2">
            <a:extLst>
              <a:ext uri="{FF2B5EF4-FFF2-40B4-BE49-F238E27FC236}">
                <a16:creationId xmlns:a16="http://schemas.microsoft.com/office/drawing/2014/main" id="{0A6D5AC6-329B-754B-4AC7-6FDAA0144ADC}"/>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9" name="Rectangle 2">
            <a:extLst>
              <a:ext uri="{FF2B5EF4-FFF2-40B4-BE49-F238E27FC236}">
                <a16:creationId xmlns:a16="http://schemas.microsoft.com/office/drawing/2014/main" id="{BDE8E787-64F0-2CD4-743B-42AF754F07CA}"/>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Rectangle 2">
            <a:extLst>
              <a:ext uri="{FF2B5EF4-FFF2-40B4-BE49-F238E27FC236}">
                <a16:creationId xmlns:a16="http://schemas.microsoft.com/office/drawing/2014/main" id="{0D2A48C8-5385-B88B-6C54-25462F1611B6}"/>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5" name="Rectángulo 17">
            <a:extLst>
              <a:ext uri="{FF2B5EF4-FFF2-40B4-BE49-F238E27FC236}">
                <a16:creationId xmlns:a16="http://schemas.microsoft.com/office/drawing/2014/main" id="{9F837B70-32BE-F3A2-06BE-6C7C01E98064}"/>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6" name="Rectángulo 17">
            <a:extLst>
              <a:ext uri="{FF2B5EF4-FFF2-40B4-BE49-F238E27FC236}">
                <a16:creationId xmlns:a16="http://schemas.microsoft.com/office/drawing/2014/main" id="{40CEF078-82CB-DB65-337E-80B18584A4BB}"/>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7" name="Foliennummernplatzhalter 4">
            <a:extLst>
              <a:ext uri="{FF2B5EF4-FFF2-40B4-BE49-F238E27FC236}">
                <a16:creationId xmlns:a16="http://schemas.microsoft.com/office/drawing/2014/main" id="{473A674C-A87A-86ED-9033-603ADF1A5445}"/>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10</a:t>
            </a:fld>
            <a:endParaRPr lang="es-CL" b="0" noProof="0" dirty="0">
              <a:solidFill>
                <a:schemeClr val="bg1"/>
              </a:solidFill>
            </a:endParaRPr>
          </a:p>
        </p:txBody>
      </p:sp>
      <p:sp>
        <p:nvSpPr>
          <p:cNvPr id="2" name="Rectángulo 17">
            <a:extLst>
              <a:ext uri="{FF2B5EF4-FFF2-40B4-BE49-F238E27FC236}">
                <a16:creationId xmlns:a16="http://schemas.microsoft.com/office/drawing/2014/main" id="{5EC65167-596B-8B50-AC82-422A5734F1AE}"/>
              </a:ext>
            </a:extLst>
          </p:cNvPr>
          <p:cNvSpPr/>
          <p:nvPr/>
        </p:nvSpPr>
        <p:spPr>
          <a:xfrm>
            <a:off x="708510" y="3111595"/>
            <a:ext cx="22729986" cy="663713"/>
          </a:xfrm>
          <a:prstGeom prst="rect">
            <a:avLst/>
          </a:prstGeom>
          <a:solidFill>
            <a:srgbClr val="0071CE"/>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Proceso de riesgo de crédito de los negocios</a:t>
            </a:r>
          </a:p>
        </p:txBody>
      </p:sp>
      <p:sp>
        <p:nvSpPr>
          <p:cNvPr id="63" name="CuadroTexto 62">
            <a:extLst>
              <a:ext uri="{FF2B5EF4-FFF2-40B4-BE49-F238E27FC236}">
                <a16:creationId xmlns:a16="http://schemas.microsoft.com/office/drawing/2014/main" id="{FCD99F74-6B3C-E56D-F336-3B30BA16A79D}"/>
              </a:ext>
            </a:extLst>
          </p:cNvPr>
          <p:cNvSpPr txBox="1"/>
          <p:nvPr/>
        </p:nvSpPr>
        <p:spPr>
          <a:xfrm>
            <a:off x="671187" y="1499427"/>
            <a:ext cx="1407796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Adecuado manejo de riesgo de crédito y operativo</a:t>
            </a:r>
          </a:p>
        </p:txBody>
      </p:sp>
      <p:sp>
        <p:nvSpPr>
          <p:cNvPr id="27" name="Oval 1">
            <a:extLst>
              <a:ext uri="{FF2B5EF4-FFF2-40B4-BE49-F238E27FC236}">
                <a16:creationId xmlns:a16="http://schemas.microsoft.com/office/drawing/2014/main" id="{F688EDD4-98E5-B55D-269A-9AE58AE1EDED}"/>
              </a:ext>
            </a:extLst>
          </p:cNvPr>
          <p:cNvSpPr/>
          <p:nvPr/>
        </p:nvSpPr>
        <p:spPr>
          <a:xfrm>
            <a:off x="1851344" y="4585336"/>
            <a:ext cx="1221184" cy="1221184"/>
          </a:xfrm>
          <a:prstGeom prst="ellipse">
            <a:avLst/>
          </a:prstGeom>
          <a:solidFill>
            <a:srgbClr val="0071CE"/>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1</a:t>
            </a:r>
          </a:p>
        </p:txBody>
      </p:sp>
      <p:sp>
        <p:nvSpPr>
          <p:cNvPr id="28" name="Oval 1">
            <a:extLst>
              <a:ext uri="{FF2B5EF4-FFF2-40B4-BE49-F238E27FC236}">
                <a16:creationId xmlns:a16="http://schemas.microsoft.com/office/drawing/2014/main" id="{EF23DC04-A49B-BE8F-49BF-CFE7363D01C0}"/>
              </a:ext>
            </a:extLst>
          </p:cNvPr>
          <p:cNvSpPr/>
          <p:nvPr/>
        </p:nvSpPr>
        <p:spPr>
          <a:xfrm>
            <a:off x="20865154" y="4585336"/>
            <a:ext cx="1221184" cy="1221184"/>
          </a:xfrm>
          <a:prstGeom prst="ellipse">
            <a:avLst/>
          </a:prstGeom>
          <a:solidFill>
            <a:srgbClr val="5DA5E0"/>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5</a:t>
            </a:r>
          </a:p>
        </p:txBody>
      </p:sp>
      <p:sp>
        <p:nvSpPr>
          <p:cNvPr id="29" name="Oval 1">
            <a:extLst>
              <a:ext uri="{FF2B5EF4-FFF2-40B4-BE49-F238E27FC236}">
                <a16:creationId xmlns:a16="http://schemas.microsoft.com/office/drawing/2014/main" id="{3F782E45-C07F-67D7-8E7C-AE315EEFC15A}"/>
              </a:ext>
            </a:extLst>
          </p:cNvPr>
          <p:cNvSpPr/>
          <p:nvPr/>
        </p:nvSpPr>
        <p:spPr>
          <a:xfrm>
            <a:off x="6604797" y="4585336"/>
            <a:ext cx="1221184" cy="1221184"/>
          </a:xfrm>
          <a:prstGeom prst="ellipse">
            <a:avLst/>
          </a:prstGeom>
          <a:solidFill>
            <a:srgbClr val="1D80CD"/>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2</a:t>
            </a:r>
          </a:p>
        </p:txBody>
      </p:sp>
      <p:sp>
        <p:nvSpPr>
          <p:cNvPr id="30" name="Oval 1">
            <a:extLst>
              <a:ext uri="{FF2B5EF4-FFF2-40B4-BE49-F238E27FC236}">
                <a16:creationId xmlns:a16="http://schemas.microsoft.com/office/drawing/2014/main" id="{595839F2-F96E-80D3-9B48-B9B5270B7B8D}"/>
              </a:ext>
            </a:extLst>
          </p:cNvPr>
          <p:cNvSpPr/>
          <p:nvPr/>
        </p:nvSpPr>
        <p:spPr>
          <a:xfrm>
            <a:off x="11358250" y="4585336"/>
            <a:ext cx="1221184" cy="1221184"/>
          </a:xfrm>
          <a:prstGeom prst="ellipse">
            <a:avLst/>
          </a:prstGeom>
          <a:solidFill>
            <a:srgbClr val="328DD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400" noProof="0" dirty="0">
                <a:solidFill>
                  <a:srgbClr val="FFFFFF"/>
                </a:solidFill>
                <a:latin typeface="Century Gothic" panose="020B0502020202020204" pitchFamily="34" charset="0"/>
                <a:ea typeface="+mn-ea"/>
                <a:cs typeface="+mn-cs"/>
                <a:sym typeface="Helvetica Neue Medium"/>
              </a:rPr>
              <a:t>3</a:t>
            </a: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1" name="Oval 1">
            <a:extLst>
              <a:ext uri="{FF2B5EF4-FFF2-40B4-BE49-F238E27FC236}">
                <a16:creationId xmlns:a16="http://schemas.microsoft.com/office/drawing/2014/main" id="{1D611AFA-FF54-651C-8F8A-3817A14D3510}"/>
              </a:ext>
            </a:extLst>
          </p:cNvPr>
          <p:cNvSpPr/>
          <p:nvPr/>
        </p:nvSpPr>
        <p:spPr>
          <a:xfrm>
            <a:off x="16111703" y="4585336"/>
            <a:ext cx="1221184" cy="1221184"/>
          </a:xfrm>
          <a:prstGeom prst="ellipse">
            <a:avLst/>
          </a:prstGeom>
          <a:solidFill>
            <a:srgbClr val="4899DB"/>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400" noProof="0" dirty="0">
                <a:solidFill>
                  <a:srgbClr val="FFFFFF"/>
                </a:solidFill>
                <a:latin typeface="Century Gothic" panose="020B0502020202020204" pitchFamily="34" charset="0"/>
                <a:ea typeface="+mn-ea"/>
                <a:cs typeface="+mn-cs"/>
                <a:sym typeface="Helvetica Neue Medium"/>
              </a:rPr>
              <a:t>4</a:t>
            </a: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2" name="Diagrama de flujo: conector fuera de página 15">
            <a:extLst>
              <a:ext uri="{FF2B5EF4-FFF2-40B4-BE49-F238E27FC236}">
                <a16:creationId xmlns:a16="http://schemas.microsoft.com/office/drawing/2014/main" id="{961C216C-82EE-C9DE-BDF4-F30A3B161167}"/>
              </a:ext>
            </a:extLst>
          </p:cNvPr>
          <p:cNvSpPr/>
          <p:nvPr/>
        </p:nvSpPr>
        <p:spPr>
          <a:xfrm>
            <a:off x="1041974" y="6261740"/>
            <a:ext cx="2839923" cy="6056779"/>
          </a:xfrm>
          <a:prstGeom prst="flowChartAlternateProcess">
            <a:avLst/>
          </a:prstGeom>
          <a:solidFill>
            <a:srgbClr val="237B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33" name="Diagrama de flujo: conector fuera de página 15">
            <a:extLst>
              <a:ext uri="{FF2B5EF4-FFF2-40B4-BE49-F238E27FC236}">
                <a16:creationId xmlns:a16="http://schemas.microsoft.com/office/drawing/2014/main" id="{B8E17729-0683-045E-E08F-0AA7AAD32040}"/>
              </a:ext>
            </a:extLst>
          </p:cNvPr>
          <p:cNvSpPr/>
          <p:nvPr/>
        </p:nvSpPr>
        <p:spPr>
          <a:xfrm>
            <a:off x="5795427" y="6261740"/>
            <a:ext cx="2839923" cy="6056779"/>
          </a:xfrm>
          <a:prstGeom prst="flowChartAlternateProcess">
            <a:avLst/>
          </a:prstGeom>
          <a:solidFill>
            <a:srgbClr val="1D80C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34" name="Diagrama de flujo: conector fuera de página 15">
            <a:extLst>
              <a:ext uri="{FF2B5EF4-FFF2-40B4-BE49-F238E27FC236}">
                <a16:creationId xmlns:a16="http://schemas.microsoft.com/office/drawing/2014/main" id="{CBC26BCD-5835-2C32-D4B1-C27593F5A162}"/>
              </a:ext>
            </a:extLst>
          </p:cNvPr>
          <p:cNvSpPr/>
          <p:nvPr/>
        </p:nvSpPr>
        <p:spPr>
          <a:xfrm>
            <a:off x="10548880" y="6261740"/>
            <a:ext cx="2839923" cy="6056779"/>
          </a:xfrm>
          <a:prstGeom prst="flowChartAlternateProcess">
            <a:avLst/>
          </a:prstGeom>
          <a:solidFill>
            <a:srgbClr val="328DD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35" name="Diagrama de flujo: conector fuera de página 15">
            <a:extLst>
              <a:ext uri="{FF2B5EF4-FFF2-40B4-BE49-F238E27FC236}">
                <a16:creationId xmlns:a16="http://schemas.microsoft.com/office/drawing/2014/main" id="{9A73C649-9146-63DC-249D-DD4D1D9ABEBB}"/>
              </a:ext>
            </a:extLst>
          </p:cNvPr>
          <p:cNvSpPr/>
          <p:nvPr/>
        </p:nvSpPr>
        <p:spPr>
          <a:xfrm>
            <a:off x="15302333" y="6261740"/>
            <a:ext cx="2839923" cy="6056779"/>
          </a:xfrm>
          <a:prstGeom prst="flowChartAlternateProcess">
            <a:avLst/>
          </a:prstGeom>
          <a:solidFill>
            <a:srgbClr val="4899D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38" name="Diagrama de flujo: conector fuera de página 15">
            <a:extLst>
              <a:ext uri="{FF2B5EF4-FFF2-40B4-BE49-F238E27FC236}">
                <a16:creationId xmlns:a16="http://schemas.microsoft.com/office/drawing/2014/main" id="{D8F90B54-218D-5EB7-F2F2-250183F560D4}"/>
              </a:ext>
            </a:extLst>
          </p:cNvPr>
          <p:cNvSpPr/>
          <p:nvPr/>
        </p:nvSpPr>
        <p:spPr>
          <a:xfrm>
            <a:off x="20055784" y="6261740"/>
            <a:ext cx="2839923" cy="6056779"/>
          </a:xfrm>
          <a:prstGeom prst="flowChartAlternateProcess">
            <a:avLst/>
          </a:prstGeom>
          <a:solidFill>
            <a:srgbClr val="5DA5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40" name="Text Placeholder 4">
            <a:extLst>
              <a:ext uri="{FF2B5EF4-FFF2-40B4-BE49-F238E27FC236}">
                <a16:creationId xmlns:a16="http://schemas.microsoft.com/office/drawing/2014/main" id="{093735A7-2120-817B-5C3E-286C42708CC7}"/>
              </a:ext>
            </a:extLst>
          </p:cNvPr>
          <p:cNvSpPr txBox="1">
            <a:spLocks/>
          </p:cNvSpPr>
          <p:nvPr/>
        </p:nvSpPr>
        <p:spPr>
          <a:xfrm>
            <a:off x="1041974" y="7695991"/>
            <a:ext cx="2814422" cy="750536"/>
          </a:xfrm>
          <a:prstGeom prst="rect">
            <a:avLst/>
          </a:prstGeom>
        </p:spPr>
        <p:txBody>
          <a:bodyPr vert="horz" lIns="91440" tIns="45720" rIns="9144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kumimoji="0" lang="es-CL" sz="2000" i="0" u="none" strike="noStrike" kern="1200" cap="none" spc="0" normalizeH="0" baseline="0" noProof="0" dirty="0">
                <a:ln>
                  <a:noFill/>
                </a:ln>
                <a:solidFill>
                  <a:schemeClr val="bg1"/>
                </a:solidFill>
                <a:effectLst/>
                <a:uLnTx/>
                <a:uFillTx/>
                <a:latin typeface="Century Gothic" panose="020B0502020202020204" pitchFamily="34" charset="0"/>
              </a:rPr>
              <a:t>Visita Cliente</a:t>
            </a:r>
          </a:p>
        </p:txBody>
      </p:sp>
      <p:sp>
        <p:nvSpPr>
          <p:cNvPr id="42" name="1 CuadroTexto">
            <a:extLst>
              <a:ext uri="{FF2B5EF4-FFF2-40B4-BE49-F238E27FC236}">
                <a16:creationId xmlns:a16="http://schemas.microsoft.com/office/drawing/2014/main" id="{3AB9ED60-2676-7D97-03CD-1FC42B4A5564}"/>
              </a:ext>
            </a:extLst>
          </p:cNvPr>
          <p:cNvSpPr txBox="1"/>
          <p:nvPr/>
        </p:nvSpPr>
        <p:spPr>
          <a:xfrm>
            <a:off x="1200150" y="8345830"/>
            <a:ext cx="2562571" cy="3170014"/>
          </a:xfrm>
          <a:prstGeom prst="rect">
            <a:avLst/>
          </a:prstGeom>
          <a:noFill/>
        </p:spPr>
        <p:txBody>
          <a:bodyPr wrap="square" lIns="72000" tIns="0" rIns="72000" bIns="0" rtlCol="0" anchor="t" anchorCtr="0">
            <a:noAutofit/>
          </a:bodyPr>
          <a:lstStyle/>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Conocimiento y cercanía con los clientes</a:t>
            </a:r>
          </a:p>
        </p:txBody>
      </p:sp>
      <p:sp>
        <p:nvSpPr>
          <p:cNvPr id="45" name="1 CuadroTexto">
            <a:extLst>
              <a:ext uri="{FF2B5EF4-FFF2-40B4-BE49-F238E27FC236}">
                <a16:creationId xmlns:a16="http://schemas.microsoft.com/office/drawing/2014/main" id="{C50289C4-17A0-6148-6D84-CF6E895EAE1F}"/>
              </a:ext>
            </a:extLst>
          </p:cNvPr>
          <p:cNvSpPr txBox="1"/>
          <p:nvPr/>
        </p:nvSpPr>
        <p:spPr>
          <a:xfrm>
            <a:off x="5981700" y="8345830"/>
            <a:ext cx="2397351" cy="3170014"/>
          </a:xfrm>
          <a:prstGeom prst="rect">
            <a:avLst/>
          </a:prstGeom>
          <a:noFill/>
        </p:spPr>
        <p:txBody>
          <a:bodyPr wrap="square" lIns="72000" tIns="0" rIns="72000" bIns="0" rtlCol="0" anchor="t" anchorCtr="0">
            <a:noAutofit/>
          </a:bodyPr>
          <a:lstStyle/>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La información recogida en la visita debe quedar registrada en la carpeta comercial</a:t>
            </a:r>
          </a:p>
          <a:p>
            <a:pPr marL="432000" lvl="2" indent="-432000" algn="l" eaLnBrk="0">
              <a:spcBef>
                <a:spcPts val="600"/>
              </a:spcBef>
              <a:buClr>
                <a:schemeClr val="bg1"/>
              </a:buClr>
              <a:buSzPct val="120000"/>
              <a:buFont typeface="Arial" panose="020B0604020202020204" pitchFamily="34" charset="0"/>
              <a:buChar char="•"/>
            </a:pPr>
            <a:endParaRPr lang="es-CL" sz="1600" noProof="0" dirty="0">
              <a:solidFill>
                <a:schemeClr val="bg1"/>
              </a:solidFill>
              <a:latin typeface="Century Gothic" panose="020B0502020202020204" pitchFamily="34" charset="0"/>
            </a:endParaRPr>
          </a:p>
        </p:txBody>
      </p:sp>
      <p:sp>
        <p:nvSpPr>
          <p:cNvPr id="46" name="Text Placeholder 4">
            <a:extLst>
              <a:ext uri="{FF2B5EF4-FFF2-40B4-BE49-F238E27FC236}">
                <a16:creationId xmlns:a16="http://schemas.microsoft.com/office/drawing/2014/main" id="{78159EA1-AEC0-D71B-E7CA-2ADA1A1F55AF}"/>
              </a:ext>
            </a:extLst>
          </p:cNvPr>
          <p:cNvSpPr txBox="1">
            <a:spLocks/>
          </p:cNvSpPr>
          <p:nvPr/>
        </p:nvSpPr>
        <p:spPr>
          <a:xfrm>
            <a:off x="5795425" y="7695991"/>
            <a:ext cx="2814422" cy="750536"/>
          </a:xfrm>
          <a:prstGeom prst="rect">
            <a:avLst/>
          </a:prstGeom>
        </p:spPr>
        <p:txBody>
          <a:bodyPr vert="horz" lIns="91440" tIns="45720" rIns="9144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000" noProof="0" dirty="0">
                <a:solidFill>
                  <a:schemeClr val="bg1"/>
                </a:solidFill>
                <a:latin typeface="Century Gothic" panose="020B0502020202020204" pitchFamily="34" charset="0"/>
              </a:rPr>
              <a:t>I</a:t>
            </a:r>
            <a:r>
              <a:rPr kumimoji="0" lang="es-CL" sz="2000" i="0" u="none" strike="noStrike" kern="1200" cap="none" spc="0" normalizeH="0" baseline="0" noProof="0" dirty="0">
                <a:ln>
                  <a:noFill/>
                </a:ln>
                <a:solidFill>
                  <a:schemeClr val="bg1"/>
                </a:solidFill>
                <a:effectLst/>
                <a:uLnTx/>
                <a:uFillTx/>
                <a:latin typeface="Century Gothic" panose="020B0502020202020204" pitchFamily="34" charset="0"/>
              </a:rPr>
              <a:t>nforme de visita</a:t>
            </a:r>
          </a:p>
        </p:txBody>
      </p:sp>
      <p:sp>
        <p:nvSpPr>
          <p:cNvPr id="47" name="Text Placeholder 4">
            <a:extLst>
              <a:ext uri="{FF2B5EF4-FFF2-40B4-BE49-F238E27FC236}">
                <a16:creationId xmlns:a16="http://schemas.microsoft.com/office/drawing/2014/main" id="{EB4B852B-8092-0813-8106-BD612DC83617}"/>
              </a:ext>
            </a:extLst>
          </p:cNvPr>
          <p:cNvSpPr txBox="1">
            <a:spLocks/>
          </p:cNvSpPr>
          <p:nvPr/>
        </p:nvSpPr>
        <p:spPr>
          <a:xfrm>
            <a:off x="10561630" y="7695991"/>
            <a:ext cx="2814422" cy="750536"/>
          </a:xfrm>
          <a:prstGeom prst="rect">
            <a:avLst/>
          </a:prstGeom>
        </p:spPr>
        <p:txBody>
          <a:bodyPr vert="horz" lIns="91440" tIns="45720" rIns="9144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000" noProof="0" dirty="0">
                <a:solidFill>
                  <a:schemeClr val="bg1"/>
                </a:solidFill>
                <a:latin typeface="Century Gothic" panose="020B0502020202020204" pitchFamily="34" charset="0"/>
              </a:rPr>
              <a:t>Solicitud</a:t>
            </a:r>
            <a:endParaRPr kumimoji="0" lang="es-CL" sz="200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48" name="Text Placeholder 4">
            <a:extLst>
              <a:ext uri="{FF2B5EF4-FFF2-40B4-BE49-F238E27FC236}">
                <a16:creationId xmlns:a16="http://schemas.microsoft.com/office/drawing/2014/main" id="{71632352-47CB-DBCC-531C-44161EFD23EA}"/>
              </a:ext>
            </a:extLst>
          </p:cNvPr>
          <p:cNvSpPr txBox="1">
            <a:spLocks/>
          </p:cNvSpPr>
          <p:nvPr/>
        </p:nvSpPr>
        <p:spPr>
          <a:xfrm>
            <a:off x="15302331" y="7695991"/>
            <a:ext cx="2814422" cy="750536"/>
          </a:xfrm>
          <a:prstGeom prst="rect">
            <a:avLst/>
          </a:prstGeom>
        </p:spPr>
        <p:txBody>
          <a:bodyPr vert="horz" lIns="91440" tIns="45720" rIns="9144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000" noProof="0" dirty="0">
                <a:solidFill>
                  <a:schemeClr val="bg1"/>
                </a:solidFill>
                <a:latin typeface="Century Gothic" panose="020B0502020202020204" pitchFamily="34" charset="0"/>
              </a:rPr>
              <a:t>Evaluación de riesgo</a:t>
            </a:r>
            <a:endParaRPr kumimoji="0" lang="es-CL" sz="200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50" name="Text Placeholder 4">
            <a:extLst>
              <a:ext uri="{FF2B5EF4-FFF2-40B4-BE49-F238E27FC236}">
                <a16:creationId xmlns:a16="http://schemas.microsoft.com/office/drawing/2014/main" id="{1A7725C5-53D5-FF41-5A62-6AA0C9534FB9}"/>
              </a:ext>
            </a:extLst>
          </p:cNvPr>
          <p:cNvSpPr txBox="1">
            <a:spLocks/>
          </p:cNvSpPr>
          <p:nvPr/>
        </p:nvSpPr>
        <p:spPr>
          <a:xfrm>
            <a:off x="20068534" y="7695991"/>
            <a:ext cx="2814422" cy="750536"/>
          </a:xfrm>
          <a:prstGeom prst="rect">
            <a:avLst/>
          </a:prstGeom>
        </p:spPr>
        <p:txBody>
          <a:bodyPr vert="horz" lIns="91440" tIns="45720" rIns="9144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kumimoji="0" lang="es-CL" sz="2000" i="0" u="none" strike="noStrike" kern="1200" cap="none" spc="0" normalizeH="0" baseline="0" noProof="0" dirty="0">
                <a:ln>
                  <a:noFill/>
                </a:ln>
                <a:solidFill>
                  <a:schemeClr val="bg1"/>
                </a:solidFill>
                <a:effectLst/>
                <a:uLnTx/>
                <a:uFillTx/>
                <a:latin typeface="Century Gothic" panose="020B0502020202020204" pitchFamily="34" charset="0"/>
              </a:rPr>
              <a:t>Comité superior</a:t>
            </a:r>
          </a:p>
        </p:txBody>
      </p:sp>
      <p:sp>
        <p:nvSpPr>
          <p:cNvPr id="53" name="1 CuadroTexto">
            <a:extLst>
              <a:ext uri="{FF2B5EF4-FFF2-40B4-BE49-F238E27FC236}">
                <a16:creationId xmlns:a16="http://schemas.microsoft.com/office/drawing/2014/main" id="{81C0647C-D37C-1C9C-4AB9-BB3E2AC33872}"/>
              </a:ext>
            </a:extLst>
          </p:cNvPr>
          <p:cNvSpPr txBox="1"/>
          <p:nvPr/>
        </p:nvSpPr>
        <p:spPr>
          <a:xfrm>
            <a:off x="10706100" y="8345830"/>
            <a:ext cx="2457450" cy="3170014"/>
          </a:xfrm>
          <a:prstGeom prst="rect">
            <a:avLst/>
          </a:prstGeom>
          <a:noFill/>
        </p:spPr>
        <p:txBody>
          <a:bodyPr wrap="square" lIns="72000" tIns="0" rIns="72000" bIns="0" rtlCol="0" anchor="t" anchorCtr="0">
            <a:noAutofit/>
          </a:bodyPr>
          <a:lstStyle/>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Descripción de la operación/línea planteada. Propósito y fuente de pago</a:t>
            </a:r>
          </a:p>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Información cualitativa y cuantitativa del cliente</a:t>
            </a:r>
          </a:p>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Comportamiento de pago interno y externo</a:t>
            </a:r>
          </a:p>
          <a:p>
            <a:pPr marL="432000" lvl="2" indent="-432000" algn="l" eaLnBrk="0">
              <a:spcBef>
                <a:spcPts val="600"/>
              </a:spcBef>
              <a:buClr>
                <a:schemeClr val="bg1"/>
              </a:buClr>
              <a:buSzPct val="120000"/>
              <a:buFont typeface="Arial" panose="020B0604020202020204" pitchFamily="34" charset="0"/>
              <a:buChar char="•"/>
            </a:pPr>
            <a:endParaRPr lang="es-CL" sz="1600" noProof="0" dirty="0">
              <a:solidFill>
                <a:schemeClr val="bg1"/>
              </a:solidFill>
              <a:latin typeface="Century Gothic" panose="020B0502020202020204" pitchFamily="34" charset="0"/>
            </a:endParaRPr>
          </a:p>
        </p:txBody>
      </p:sp>
      <p:sp>
        <p:nvSpPr>
          <p:cNvPr id="64" name="1 CuadroTexto">
            <a:extLst>
              <a:ext uri="{FF2B5EF4-FFF2-40B4-BE49-F238E27FC236}">
                <a16:creationId xmlns:a16="http://schemas.microsoft.com/office/drawing/2014/main" id="{6674AAA0-52EA-3889-CF6B-20F6B83B8BE5}"/>
              </a:ext>
            </a:extLst>
          </p:cNvPr>
          <p:cNvSpPr txBox="1"/>
          <p:nvPr/>
        </p:nvSpPr>
        <p:spPr>
          <a:xfrm>
            <a:off x="15415260" y="8345830"/>
            <a:ext cx="2613660" cy="3170014"/>
          </a:xfrm>
          <a:prstGeom prst="rect">
            <a:avLst/>
          </a:prstGeom>
          <a:noFill/>
        </p:spPr>
        <p:txBody>
          <a:bodyPr wrap="square" lIns="72000" tIns="0" rIns="72000" bIns="0" rtlCol="0" anchor="t" anchorCtr="0">
            <a:noAutofit/>
          </a:bodyPr>
          <a:lstStyle/>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Pre-comité con Gerente General</a:t>
            </a:r>
          </a:p>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Análisis cualitativo y cuantitativo (financiero), de mercado u otro relevante</a:t>
            </a:r>
          </a:p>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Recomendación</a:t>
            </a:r>
          </a:p>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Sistemas tecnológicos y modelos de </a:t>
            </a:r>
            <a:r>
              <a:rPr lang="es-CL" sz="1600" i="1" noProof="0" dirty="0">
                <a:solidFill>
                  <a:schemeClr val="bg1"/>
                </a:solidFill>
                <a:latin typeface="Century Gothic" panose="020B0502020202020204" pitchFamily="34" charset="0"/>
              </a:rPr>
              <a:t>scoring</a:t>
            </a:r>
            <a:r>
              <a:rPr lang="es-CL" sz="1600" noProof="0" dirty="0">
                <a:solidFill>
                  <a:schemeClr val="bg1"/>
                </a:solidFill>
                <a:latin typeface="Century Gothic" panose="020B0502020202020204" pitchFamily="34" charset="0"/>
              </a:rPr>
              <a:t> elaborados por la Compañía</a:t>
            </a:r>
          </a:p>
          <a:p>
            <a:pPr marL="432000" lvl="2" indent="-432000" algn="l" eaLnBrk="0">
              <a:spcBef>
                <a:spcPts val="600"/>
              </a:spcBef>
              <a:buClr>
                <a:schemeClr val="bg1"/>
              </a:buClr>
              <a:buSzPct val="120000"/>
              <a:buFont typeface="Arial" panose="020B0604020202020204" pitchFamily="34" charset="0"/>
              <a:buChar char="•"/>
            </a:pPr>
            <a:endParaRPr lang="es-CL" sz="1600" noProof="0" dirty="0">
              <a:solidFill>
                <a:schemeClr val="bg1"/>
              </a:solidFill>
              <a:latin typeface="Century Gothic" panose="020B0502020202020204" pitchFamily="34" charset="0"/>
            </a:endParaRPr>
          </a:p>
        </p:txBody>
      </p:sp>
      <p:sp>
        <p:nvSpPr>
          <p:cNvPr id="65" name="1 CuadroTexto">
            <a:extLst>
              <a:ext uri="{FF2B5EF4-FFF2-40B4-BE49-F238E27FC236}">
                <a16:creationId xmlns:a16="http://schemas.microsoft.com/office/drawing/2014/main" id="{B641C54D-C3AC-17B3-B1AE-322D419F0B00}"/>
              </a:ext>
            </a:extLst>
          </p:cNvPr>
          <p:cNvSpPr txBox="1"/>
          <p:nvPr/>
        </p:nvSpPr>
        <p:spPr>
          <a:xfrm>
            <a:off x="20170140" y="8345830"/>
            <a:ext cx="2621280" cy="3170014"/>
          </a:xfrm>
          <a:prstGeom prst="rect">
            <a:avLst/>
          </a:prstGeom>
          <a:noFill/>
        </p:spPr>
        <p:txBody>
          <a:bodyPr wrap="square" lIns="72000" tIns="0" rIns="72000" bIns="0" rtlCol="0" anchor="t" anchorCtr="0">
            <a:noAutofit/>
          </a:bodyPr>
          <a:lstStyle/>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Revisa y resuelve en base a antecedentes presentados</a:t>
            </a:r>
          </a:p>
          <a:p>
            <a:pPr marL="432000" lvl="2" indent="-432000" algn="l" eaLnBrk="0">
              <a:spcBef>
                <a:spcPts val="600"/>
              </a:spcBef>
              <a:buClr>
                <a:schemeClr val="bg1"/>
              </a:buClr>
              <a:buSzPct val="120000"/>
              <a:buFont typeface="Arial" panose="020B0604020202020204" pitchFamily="34" charset="0"/>
              <a:buChar char="•"/>
            </a:pPr>
            <a:r>
              <a:rPr lang="es-CL" sz="1600" noProof="0" dirty="0">
                <a:solidFill>
                  <a:schemeClr val="bg1"/>
                </a:solidFill>
                <a:latin typeface="Century Gothic" panose="020B0502020202020204" pitchFamily="34" charset="0"/>
              </a:rPr>
              <a:t>Aprobación por unanimidad</a:t>
            </a:r>
          </a:p>
        </p:txBody>
      </p:sp>
      <p:pic>
        <p:nvPicPr>
          <p:cNvPr id="69" name="Graphic 68">
            <a:extLst>
              <a:ext uri="{FF2B5EF4-FFF2-40B4-BE49-F238E27FC236}">
                <a16:creationId xmlns:a16="http://schemas.microsoft.com/office/drawing/2014/main" id="{EC7BF803-04B5-2A3D-90A7-0F9188CDEBF1}"/>
              </a:ext>
            </a:extLst>
          </p:cNvPr>
          <p:cNvPicPr>
            <a:picLocks noChangeAspect="1"/>
          </p:cNvPicPr>
          <p:nvPr/>
        </p:nvPicPr>
        <p:blipFill>
          <a:blip r:embed="rId3">
            <a:extLst>
              <a:ext uri="{96DAC541-7B7A-43D3-8B79-37D633B846F1}">
                <asvg:svgBlip xmlns:asvg="http://schemas.microsoft.com/office/drawing/2016/SVG/main" r:embed="rId4"/>
              </a:ext>
            </a:extLst>
          </a:blip>
          <a:srcRect b="22692"/>
          <a:stretch/>
        </p:blipFill>
        <p:spPr>
          <a:xfrm>
            <a:off x="20778467" y="6404362"/>
            <a:ext cx="1394556" cy="1250696"/>
          </a:xfrm>
          <a:prstGeom prst="rect">
            <a:avLst/>
          </a:prstGeom>
          <a:effectLst>
            <a:outerShdw blurRad="50800" dist="38100" dir="2700000" algn="tl" rotWithShape="0">
              <a:prstClr val="black">
                <a:alpha val="40000"/>
              </a:prstClr>
            </a:outerShdw>
          </a:effectLst>
        </p:spPr>
      </p:pic>
      <p:pic>
        <p:nvPicPr>
          <p:cNvPr id="73" name="Graphic 72">
            <a:extLst>
              <a:ext uri="{FF2B5EF4-FFF2-40B4-BE49-F238E27FC236}">
                <a16:creationId xmlns:a16="http://schemas.microsoft.com/office/drawing/2014/main" id="{9BE78A25-4732-F8EC-BCB7-3EC332F45B59}"/>
              </a:ext>
            </a:extLst>
          </p:cNvPr>
          <p:cNvPicPr>
            <a:picLocks noChangeAspect="1"/>
          </p:cNvPicPr>
          <p:nvPr/>
        </p:nvPicPr>
        <p:blipFill>
          <a:blip r:embed="rId5">
            <a:extLst>
              <a:ext uri="{96DAC541-7B7A-43D3-8B79-37D633B846F1}">
                <asvg:svgBlip xmlns:asvg="http://schemas.microsoft.com/office/drawing/2016/SVG/main" r:embed="rId6"/>
              </a:ext>
            </a:extLst>
          </a:blip>
          <a:srcRect b="27147"/>
          <a:stretch/>
        </p:blipFill>
        <p:spPr>
          <a:xfrm>
            <a:off x="1798957" y="6521061"/>
            <a:ext cx="1152525" cy="1030479"/>
          </a:xfrm>
          <a:prstGeom prst="rect">
            <a:avLst/>
          </a:prstGeom>
          <a:effectLst>
            <a:outerShdw blurRad="50800" dist="38100" dir="2700000" algn="tl" rotWithShape="0">
              <a:prstClr val="black">
                <a:alpha val="40000"/>
              </a:prstClr>
            </a:outerShdw>
          </a:effectLst>
        </p:spPr>
      </p:pic>
      <p:pic>
        <p:nvPicPr>
          <p:cNvPr id="75" name="Graphic 74">
            <a:extLst>
              <a:ext uri="{FF2B5EF4-FFF2-40B4-BE49-F238E27FC236}">
                <a16:creationId xmlns:a16="http://schemas.microsoft.com/office/drawing/2014/main" id="{8FD51429-8A1A-BC29-CFD6-A3D1BC2A8751}"/>
              </a:ext>
            </a:extLst>
          </p:cNvPr>
          <p:cNvPicPr>
            <a:picLocks noChangeAspect="1"/>
          </p:cNvPicPr>
          <p:nvPr/>
        </p:nvPicPr>
        <p:blipFill>
          <a:blip r:embed="rId7">
            <a:extLst>
              <a:ext uri="{96DAC541-7B7A-43D3-8B79-37D633B846F1}">
                <asvg:svgBlip xmlns:asvg="http://schemas.microsoft.com/office/drawing/2016/SVG/main" r:embed="rId8"/>
              </a:ext>
            </a:extLst>
          </a:blip>
          <a:srcRect b="18611"/>
          <a:stretch/>
        </p:blipFill>
        <p:spPr>
          <a:xfrm>
            <a:off x="6722248" y="6504973"/>
            <a:ext cx="1047750" cy="1046567"/>
          </a:xfrm>
          <a:prstGeom prst="rect">
            <a:avLst/>
          </a:prstGeom>
          <a:effectLst>
            <a:outerShdw blurRad="50800" dist="38100" dir="2700000" algn="tl" rotWithShape="0">
              <a:prstClr val="black">
                <a:alpha val="40000"/>
              </a:prstClr>
            </a:outerShdw>
          </a:effectLst>
        </p:spPr>
      </p:pic>
      <p:pic>
        <p:nvPicPr>
          <p:cNvPr id="77" name="Graphic 76">
            <a:extLst>
              <a:ext uri="{FF2B5EF4-FFF2-40B4-BE49-F238E27FC236}">
                <a16:creationId xmlns:a16="http://schemas.microsoft.com/office/drawing/2014/main" id="{9E81AEAC-1FAD-D778-703D-D6B8126E1046}"/>
              </a:ext>
            </a:extLst>
          </p:cNvPr>
          <p:cNvPicPr>
            <a:picLocks noChangeAspect="1"/>
          </p:cNvPicPr>
          <p:nvPr/>
        </p:nvPicPr>
        <p:blipFill>
          <a:blip r:embed="rId9">
            <a:extLst>
              <a:ext uri="{96DAC541-7B7A-43D3-8B79-37D633B846F1}">
                <asvg:svgBlip xmlns:asvg="http://schemas.microsoft.com/office/drawing/2016/SVG/main" r:embed="rId10"/>
              </a:ext>
            </a:extLst>
          </a:blip>
          <a:srcRect b="18611"/>
          <a:stretch/>
        </p:blipFill>
        <p:spPr>
          <a:xfrm>
            <a:off x="11444966" y="6504973"/>
            <a:ext cx="1047750" cy="1046567"/>
          </a:xfrm>
          <a:prstGeom prst="rect">
            <a:avLst/>
          </a:prstGeom>
          <a:effectLst>
            <a:outerShdw blurRad="50800" dist="38100" dir="2700000" algn="tl" rotWithShape="0">
              <a:prstClr val="black">
                <a:alpha val="40000"/>
              </a:prstClr>
            </a:outerShdw>
          </a:effectLst>
        </p:spPr>
      </p:pic>
      <p:pic>
        <p:nvPicPr>
          <p:cNvPr id="79" name="Graphic 78">
            <a:extLst>
              <a:ext uri="{FF2B5EF4-FFF2-40B4-BE49-F238E27FC236}">
                <a16:creationId xmlns:a16="http://schemas.microsoft.com/office/drawing/2014/main" id="{2CBDC302-92BC-8DE9-58EA-9E928BA319CD}"/>
              </a:ext>
            </a:extLst>
          </p:cNvPr>
          <p:cNvPicPr>
            <a:picLocks noChangeAspect="1"/>
          </p:cNvPicPr>
          <p:nvPr/>
        </p:nvPicPr>
        <p:blipFill>
          <a:blip r:embed="rId11">
            <a:extLst>
              <a:ext uri="{96DAC541-7B7A-43D3-8B79-37D633B846F1}">
                <asvg:svgBlip xmlns:asvg="http://schemas.microsoft.com/office/drawing/2016/SVG/main" r:embed="rId12"/>
              </a:ext>
            </a:extLst>
          </a:blip>
          <a:srcRect b="21071"/>
          <a:stretch/>
        </p:blipFill>
        <p:spPr>
          <a:xfrm>
            <a:off x="16204456" y="6435117"/>
            <a:ext cx="1152525" cy="1116424"/>
          </a:xfrm>
          <a:prstGeom prst="rect">
            <a:avLst/>
          </a:prstGeom>
          <a:effectLst>
            <a:outerShdw blurRad="50800" dist="38100" dir="2700000" algn="tl" rotWithShape="0">
              <a:prstClr val="black">
                <a:alpha val="40000"/>
              </a:prstClr>
            </a:outerShdw>
          </a:effectLst>
        </p:spPr>
      </p:pic>
      <p:pic>
        <p:nvPicPr>
          <p:cNvPr id="6" name="Picture 83" descr="A red and white flag&#10;&#10;AI-generated content may be incorrect.">
            <a:extLst>
              <a:ext uri="{FF2B5EF4-FFF2-40B4-BE49-F238E27FC236}">
                <a16:creationId xmlns:a16="http://schemas.microsoft.com/office/drawing/2014/main" id="{234034DE-311E-2965-F964-4E451EA0188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60221" y="1557476"/>
            <a:ext cx="535537" cy="535537"/>
          </a:xfrm>
          <a:prstGeom prst="rect">
            <a:avLst/>
          </a:prstGeom>
        </p:spPr>
      </p:pic>
      <p:sp>
        <p:nvSpPr>
          <p:cNvPr id="49" name="Rectangle 2">
            <a:extLst>
              <a:ext uri="{FF2B5EF4-FFF2-40B4-BE49-F238E27FC236}">
                <a16:creationId xmlns:a16="http://schemas.microsoft.com/office/drawing/2014/main" id="{FA4CB1E3-76BA-4807-8063-250AB8560A2E}"/>
              </a:ext>
            </a:extLst>
          </p:cNvPr>
          <p:cNvSpPr/>
          <p:nvPr/>
        </p:nvSpPr>
        <p:spPr>
          <a:xfrm>
            <a:off x="230795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Cartera Diversificada</a:t>
            </a:r>
          </a:p>
        </p:txBody>
      </p:sp>
      <p:sp>
        <p:nvSpPr>
          <p:cNvPr id="51" name="Rectangle 2">
            <a:extLst>
              <a:ext uri="{FF2B5EF4-FFF2-40B4-BE49-F238E27FC236}">
                <a16:creationId xmlns:a16="http://schemas.microsoft.com/office/drawing/2014/main" id="{26167E2E-1A8C-4534-A678-4FF9DE0C4C67}"/>
              </a:ext>
            </a:extLst>
          </p:cNvPr>
          <p:cNvSpPr/>
          <p:nvPr/>
        </p:nvSpPr>
        <p:spPr>
          <a:xfrm>
            <a:off x="617877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Manejo de Riesgos</a:t>
            </a:r>
          </a:p>
        </p:txBody>
      </p:sp>
      <p:sp>
        <p:nvSpPr>
          <p:cNvPr id="52" name="Rectangle 2">
            <a:extLst>
              <a:ext uri="{FF2B5EF4-FFF2-40B4-BE49-F238E27FC236}">
                <a16:creationId xmlns:a16="http://schemas.microsoft.com/office/drawing/2014/main" id="{32C406B0-AEAB-46E9-8FD3-7679359A4B5E}"/>
              </a:ext>
            </a:extLst>
          </p:cNvPr>
          <p:cNvSpPr/>
          <p:nvPr/>
        </p:nvSpPr>
        <p:spPr>
          <a:xfrm>
            <a:off x="1004959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Deuda Diversificada</a:t>
            </a:r>
          </a:p>
        </p:txBody>
      </p:sp>
      <p:sp>
        <p:nvSpPr>
          <p:cNvPr id="54" name="Rectangle 2">
            <a:extLst>
              <a:ext uri="{FF2B5EF4-FFF2-40B4-BE49-F238E27FC236}">
                <a16:creationId xmlns:a16="http://schemas.microsoft.com/office/drawing/2014/main" id="{D397B2DA-2299-4307-BD0A-2F6E2125AE46}"/>
              </a:ext>
            </a:extLst>
          </p:cNvPr>
          <p:cNvSpPr/>
          <p:nvPr/>
        </p:nvSpPr>
        <p:spPr>
          <a:xfrm>
            <a:off x="1392041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Ratios Sanos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55" name="Rectangle 2">
            <a:extLst>
              <a:ext uri="{FF2B5EF4-FFF2-40B4-BE49-F238E27FC236}">
                <a16:creationId xmlns:a16="http://schemas.microsoft.com/office/drawing/2014/main" id="{9190F070-B9E0-40FC-B898-C4DCB1C6823E}"/>
              </a:ext>
            </a:extLst>
          </p:cNvPr>
          <p:cNvSpPr/>
          <p:nvPr/>
        </p:nvSpPr>
        <p:spPr>
          <a:xfrm>
            <a:off x="1779123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Medium"/>
              </a:rPr>
              <a:t>Plan Quinquenal</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2128315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F7F78-CB89-757D-526C-CA550B25A5D1}"/>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16BBFF6E-3AB8-3B56-B004-4E00A42E8DCA}"/>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5" name="Rectangle 2">
            <a:extLst>
              <a:ext uri="{FF2B5EF4-FFF2-40B4-BE49-F238E27FC236}">
                <a16:creationId xmlns:a16="http://schemas.microsoft.com/office/drawing/2014/main" id="{AFEB25C1-A0EA-25DD-39D3-9A6DCDBF6C4C}"/>
              </a:ext>
            </a:extLst>
          </p:cNvPr>
          <p:cNvSpPr/>
          <p:nvPr/>
        </p:nvSpPr>
        <p:spPr>
          <a:xfrm>
            <a:off x="376272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Trayectoria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7" name="Rectangle 2">
            <a:extLst>
              <a:ext uri="{FF2B5EF4-FFF2-40B4-BE49-F238E27FC236}">
                <a16:creationId xmlns:a16="http://schemas.microsoft.com/office/drawing/2014/main" id="{ED6A2A20-7B01-FC0C-CCB5-C7289545A7C8}"/>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8" name="Rectangle 2">
            <a:extLst>
              <a:ext uri="{FF2B5EF4-FFF2-40B4-BE49-F238E27FC236}">
                <a16:creationId xmlns:a16="http://schemas.microsoft.com/office/drawing/2014/main" id="{E57820BA-162C-6570-1E28-9E59F848B6D6}"/>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9" name="Rectangle 2">
            <a:extLst>
              <a:ext uri="{FF2B5EF4-FFF2-40B4-BE49-F238E27FC236}">
                <a16:creationId xmlns:a16="http://schemas.microsoft.com/office/drawing/2014/main" id="{25E34F71-339B-EC34-814C-A61C6E2DFAA0}"/>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Rectangle 2">
            <a:extLst>
              <a:ext uri="{FF2B5EF4-FFF2-40B4-BE49-F238E27FC236}">
                <a16:creationId xmlns:a16="http://schemas.microsoft.com/office/drawing/2014/main" id="{D2E7D056-3B81-70FC-D19A-186407D03F9F}"/>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5" name="Rectángulo 17">
            <a:extLst>
              <a:ext uri="{FF2B5EF4-FFF2-40B4-BE49-F238E27FC236}">
                <a16:creationId xmlns:a16="http://schemas.microsoft.com/office/drawing/2014/main" id="{A9396A00-2B12-F0C2-CB6B-13F6407DB06A}"/>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6" name="Rectángulo 17">
            <a:extLst>
              <a:ext uri="{FF2B5EF4-FFF2-40B4-BE49-F238E27FC236}">
                <a16:creationId xmlns:a16="http://schemas.microsoft.com/office/drawing/2014/main" id="{BFBB05DF-C6B1-6BB5-E62D-D4A8DDBF0916}"/>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7" name="Foliennummernplatzhalter 4">
            <a:extLst>
              <a:ext uri="{FF2B5EF4-FFF2-40B4-BE49-F238E27FC236}">
                <a16:creationId xmlns:a16="http://schemas.microsoft.com/office/drawing/2014/main" id="{8F8AEC52-75E7-80D3-3FCB-BD357D54D5DB}"/>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11</a:t>
            </a:fld>
            <a:endParaRPr lang="es-CL" b="0" noProof="0" dirty="0">
              <a:solidFill>
                <a:schemeClr val="bg1"/>
              </a:solidFill>
            </a:endParaRPr>
          </a:p>
        </p:txBody>
      </p:sp>
      <p:sp>
        <p:nvSpPr>
          <p:cNvPr id="4" name="CuadroTexto 3">
            <a:extLst>
              <a:ext uri="{FF2B5EF4-FFF2-40B4-BE49-F238E27FC236}">
                <a16:creationId xmlns:a16="http://schemas.microsoft.com/office/drawing/2014/main" id="{C2A5C4E1-64EF-2FE2-D823-780A50A9B95C}"/>
              </a:ext>
            </a:extLst>
          </p:cNvPr>
          <p:cNvSpPr txBox="1"/>
          <p:nvPr/>
        </p:nvSpPr>
        <p:spPr>
          <a:xfrm>
            <a:off x="671188" y="1499427"/>
            <a:ext cx="6428860"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Carteras sanas</a:t>
            </a:r>
          </a:p>
        </p:txBody>
      </p:sp>
      <p:pic>
        <p:nvPicPr>
          <p:cNvPr id="29" name="Picture 83" descr="A red and white flag&#10;&#10;AI-generated content may be incorrect.">
            <a:extLst>
              <a:ext uri="{FF2B5EF4-FFF2-40B4-BE49-F238E27FC236}">
                <a16:creationId xmlns:a16="http://schemas.microsoft.com/office/drawing/2014/main" id="{41A91BC4-C345-4781-B98A-54E8DA957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721" y="1631813"/>
            <a:ext cx="535537" cy="535537"/>
          </a:xfrm>
          <a:prstGeom prst="rect">
            <a:avLst/>
          </a:prstGeom>
        </p:spPr>
      </p:pic>
      <p:sp>
        <p:nvSpPr>
          <p:cNvPr id="27" name="Rectángulo 17">
            <a:extLst>
              <a:ext uri="{FF2B5EF4-FFF2-40B4-BE49-F238E27FC236}">
                <a16:creationId xmlns:a16="http://schemas.microsoft.com/office/drawing/2014/main" id="{60953D23-1E28-47F5-ADE8-8668716E0C0F}"/>
              </a:ext>
            </a:extLst>
          </p:cNvPr>
          <p:cNvSpPr/>
          <p:nvPr/>
        </p:nvSpPr>
        <p:spPr>
          <a:xfrm>
            <a:off x="5244353" y="2992495"/>
            <a:ext cx="13769788"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Mora mayor a </a:t>
            </a:r>
            <a:r>
              <a:rPr lang="es-CL" sz="2400" dirty="0">
                <a:solidFill>
                  <a:srgbClr val="FFFFFF"/>
                </a:solidFill>
                <a:latin typeface="Century Gothic" panose="020B0502020202020204" pitchFamily="34" charset="0"/>
                <a:ea typeface="+mn-ea"/>
                <a:cs typeface="+mn-cs"/>
                <a:sym typeface="Helvetica Neue Medium"/>
              </a:rPr>
              <a:t>30</a:t>
            </a:r>
            <a:r>
              <a:rPr lang="es-CL" sz="2400" noProof="0" dirty="0">
                <a:solidFill>
                  <a:srgbClr val="FFFFFF"/>
                </a:solidFill>
                <a:latin typeface="Century Gothic" panose="020B0502020202020204" pitchFamily="34" charset="0"/>
                <a:ea typeface="+mn-ea"/>
                <a:cs typeface="+mn-cs"/>
                <a:sym typeface="Helvetica Neue Medium"/>
              </a:rPr>
              <a:t> días</a:t>
            </a:r>
          </a:p>
          <a:p>
            <a:pPr marL="0" marR="0" lvl="0" indent="0" defTabSz="914400" eaLnBrk="1" fontAlgn="auto" latinLnBrk="0" hangingPunct="1">
              <a:lnSpc>
                <a:spcPct val="100000"/>
              </a:lnSpc>
              <a:spcBef>
                <a:spcPts val="600"/>
              </a:spcBef>
              <a:spcAft>
                <a:spcPts val="0"/>
              </a:spcAft>
              <a:buClrTx/>
              <a:buSzTx/>
              <a:buFontTx/>
              <a:buNone/>
              <a:tabLst/>
              <a:defRPr/>
            </a:pPr>
            <a:r>
              <a:rPr kumimoji="0" lang="es-CL" sz="2400" b="0" i="0" u="none" strike="noStrike" kern="0" cap="none" spc="0" normalizeH="0" baseline="30000" noProof="0" dirty="0">
                <a:ln>
                  <a:noFill/>
                </a:ln>
                <a:solidFill>
                  <a:srgbClr val="FFFFFF"/>
                </a:solidFill>
                <a:effectLst/>
                <a:uLnTx/>
                <a:uFillTx/>
                <a:latin typeface="Century Gothic" panose="020B0502020202020204" pitchFamily="34" charset="0"/>
                <a:ea typeface="+mn-ea"/>
                <a:cs typeface="+mn-cs"/>
                <a:sym typeface="Helvetica Neue Medium"/>
              </a:rPr>
              <a:t>% </a:t>
            </a:r>
            <a:r>
              <a:rPr lang="es-CL" sz="2400" b="0" baseline="30000" noProof="0" dirty="0">
                <a:solidFill>
                  <a:srgbClr val="FFFFFF"/>
                </a:solidFill>
                <a:latin typeface="Century Gothic" panose="020B0502020202020204" pitchFamily="34" charset="0"/>
                <a:ea typeface="+mn-ea"/>
                <a:cs typeface="+mn-cs"/>
                <a:sym typeface="Helvetica Neue Medium"/>
              </a:rPr>
              <a:t>de colocaciones brutas</a:t>
            </a:r>
            <a:endParaRPr kumimoji="0" lang="es-CL" sz="2400" b="0" i="0" u="none" strike="noStrike" kern="0" cap="none" spc="0" normalizeH="0" baseline="30000" noProof="0" dirty="0">
              <a:ln>
                <a:noFill/>
              </a:ln>
              <a:solidFill>
                <a:srgbClr val="FFFFFF"/>
              </a:solidFill>
              <a:effectLst/>
              <a:uLnTx/>
              <a:uFillTx/>
              <a:latin typeface="Century Gothic" panose="020B0502020202020204" pitchFamily="34" charset="0"/>
              <a:ea typeface="+mn-ea"/>
              <a:cs typeface="+mn-cs"/>
              <a:sym typeface="Helvetica Neue Medium"/>
            </a:endParaRPr>
          </a:p>
        </p:txBody>
      </p:sp>
      <p:sp>
        <p:nvSpPr>
          <p:cNvPr id="33" name="Rectángulo 123">
            <a:extLst>
              <a:ext uri="{FF2B5EF4-FFF2-40B4-BE49-F238E27FC236}">
                <a16:creationId xmlns:a16="http://schemas.microsoft.com/office/drawing/2014/main" id="{B26726FC-8559-4C35-AEA4-694A25DDA1B3}"/>
              </a:ext>
            </a:extLst>
          </p:cNvPr>
          <p:cNvSpPr>
            <a:spLocks noChangeArrowheads="1"/>
          </p:cNvSpPr>
          <p:nvPr/>
        </p:nvSpPr>
        <p:spPr bwMode="auto">
          <a:xfrm>
            <a:off x="5369854" y="7569653"/>
            <a:ext cx="16435078" cy="32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r>
              <a:rPr lang="es-CL" sz="1500" b="0" noProof="0" dirty="0">
                <a:solidFill>
                  <a:srgbClr val="19234A"/>
                </a:solidFill>
                <a:latin typeface="Century Gothic" panose="020B0502020202020204" pitchFamily="34" charset="0"/>
                <a:cs typeface="Arial Narrow"/>
              </a:rPr>
              <a:t>Fuente: La Compañía, APEFAC</a:t>
            </a:r>
          </a:p>
        </p:txBody>
      </p:sp>
      <p:graphicFrame>
        <p:nvGraphicFramePr>
          <p:cNvPr id="26" name="Objeto 1">
            <a:extLst>
              <a:ext uri="{FF2B5EF4-FFF2-40B4-BE49-F238E27FC236}">
                <a16:creationId xmlns:a16="http://schemas.microsoft.com/office/drawing/2014/main" id="{8D4A3A42-473A-4C6B-9C29-B762D1EBF4D9}"/>
              </a:ext>
            </a:extLst>
          </p:cNvPr>
          <p:cNvGraphicFramePr>
            <a:graphicFrameLocks/>
          </p:cNvGraphicFramePr>
          <p:nvPr>
            <p:extLst>
              <p:ext uri="{D42A27DB-BD31-4B8C-83A1-F6EECF244321}">
                <p14:modId xmlns:p14="http://schemas.microsoft.com/office/powerpoint/2010/main" val="1653084158"/>
              </p:ext>
            </p:extLst>
          </p:nvPr>
        </p:nvGraphicFramePr>
        <p:xfrm>
          <a:off x="5244353" y="3959172"/>
          <a:ext cx="13715999" cy="3692071"/>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ángulo 17">
            <a:extLst>
              <a:ext uri="{FF2B5EF4-FFF2-40B4-BE49-F238E27FC236}">
                <a16:creationId xmlns:a16="http://schemas.microsoft.com/office/drawing/2014/main" id="{58F892B0-10E1-48A6-8184-7EF3B31BFF9B}"/>
              </a:ext>
            </a:extLst>
          </p:cNvPr>
          <p:cNvSpPr/>
          <p:nvPr/>
        </p:nvSpPr>
        <p:spPr>
          <a:xfrm>
            <a:off x="5271247" y="8173533"/>
            <a:ext cx="13715999"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Mora mayor a </a:t>
            </a:r>
            <a:r>
              <a:rPr lang="es-CL" sz="2400" dirty="0">
                <a:solidFill>
                  <a:srgbClr val="FFFFFF"/>
                </a:solidFill>
                <a:latin typeface="Century Gothic" panose="020B0502020202020204" pitchFamily="34" charset="0"/>
                <a:ea typeface="+mn-ea"/>
                <a:cs typeface="+mn-cs"/>
                <a:sym typeface="Helvetica Neue Medium"/>
              </a:rPr>
              <a:t>90</a:t>
            </a:r>
            <a:r>
              <a:rPr lang="es-CL" sz="2400" noProof="0" dirty="0">
                <a:solidFill>
                  <a:srgbClr val="FFFFFF"/>
                </a:solidFill>
                <a:latin typeface="Century Gothic" panose="020B0502020202020204" pitchFamily="34" charset="0"/>
                <a:ea typeface="+mn-ea"/>
                <a:cs typeface="+mn-cs"/>
                <a:sym typeface="Helvetica Neue Medium"/>
              </a:rPr>
              <a:t> días</a:t>
            </a:r>
          </a:p>
          <a:p>
            <a:pPr marL="0" marR="0" lvl="0" indent="0" defTabSz="914400" eaLnBrk="1" fontAlgn="auto" latinLnBrk="0" hangingPunct="1">
              <a:lnSpc>
                <a:spcPct val="100000"/>
              </a:lnSpc>
              <a:spcBef>
                <a:spcPts val="600"/>
              </a:spcBef>
              <a:spcAft>
                <a:spcPts val="0"/>
              </a:spcAft>
              <a:buClrTx/>
              <a:buSzTx/>
              <a:buFontTx/>
              <a:buNone/>
              <a:tabLst/>
              <a:defRPr/>
            </a:pPr>
            <a:r>
              <a:rPr kumimoji="0" lang="es-CL" sz="2400" b="0" i="0" u="none" strike="noStrike" kern="0" cap="none" spc="0" normalizeH="0" baseline="30000" noProof="0" dirty="0">
                <a:ln>
                  <a:noFill/>
                </a:ln>
                <a:solidFill>
                  <a:srgbClr val="FFFFFF"/>
                </a:solidFill>
                <a:effectLst/>
                <a:uLnTx/>
                <a:uFillTx/>
                <a:latin typeface="Century Gothic" panose="020B0502020202020204" pitchFamily="34" charset="0"/>
                <a:ea typeface="+mn-ea"/>
                <a:cs typeface="+mn-cs"/>
                <a:sym typeface="Helvetica Neue Medium"/>
              </a:rPr>
              <a:t>% </a:t>
            </a:r>
            <a:r>
              <a:rPr lang="es-CL" sz="2400" b="0" baseline="30000" noProof="0" dirty="0">
                <a:solidFill>
                  <a:srgbClr val="FFFFFF"/>
                </a:solidFill>
                <a:latin typeface="Century Gothic" panose="020B0502020202020204" pitchFamily="34" charset="0"/>
                <a:ea typeface="+mn-ea"/>
                <a:cs typeface="+mn-cs"/>
                <a:sym typeface="Helvetica Neue Medium"/>
              </a:rPr>
              <a:t>de colocaciones brutas</a:t>
            </a:r>
            <a:endParaRPr kumimoji="0" lang="es-CL" sz="2400" b="0" i="0" u="none" strike="noStrike" kern="0" cap="none" spc="0" normalizeH="0" baseline="30000" noProof="0" dirty="0">
              <a:ln>
                <a:noFill/>
              </a:ln>
              <a:solidFill>
                <a:srgbClr val="FFFFFF"/>
              </a:solidFill>
              <a:effectLst/>
              <a:uLnTx/>
              <a:uFillTx/>
              <a:latin typeface="Century Gothic" panose="020B0502020202020204" pitchFamily="34" charset="0"/>
              <a:ea typeface="+mn-ea"/>
              <a:cs typeface="+mn-cs"/>
              <a:sym typeface="Helvetica Neue Medium"/>
            </a:endParaRPr>
          </a:p>
        </p:txBody>
      </p:sp>
      <p:graphicFrame>
        <p:nvGraphicFramePr>
          <p:cNvPr id="30" name="Objeto 1">
            <a:extLst>
              <a:ext uri="{FF2B5EF4-FFF2-40B4-BE49-F238E27FC236}">
                <a16:creationId xmlns:a16="http://schemas.microsoft.com/office/drawing/2014/main" id="{70A4367E-7BE6-4615-B285-9F86909E623A}"/>
              </a:ext>
            </a:extLst>
          </p:cNvPr>
          <p:cNvGraphicFramePr>
            <a:graphicFrameLocks/>
          </p:cNvGraphicFramePr>
          <p:nvPr>
            <p:extLst>
              <p:ext uri="{D42A27DB-BD31-4B8C-83A1-F6EECF244321}">
                <p14:modId xmlns:p14="http://schemas.microsoft.com/office/powerpoint/2010/main" val="3817035734"/>
              </p:ext>
            </p:extLst>
          </p:nvPr>
        </p:nvGraphicFramePr>
        <p:xfrm>
          <a:off x="5271245" y="9059531"/>
          <a:ext cx="13690642" cy="3692071"/>
        </p:xfrm>
        <a:graphic>
          <a:graphicData uri="http://schemas.openxmlformats.org/drawingml/2006/chart">
            <c:chart xmlns:c="http://schemas.openxmlformats.org/drawingml/2006/chart" xmlns:r="http://schemas.openxmlformats.org/officeDocument/2006/relationships" r:id="rId5"/>
          </a:graphicData>
        </a:graphic>
      </p:graphicFrame>
      <p:sp>
        <p:nvSpPr>
          <p:cNvPr id="32" name="Rectángulo 123">
            <a:extLst>
              <a:ext uri="{FF2B5EF4-FFF2-40B4-BE49-F238E27FC236}">
                <a16:creationId xmlns:a16="http://schemas.microsoft.com/office/drawing/2014/main" id="{E76A08EF-71D3-4FCE-8D7F-EB39DE3BCF4A}"/>
              </a:ext>
            </a:extLst>
          </p:cNvPr>
          <p:cNvSpPr>
            <a:spLocks noChangeArrowheads="1"/>
          </p:cNvSpPr>
          <p:nvPr/>
        </p:nvSpPr>
        <p:spPr bwMode="auto">
          <a:xfrm>
            <a:off x="5369854" y="12713153"/>
            <a:ext cx="16435078" cy="32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r>
              <a:rPr lang="es-CL" sz="1500" b="0" noProof="0" dirty="0">
                <a:solidFill>
                  <a:srgbClr val="19234A"/>
                </a:solidFill>
                <a:latin typeface="Century Gothic" panose="020B0502020202020204" pitchFamily="34" charset="0"/>
                <a:cs typeface="Arial Narrow"/>
              </a:rPr>
              <a:t>Fuente: La Compañía, APEFAC</a:t>
            </a:r>
          </a:p>
        </p:txBody>
      </p:sp>
      <p:sp>
        <p:nvSpPr>
          <p:cNvPr id="31" name="Rectangle 2">
            <a:extLst>
              <a:ext uri="{FF2B5EF4-FFF2-40B4-BE49-F238E27FC236}">
                <a16:creationId xmlns:a16="http://schemas.microsoft.com/office/drawing/2014/main" id="{C5E5AE9B-F9EC-46B4-AB26-C19E718DC50C}"/>
              </a:ext>
            </a:extLst>
          </p:cNvPr>
          <p:cNvSpPr/>
          <p:nvPr/>
        </p:nvSpPr>
        <p:spPr>
          <a:xfrm>
            <a:off x="230795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Cartera Diversificada</a:t>
            </a:r>
          </a:p>
        </p:txBody>
      </p:sp>
      <p:sp>
        <p:nvSpPr>
          <p:cNvPr id="34" name="Rectangle 2">
            <a:extLst>
              <a:ext uri="{FF2B5EF4-FFF2-40B4-BE49-F238E27FC236}">
                <a16:creationId xmlns:a16="http://schemas.microsoft.com/office/drawing/2014/main" id="{44500CE6-35C6-4ECF-97D7-0B8358009C2E}"/>
              </a:ext>
            </a:extLst>
          </p:cNvPr>
          <p:cNvSpPr/>
          <p:nvPr/>
        </p:nvSpPr>
        <p:spPr>
          <a:xfrm>
            <a:off x="617877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Manejo de Riesgos</a:t>
            </a:r>
          </a:p>
        </p:txBody>
      </p:sp>
      <p:sp>
        <p:nvSpPr>
          <p:cNvPr id="35" name="Rectangle 2">
            <a:extLst>
              <a:ext uri="{FF2B5EF4-FFF2-40B4-BE49-F238E27FC236}">
                <a16:creationId xmlns:a16="http://schemas.microsoft.com/office/drawing/2014/main" id="{1C7C0400-64EF-4CD0-89D6-0647EF3B8E1B}"/>
              </a:ext>
            </a:extLst>
          </p:cNvPr>
          <p:cNvSpPr/>
          <p:nvPr/>
        </p:nvSpPr>
        <p:spPr>
          <a:xfrm>
            <a:off x="1004959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Deuda Diversificada</a:t>
            </a:r>
          </a:p>
        </p:txBody>
      </p:sp>
      <p:sp>
        <p:nvSpPr>
          <p:cNvPr id="38" name="Rectangle 2">
            <a:extLst>
              <a:ext uri="{FF2B5EF4-FFF2-40B4-BE49-F238E27FC236}">
                <a16:creationId xmlns:a16="http://schemas.microsoft.com/office/drawing/2014/main" id="{06A74B26-B67C-461D-B667-895F9EDC45D4}"/>
              </a:ext>
            </a:extLst>
          </p:cNvPr>
          <p:cNvSpPr/>
          <p:nvPr/>
        </p:nvSpPr>
        <p:spPr>
          <a:xfrm>
            <a:off x="1392041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Ratios Sanos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40" name="Rectangle 2">
            <a:extLst>
              <a:ext uri="{FF2B5EF4-FFF2-40B4-BE49-F238E27FC236}">
                <a16:creationId xmlns:a16="http://schemas.microsoft.com/office/drawing/2014/main" id="{26B9B42F-F267-4CCB-9C17-7C81A3DE50FF}"/>
              </a:ext>
            </a:extLst>
          </p:cNvPr>
          <p:cNvSpPr/>
          <p:nvPr/>
        </p:nvSpPr>
        <p:spPr>
          <a:xfrm>
            <a:off x="1779123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Medium"/>
              </a:rPr>
              <a:t>Plan Quinquenal</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4741434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F7F78-CB89-757D-526C-CA550B25A5D1}"/>
            </a:ext>
          </a:extLst>
        </p:cNvPr>
        <p:cNvGrpSpPr/>
        <p:nvPr/>
      </p:nvGrpSpPr>
      <p:grpSpPr>
        <a:xfrm>
          <a:off x="0" y="0"/>
          <a:ext cx="0" cy="0"/>
          <a:chOff x="0" y="0"/>
          <a:chExt cx="0" cy="0"/>
        </a:xfrm>
      </p:grpSpPr>
      <p:sp>
        <p:nvSpPr>
          <p:cNvPr id="2" name="Rectángulo 17">
            <a:extLst>
              <a:ext uri="{FF2B5EF4-FFF2-40B4-BE49-F238E27FC236}">
                <a16:creationId xmlns:a16="http://schemas.microsoft.com/office/drawing/2014/main" id="{01919892-5253-AEBA-C936-B27B252A4501}"/>
              </a:ext>
            </a:extLst>
          </p:cNvPr>
          <p:cNvSpPr/>
          <p:nvPr/>
        </p:nvSpPr>
        <p:spPr>
          <a:xfrm>
            <a:off x="6398523" y="4771427"/>
            <a:ext cx="11635479" cy="803238"/>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s-CL" sz="2400" dirty="0">
                <a:solidFill>
                  <a:srgbClr val="FFFFFF"/>
                </a:solidFill>
                <a:latin typeface="Century Gothic" panose="020B0502020202020204" pitchFamily="34" charset="0"/>
                <a:ea typeface="+mn-ea"/>
                <a:cs typeface="+mn-cs"/>
                <a:sym typeface="Helvetica Neue Medium"/>
              </a:rPr>
              <a:t>Castigos (US$ M) y Ratio de Cobertura (%)</a:t>
            </a:r>
            <a:endParaRPr lang="es-CL" sz="2400" noProof="0" dirty="0">
              <a:solidFill>
                <a:srgbClr val="FFFFFF"/>
              </a:solidFill>
              <a:latin typeface="Century Gothic" panose="020B0502020202020204" pitchFamily="34" charset="0"/>
              <a:ea typeface="+mn-ea"/>
              <a:cs typeface="+mn-cs"/>
              <a:sym typeface="Helvetica Neue Medium"/>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es-CL" sz="2400" b="0" i="0" u="none" strike="noStrike" kern="0" cap="none" spc="0" normalizeH="0" baseline="30000" noProof="0" dirty="0">
                <a:ln>
                  <a:noFill/>
                </a:ln>
                <a:solidFill>
                  <a:srgbClr val="FFFFFF"/>
                </a:solidFill>
                <a:effectLst/>
                <a:uLnTx/>
                <a:uFillTx/>
                <a:latin typeface="Century Gothic" panose="020B0502020202020204" pitchFamily="34" charset="0"/>
                <a:ea typeface="+mn-ea"/>
                <a:cs typeface="+mn-cs"/>
                <a:sym typeface="Helvetica Neue Medium"/>
              </a:rPr>
              <a:t>% </a:t>
            </a:r>
            <a:r>
              <a:rPr lang="es-CL" sz="2400" b="0" baseline="30000" noProof="0" dirty="0">
                <a:solidFill>
                  <a:srgbClr val="FFFFFF"/>
                </a:solidFill>
                <a:latin typeface="Century Gothic" panose="020B0502020202020204" pitchFamily="34" charset="0"/>
                <a:ea typeface="+mn-ea"/>
                <a:cs typeface="+mn-cs"/>
                <a:sym typeface="Helvetica Neue Medium"/>
              </a:rPr>
              <a:t>de colocaciones brutas</a:t>
            </a:r>
            <a:endParaRPr kumimoji="0" lang="es-CL" sz="2400" b="0" i="0" u="none" strike="noStrike" kern="0" cap="none" spc="0" normalizeH="0" baseline="30000" noProof="0" dirty="0">
              <a:ln>
                <a:noFill/>
              </a:ln>
              <a:solidFill>
                <a:srgbClr val="FFFFFF"/>
              </a:solidFill>
              <a:effectLst/>
              <a:uLnTx/>
              <a:uFillTx/>
              <a:latin typeface="Century Gothic" panose="020B0502020202020204" pitchFamily="34" charset="0"/>
              <a:ea typeface="+mn-ea"/>
              <a:cs typeface="+mn-cs"/>
              <a:sym typeface="Helvetica Neue Medium"/>
            </a:endParaRPr>
          </a:p>
        </p:txBody>
      </p:sp>
      <p:graphicFrame>
        <p:nvGraphicFramePr>
          <p:cNvPr id="14" name="Objeto 1">
            <a:extLst>
              <a:ext uri="{FF2B5EF4-FFF2-40B4-BE49-F238E27FC236}">
                <a16:creationId xmlns:a16="http://schemas.microsoft.com/office/drawing/2014/main" id="{722F8AC2-A7B0-4571-1FD7-6DF507320C31}"/>
              </a:ext>
            </a:extLst>
          </p:cNvPr>
          <p:cNvGraphicFramePr>
            <a:graphicFrameLocks/>
          </p:cNvGraphicFramePr>
          <p:nvPr>
            <p:extLst>
              <p:ext uri="{D42A27DB-BD31-4B8C-83A1-F6EECF244321}">
                <p14:modId xmlns:p14="http://schemas.microsoft.com/office/powerpoint/2010/main" val="3174464422"/>
              </p:ext>
            </p:extLst>
          </p:nvPr>
        </p:nvGraphicFramePr>
        <p:xfrm>
          <a:off x="6619557" y="5778447"/>
          <a:ext cx="11635479" cy="446821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a:extLst>
              <a:ext uri="{FF2B5EF4-FFF2-40B4-BE49-F238E27FC236}">
                <a16:creationId xmlns:a16="http://schemas.microsoft.com/office/drawing/2014/main" id="{16BBFF6E-3AB8-3B56-B004-4E00A42E8DCA}"/>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5" name="Rectangle 2">
            <a:extLst>
              <a:ext uri="{FF2B5EF4-FFF2-40B4-BE49-F238E27FC236}">
                <a16:creationId xmlns:a16="http://schemas.microsoft.com/office/drawing/2014/main" id="{AFEB25C1-A0EA-25DD-39D3-9A6DCDBF6C4C}"/>
              </a:ext>
            </a:extLst>
          </p:cNvPr>
          <p:cNvSpPr/>
          <p:nvPr/>
        </p:nvSpPr>
        <p:spPr>
          <a:xfrm>
            <a:off x="376272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Trayectoria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7" name="Rectangle 2">
            <a:extLst>
              <a:ext uri="{FF2B5EF4-FFF2-40B4-BE49-F238E27FC236}">
                <a16:creationId xmlns:a16="http://schemas.microsoft.com/office/drawing/2014/main" id="{ED6A2A20-7B01-FC0C-CCB5-C7289545A7C8}"/>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8" name="Rectangle 2">
            <a:extLst>
              <a:ext uri="{FF2B5EF4-FFF2-40B4-BE49-F238E27FC236}">
                <a16:creationId xmlns:a16="http://schemas.microsoft.com/office/drawing/2014/main" id="{E57820BA-162C-6570-1E28-9E59F848B6D6}"/>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9" name="Rectangle 2">
            <a:extLst>
              <a:ext uri="{FF2B5EF4-FFF2-40B4-BE49-F238E27FC236}">
                <a16:creationId xmlns:a16="http://schemas.microsoft.com/office/drawing/2014/main" id="{25E34F71-339B-EC34-814C-A61C6E2DFAA0}"/>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Rectangle 2">
            <a:extLst>
              <a:ext uri="{FF2B5EF4-FFF2-40B4-BE49-F238E27FC236}">
                <a16:creationId xmlns:a16="http://schemas.microsoft.com/office/drawing/2014/main" id="{D2E7D056-3B81-70FC-D19A-186407D03F9F}"/>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5" name="Rectángulo 17">
            <a:extLst>
              <a:ext uri="{FF2B5EF4-FFF2-40B4-BE49-F238E27FC236}">
                <a16:creationId xmlns:a16="http://schemas.microsoft.com/office/drawing/2014/main" id="{A9396A00-2B12-F0C2-CB6B-13F6407DB06A}"/>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6" name="Rectángulo 17">
            <a:extLst>
              <a:ext uri="{FF2B5EF4-FFF2-40B4-BE49-F238E27FC236}">
                <a16:creationId xmlns:a16="http://schemas.microsoft.com/office/drawing/2014/main" id="{BFBB05DF-C6B1-6BB5-E62D-D4A8DDBF0916}"/>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7" name="Foliennummernplatzhalter 4">
            <a:extLst>
              <a:ext uri="{FF2B5EF4-FFF2-40B4-BE49-F238E27FC236}">
                <a16:creationId xmlns:a16="http://schemas.microsoft.com/office/drawing/2014/main" id="{8F8AEC52-75E7-80D3-3FCB-BD357D54D5DB}"/>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12</a:t>
            </a:fld>
            <a:endParaRPr lang="es-CL" b="0" noProof="0" dirty="0">
              <a:solidFill>
                <a:schemeClr val="bg1"/>
              </a:solidFill>
            </a:endParaRPr>
          </a:p>
        </p:txBody>
      </p:sp>
      <p:sp>
        <p:nvSpPr>
          <p:cNvPr id="4" name="CuadroTexto 3">
            <a:extLst>
              <a:ext uri="{FF2B5EF4-FFF2-40B4-BE49-F238E27FC236}">
                <a16:creationId xmlns:a16="http://schemas.microsoft.com/office/drawing/2014/main" id="{C2A5C4E1-64EF-2FE2-D823-780A50A9B95C}"/>
              </a:ext>
            </a:extLst>
          </p:cNvPr>
          <p:cNvSpPr txBox="1"/>
          <p:nvPr/>
        </p:nvSpPr>
        <p:spPr>
          <a:xfrm>
            <a:off x="671188" y="1499427"/>
            <a:ext cx="6428860"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Carteras sanas</a:t>
            </a:r>
          </a:p>
        </p:txBody>
      </p:sp>
      <p:sp>
        <p:nvSpPr>
          <p:cNvPr id="28" name="Rectángulo 123">
            <a:extLst>
              <a:ext uri="{FF2B5EF4-FFF2-40B4-BE49-F238E27FC236}">
                <a16:creationId xmlns:a16="http://schemas.microsoft.com/office/drawing/2014/main" id="{052C21D4-82B1-4A76-B7E3-59CF0EE349EC}"/>
              </a:ext>
            </a:extLst>
          </p:cNvPr>
          <p:cNvSpPr>
            <a:spLocks noChangeArrowheads="1"/>
          </p:cNvSpPr>
          <p:nvPr/>
        </p:nvSpPr>
        <p:spPr bwMode="auto">
          <a:xfrm>
            <a:off x="6426576" y="10167175"/>
            <a:ext cx="16435078" cy="32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r>
              <a:rPr lang="es-CL" sz="1500" b="0" noProof="0" dirty="0">
                <a:solidFill>
                  <a:srgbClr val="19234A"/>
                </a:solidFill>
                <a:latin typeface="Century Gothic" panose="020B0502020202020204" pitchFamily="34" charset="0"/>
                <a:cs typeface="Arial Narrow"/>
              </a:rPr>
              <a:t>Fuente: La Compañía</a:t>
            </a:r>
          </a:p>
        </p:txBody>
      </p:sp>
      <p:pic>
        <p:nvPicPr>
          <p:cNvPr id="29" name="Picture 83" descr="A red and white flag&#10;&#10;AI-generated content may be incorrect.">
            <a:extLst>
              <a:ext uri="{FF2B5EF4-FFF2-40B4-BE49-F238E27FC236}">
                <a16:creationId xmlns:a16="http://schemas.microsoft.com/office/drawing/2014/main" id="{41A91BC4-C345-4781-B98A-54E8DA957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721" y="1631813"/>
            <a:ext cx="535537" cy="535537"/>
          </a:xfrm>
          <a:prstGeom prst="rect">
            <a:avLst/>
          </a:prstGeom>
        </p:spPr>
      </p:pic>
      <p:sp>
        <p:nvSpPr>
          <p:cNvPr id="24" name="Rectangle 2">
            <a:extLst>
              <a:ext uri="{FF2B5EF4-FFF2-40B4-BE49-F238E27FC236}">
                <a16:creationId xmlns:a16="http://schemas.microsoft.com/office/drawing/2014/main" id="{F6786EB1-B70A-4859-8572-22A4B1C56F23}"/>
              </a:ext>
            </a:extLst>
          </p:cNvPr>
          <p:cNvSpPr/>
          <p:nvPr/>
        </p:nvSpPr>
        <p:spPr>
          <a:xfrm>
            <a:off x="230795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Cartera Diversificada</a:t>
            </a:r>
          </a:p>
        </p:txBody>
      </p:sp>
      <p:sp>
        <p:nvSpPr>
          <p:cNvPr id="26" name="Rectangle 2">
            <a:extLst>
              <a:ext uri="{FF2B5EF4-FFF2-40B4-BE49-F238E27FC236}">
                <a16:creationId xmlns:a16="http://schemas.microsoft.com/office/drawing/2014/main" id="{2750CC88-D4B8-4F6F-B169-148C9F1A6C78}"/>
              </a:ext>
            </a:extLst>
          </p:cNvPr>
          <p:cNvSpPr/>
          <p:nvPr/>
        </p:nvSpPr>
        <p:spPr>
          <a:xfrm>
            <a:off x="617877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Manejo de Riesgos</a:t>
            </a:r>
          </a:p>
        </p:txBody>
      </p:sp>
      <p:sp>
        <p:nvSpPr>
          <p:cNvPr id="27" name="Rectangle 2">
            <a:extLst>
              <a:ext uri="{FF2B5EF4-FFF2-40B4-BE49-F238E27FC236}">
                <a16:creationId xmlns:a16="http://schemas.microsoft.com/office/drawing/2014/main" id="{6B57123F-41F9-482A-86C2-B319A94567D6}"/>
              </a:ext>
            </a:extLst>
          </p:cNvPr>
          <p:cNvSpPr/>
          <p:nvPr/>
        </p:nvSpPr>
        <p:spPr>
          <a:xfrm>
            <a:off x="1004959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Deuda Diversificada</a:t>
            </a:r>
          </a:p>
        </p:txBody>
      </p:sp>
      <p:sp>
        <p:nvSpPr>
          <p:cNvPr id="30" name="Rectangle 2">
            <a:extLst>
              <a:ext uri="{FF2B5EF4-FFF2-40B4-BE49-F238E27FC236}">
                <a16:creationId xmlns:a16="http://schemas.microsoft.com/office/drawing/2014/main" id="{690662E4-F247-471C-A15B-E425E2715765}"/>
              </a:ext>
            </a:extLst>
          </p:cNvPr>
          <p:cNvSpPr/>
          <p:nvPr/>
        </p:nvSpPr>
        <p:spPr>
          <a:xfrm>
            <a:off x="1392041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Ratios Sanos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1" name="Rectangle 2">
            <a:extLst>
              <a:ext uri="{FF2B5EF4-FFF2-40B4-BE49-F238E27FC236}">
                <a16:creationId xmlns:a16="http://schemas.microsoft.com/office/drawing/2014/main" id="{579753E6-2BCC-4931-9599-390796CDC864}"/>
              </a:ext>
            </a:extLst>
          </p:cNvPr>
          <p:cNvSpPr/>
          <p:nvPr/>
        </p:nvSpPr>
        <p:spPr>
          <a:xfrm>
            <a:off x="1779123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Medium"/>
              </a:rPr>
              <a:t>Plan Quinquenal</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24307736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F79E3-EBA1-1CDA-FBB4-1D30481EFC1F}"/>
            </a:ext>
          </a:extLst>
        </p:cNvPr>
        <p:cNvGrpSpPr/>
        <p:nvPr/>
      </p:nvGrpSpPr>
      <p:grpSpPr>
        <a:xfrm>
          <a:off x="0" y="0"/>
          <a:ext cx="0" cy="0"/>
          <a:chOff x="0" y="0"/>
          <a:chExt cx="0" cy="0"/>
        </a:xfrm>
      </p:grpSpPr>
      <p:sp>
        <p:nvSpPr>
          <p:cNvPr id="29" name="Rectangle 3">
            <a:extLst>
              <a:ext uri="{FF2B5EF4-FFF2-40B4-BE49-F238E27FC236}">
                <a16:creationId xmlns:a16="http://schemas.microsoft.com/office/drawing/2014/main" id="{73409BDA-9C65-9396-30BB-AFD9A8A8EFFC}"/>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0" name="Rectangle 2">
            <a:extLst>
              <a:ext uri="{FF2B5EF4-FFF2-40B4-BE49-F238E27FC236}">
                <a16:creationId xmlns:a16="http://schemas.microsoft.com/office/drawing/2014/main" id="{E0868724-ECF7-52E9-6A01-FBE35DFC194A}"/>
              </a:ext>
            </a:extLst>
          </p:cNvPr>
          <p:cNvSpPr/>
          <p:nvPr/>
        </p:nvSpPr>
        <p:spPr>
          <a:xfrm>
            <a:off x="376272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Trayectoria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1" name="Rectangle 2">
            <a:extLst>
              <a:ext uri="{FF2B5EF4-FFF2-40B4-BE49-F238E27FC236}">
                <a16:creationId xmlns:a16="http://schemas.microsoft.com/office/drawing/2014/main" id="{5A599198-D390-973A-BD51-E116AEB8182B}"/>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2" name="Rectangle 2">
            <a:extLst>
              <a:ext uri="{FF2B5EF4-FFF2-40B4-BE49-F238E27FC236}">
                <a16:creationId xmlns:a16="http://schemas.microsoft.com/office/drawing/2014/main" id="{716BB1EE-2139-4767-C61F-5829B6497B2A}"/>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3" name="Rectangle 2">
            <a:extLst>
              <a:ext uri="{FF2B5EF4-FFF2-40B4-BE49-F238E27FC236}">
                <a16:creationId xmlns:a16="http://schemas.microsoft.com/office/drawing/2014/main" id="{D382ADE3-C51F-6660-2366-1FD1BDA6669F}"/>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4" name="Rectangle 2">
            <a:extLst>
              <a:ext uri="{FF2B5EF4-FFF2-40B4-BE49-F238E27FC236}">
                <a16:creationId xmlns:a16="http://schemas.microsoft.com/office/drawing/2014/main" id="{3C41F085-3B6D-9B7A-8B65-DD0A5225C78F}"/>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 name="Rectángulo 17">
            <a:extLst>
              <a:ext uri="{FF2B5EF4-FFF2-40B4-BE49-F238E27FC236}">
                <a16:creationId xmlns:a16="http://schemas.microsoft.com/office/drawing/2014/main" id="{091CE777-05C4-35B3-5708-86B3351E00E5}"/>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CuadroTexto 12">
            <a:extLst>
              <a:ext uri="{FF2B5EF4-FFF2-40B4-BE49-F238E27FC236}">
                <a16:creationId xmlns:a16="http://schemas.microsoft.com/office/drawing/2014/main" id="{6BB31962-B14F-8EC7-E80F-5B2C9DBC4862}"/>
              </a:ext>
            </a:extLst>
          </p:cNvPr>
          <p:cNvSpPr txBox="1"/>
          <p:nvPr/>
        </p:nvSpPr>
        <p:spPr>
          <a:xfrm>
            <a:off x="671187" y="1499427"/>
            <a:ext cx="1407796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Diversificación del financiamiento</a:t>
            </a:r>
          </a:p>
        </p:txBody>
      </p:sp>
      <p:sp>
        <p:nvSpPr>
          <p:cNvPr id="15" name="Rectángulo 17">
            <a:extLst>
              <a:ext uri="{FF2B5EF4-FFF2-40B4-BE49-F238E27FC236}">
                <a16:creationId xmlns:a16="http://schemas.microsoft.com/office/drawing/2014/main" id="{E2E7ACD1-0D2F-3CC3-37E3-A199DD89179A}"/>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6" name="Foliennummernplatzhalter 4">
            <a:extLst>
              <a:ext uri="{FF2B5EF4-FFF2-40B4-BE49-F238E27FC236}">
                <a16:creationId xmlns:a16="http://schemas.microsoft.com/office/drawing/2014/main" id="{71017D01-CE87-2978-1ED5-41E069419AC5}"/>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13</a:t>
            </a:fld>
            <a:endParaRPr lang="es-CL" b="0" noProof="0" dirty="0">
              <a:solidFill>
                <a:schemeClr val="bg1"/>
              </a:solidFill>
            </a:endParaRPr>
          </a:p>
        </p:txBody>
      </p:sp>
      <p:sp>
        <p:nvSpPr>
          <p:cNvPr id="26" name="Rectángulo 17">
            <a:extLst>
              <a:ext uri="{FF2B5EF4-FFF2-40B4-BE49-F238E27FC236}">
                <a16:creationId xmlns:a16="http://schemas.microsoft.com/office/drawing/2014/main" id="{B9EE51F1-6FF0-CC5A-1EAD-74ABF3025133}"/>
              </a:ext>
            </a:extLst>
          </p:cNvPr>
          <p:cNvSpPr/>
          <p:nvPr/>
        </p:nvSpPr>
        <p:spPr>
          <a:xfrm>
            <a:off x="1300306" y="3269402"/>
            <a:ext cx="8453419"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Diversificación por fuente de financiamiento</a:t>
            </a:r>
          </a:p>
        </p:txBody>
      </p:sp>
      <p:sp>
        <p:nvSpPr>
          <p:cNvPr id="57" name="Rectángulo 123">
            <a:extLst>
              <a:ext uri="{FF2B5EF4-FFF2-40B4-BE49-F238E27FC236}">
                <a16:creationId xmlns:a16="http://schemas.microsoft.com/office/drawing/2014/main" id="{ED44A703-BAB6-B9A9-8C3D-1F3DEAE3C423}"/>
              </a:ext>
            </a:extLst>
          </p:cNvPr>
          <p:cNvSpPr>
            <a:spLocks noChangeArrowheads="1"/>
          </p:cNvSpPr>
          <p:nvPr/>
        </p:nvSpPr>
        <p:spPr bwMode="auto">
          <a:xfrm>
            <a:off x="708510" y="12650401"/>
            <a:ext cx="227280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spcBef>
                <a:spcPts val="0"/>
              </a:spcBef>
            </a:pPr>
            <a:r>
              <a:rPr lang="es-CL" sz="1500" b="0" noProof="0" dirty="0">
                <a:solidFill>
                  <a:srgbClr val="19234A"/>
                </a:solidFill>
                <a:latin typeface="Century Gothic" panose="020B0502020202020204" pitchFamily="34" charset="0"/>
                <a:cs typeface="Arial Narrow"/>
              </a:rPr>
              <a:t>Fuente: La Compañía y Estados Financieros al 31 de Diciembre 2025</a:t>
            </a:r>
          </a:p>
        </p:txBody>
      </p:sp>
      <p:pic>
        <p:nvPicPr>
          <p:cNvPr id="27" name="Picture 83" descr="A red and white flag&#10;&#10;AI-generated content may be incorrect.">
            <a:extLst>
              <a:ext uri="{FF2B5EF4-FFF2-40B4-BE49-F238E27FC236}">
                <a16:creationId xmlns:a16="http://schemas.microsoft.com/office/drawing/2014/main" id="{8AD7ECB2-36B2-4CD9-8E06-CF31D3CE7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663" y="3375696"/>
            <a:ext cx="535537" cy="535537"/>
          </a:xfrm>
          <a:prstGeom prst="rect">
            <a:avLst/>
          </a:prstGeom>
        </p:spPr>
      </p:pic>
      <p:grpSp>
        <p:nvGrpSpPr>
          <p:cNvPr id="89" name="Grupo 88">
            <a:extLst>
              <a:ext uri="{FF2B5EF4-FFF2-40B4-BE49-F238E27FC236}">
                <a16:creationId xmlns:a16="http://schemas.microsoft.com/office/drawing/2014/main" id="{2B3CD6A5-4718-4274-BD1A-5973D349D347}"/>
              </a:ext>
            </a:extLst>
          </p:cNvPr>
          <p:cNvGrpSpPr/>
          <p:nvPr/>
        </p:nvGrpSpPr>
        <p:grpSpPr>
          <a:xfrm>
            <a:off x="11179018" y="3269950"/>
            <a:ext cx="12069265" cy="9112636"/>
            <a:chOff x="11367249" y="3129350"/>
            <a:chExt cx="12069265" cy="9112636"/>
          </a:xfrm>
        </p:grpSpPr>
        <p:sp>
          <p:nvSpPr>
            <p:cNvPr id="90" name="Rectángulo 17">
              <a:extLst>
                <a:ext uri="{FF2B5EF4-FFF2-40B4-BE49-F238E27FC236}">
                  <a16:creationId xmlns:a16="http://schemas.microsoft.com/office/drawing/2014/main" id="{A260085B-3439-4F67-9596-B38675A5EA24}"/>
                </a:ext>
              </a:extLst>
            </p:cNvPr>
            <p:cNvSpPr/>
            <p:nvPr/>
          </p:nvSpPr>
          <p:spPr>
            <a:xfrm>
              <a:off x="12835245" y="3129350"/>
              <a:ext cx="9805311"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lang="es-CL" sz="2400" b="1" noProof="0" dirty="0">
                  <a:solidFill>
                    <a:srgbClr val="FFFFFF"/>
                  </a:solidFill>
                  <a:latin typeface="Century Gothic" panose="020B0502020202020204" pitchFamily="34" charset="0"/>
                  <a:ea typeface="+mn-ea"/>
                  <a:cs typeface="+mn-cs"/>
                  <a:sym typeface="Helvetica Neue Medium"/>
                </a:rPr>
                <a:t> Diversificación por matriz y filiales</a:t>
              </a:r>
            </a:p>
          </p:txBody>
        </p:sp>
        <p:cxnSp>
          <p:nvCxnSpPr>
            <p:cNvPr id="91" name="Conector recto 90">
              <a:extLst>
                <a:ext uri="{FF2B5EF4-FFF2-40B4-BE49-F238E27FC236}">
                  <a16:creationId xmlns:a16="http://schemas.microsoft.com/office/drawing/2014/main" id="{08E2D0D6-52C4-4D4A-9407-ECC9D44FDE6D}"/>
                </a:ext>
              </a:extLst>
            </p:cNvPr>
            <p:cNvCxnSpPr>
              <a:cxnSpLocks/>
            </p:cNvCxnSpPr>
            <p:nvPr/>
          </p:nvCxnSpPr>
          <p:spPr>
            <a:xfrm flipV="1">
              <a:off x="12257409" y="4572313"/>
              <a:ext cx="0" cy="6750741"/>
            </a:xfrm>
            <a:prstGeom prst="line">
              <a:avLst/>
            </a:prstGeom>
            <a:ln w="19050">
              <a:solidFill>
                <a:srgbClr val="0066C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Conector recto 91">
              <a:extLst>
                <a:ext uri="{FF2B5EF4-FFF2-40B4-BE49-F238E27FC236}">
                  <a16:creationId xmlns:a16="http://schemas.microsoft.com/office/drawing/2014/main" id="{96C825B7-82CD-4448-8800-3DA7DFF54524}"/>
                </a:ext>
              </a:extLst>
            </p:cNvPr>
            <p:cNvCxnSpPr>
              <a:cxnSpLocks/>
            </p:cNvCxnSpPr>
            <p:nvPr/>
          </p:nvCxnSpPr>
          <p:spPr>
            <a:xfrm flipV="1">
              <a:off x="12259600" y="11288411"/>
              <a:ext cx="11176914" cy="34643"/>
            </a:xfrm>
            <a:prstGeom prst="line">
              <a:avLst/>
            </a:prstGeom>
            <a:ln w="19050">
              <a:solidFill>
                <a:srgbClr val="0066CC"/>
              </a:solidFill>
              <a:tailEnd type="triangle"/>
            </a:ln>
            <a:effectLst/>
          </p:spPr>
          <p:style>
            <a:lnRef idx="2">
              <a:schemeClr val="accent1"/>
            </a:lnRef>
            <a:fillRef idx="0">
              <a:schemeClr val="accent1"/>
            </a:fillRef>
            <a:effectRef idx="1">
              <a:schemeClr val="accent1"/>
            </a:effectRef>
            <a:fontRef idx="minor">
              <a:schemeClr val="tx1"/>
            </a:fontRef>
          </p:style>
        </p:cxnSp>
        <p:pic>
          <p:nvPicPr>
            <p:cNvPr id="93" name="Imagen 92" descr="Logotipo&#10;&#10;Descripción generada automáticamente">
              <a:extLst>
                <a:ext uri="{FF2B5EF4-FFF2-40B4-BE49-F238E27FC236}">
                  <a16:creationId xmlns:a16="http://schemas.microsoft.com/office/drawing/2014/main" id="{5FB10F35-7DE5-4C54-92BE-1DA676437321}"/>
                </a:ext>
              </a:extLst>
            </p:cNvPr>
            <p:cNvPicPr>
              <a:picLocks noChangeAspect="1"/>
            </p:cNvPicPr>
            <p:nvPr/>
          </p:nvPicPr>
          <p:blipFill>
            <a:blip r:embed="rId4"/>
            <a:stretch>
              <a:fillRect/>
            </a:stretch>
          </p:blipFill>
          <p:spPr>
            <a:xfrm>
              <a:off x="17962423" y="11700335"/>
              <a:ext cx="813957" cy="541651"/>
            </a:xfrm>
            <a:prstGeom prst="rect">
              <a:avLst/>
            </a:prstGeom>
          </p:spPr>
        </p:pic>
        <p:pic>
          <p:nvPicPr>
            <p:cNvPr id="94" name="Picture 2" descr="Flag of Colombia - Wikipedia">
              <a:extLst>
                <a:ext uri="{FF2B5EF4-FFF2-40B4-BE49-F238E27FC236}">
                  <a16:creationId xmlns:a16="http://schemas.microsoft.com/office/drawing/2014/main" id="{D36ECECC-7F1C-48A7-9DFC-B976A6265D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63680" y="11690810"/>
              <a:ext cx="813957" cy="54306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hile flag.eps Royalty-free Stock Vector Images">
              <a:extLst>
                <a:ext uri="{FF2B5EF4-FFF2-40B4-BE49-F238E27FC236}">
                  <a16:creationId xmlns:a16="http://schemas.microsoft.com/office/drawing/2014/main" id="{AA0510CB-3F6C-47B5-9CF1-83A0E5C3273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50" t="19601" r="3123" b="18880"/>
            <a:stretch/>
          </p:blipFill>
          <p:spPr bwMode="auto">
            <a:xfrm>
              <a:off x="13710122" y="11700335"/>
              <a:ext cx="835735" cy="541615"/>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Conector recto 95">
              <a:extLst>
                <a:ext uri="{FF2B5EF4-FFF2-40B4-BE49-F238E27FC236}">
                  <a16:creationId xmlns:a16="http://schemas.microsoft.com/office/drawing/2014/main" id="{87F3ED1C-B7A3-4A2F-A00A-82401F4DE919}"/>
                </a:ext>
              </a:extLst>
            </p:cNvPr>
            <p:cNvCxnSpPr>
              <a:cxnSpLocks/>
            </p:cNvCxnSpPr>
            <p:nvPr/>
          </p:nvCxnSpPr>
          <p:spPr>
            <a:xfrm flipV="1">
              <a:off x="16333531" y="4572313"/>
              <a:ext cx="0" cy="6750741"/>
            </a:xfrm>
            <a:prstGeom prst="line">
              <a:avLst/>
            </a:prstGeom>
            <a:ln w="19050">
              <a:solidFill>
                <a:srgbClr val="0066CC"/>
              </a:solidFill>
              <a:prstDash val="lg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Conector recto 96">
              <a:extLst>
                <a:ext uri="{FF2B5EF4-FFF2-40B4-BE49-F238E27FC236}">
                  <a16:creationId xmlns:a16="http://schemas.microsoft.com/office/drawing/2014/main" id="{C3830A15-C342-4C99-9353-C04AFCD2F922}"/>
                </a:ext>
              </a:extLst>
            </p:cNvPr>
            <p:cNvCxnSpPr>
              <a:cxnSpLocks/>
            </p:cNvCxnSpPr>
            <p:nvPr/>
          </p:nvCxnSpPr>
          <p:spPr>
            <a:xfrm flipV="1">
              <a:off x="20396047" y="4572313"/>
              <a:ext cx="0" cy="6750741"/>
            </a:xfrm>
            <a:prstGeom prst="line">
              <a:avLst/>
            </a:prstGeom>
            <a:ln w="19050">
              <a:solidFill>
                <a:srgbClr val="0066CC"/>
              </a:solidFill>
              <a:prstDash val="lg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Conector recto 97">
              <a:extLst>
                <a:ext uri="{FF2B5EF4-FFF2-40B4-BE49-F238E27FC236}">
                  <a16:creationId xmlns:a16="http://schemas.microsoft.com/office/drawing/2014/main" id="{5BDD3C3D-8E69-4466-8328-8ECAB054E49B}"/>
                </a:ext>
              </a:extLst>
            </p:cNvPr>
            <p:cNvCxnSpPr>
              <a:cxnSpLocks/>
            </p:cNvCxnSpPr>
            <p:nvPr/>
          </p:nvCxnSpPr>
          <p:spPr>
            <a:xfrm flipH="1">
              <a:off x="12234631" y="8354457"/>
              <a:ext cx="10886174" cy="0"/>
            </a:xfrm>
            <a:prstGeom prst="line">
              <a:avLst/>
            </a:prstGeom>
            <a:ln w="19050">
              <a:solidFill>
                <a:srgbClr val="0066CC"/>
              </a:solidFill>
              <a:prstDash val="lg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9" name="Picture 50" descr="Banco de Chile - La mejor plataforma de Marketing Digital y Ventas">
              <a:extLst>
                <a:ext uri="{FF2B5EF4-FFF2-40B4-BE49-F238E27FC236}">
                  <a16:creationId xmlns:a16="http://schemas.microsoft.com/office/drawing/2014/main" id="{87BD1ADC-D594-43EC-B143-D94A422C3B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586" t="21254" r="13498" b="29888"/>
            <a:stretch/>
          </p:blipFill>
          <p:spPr bwMode="auto">
            <a:xfrm>
              <a:off x="13606933" y="9601018"/>
              <a:ext cx="1377074" cy="33201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2" descr="BCP BOLIVIA | Brands of the World™ | Download vector logos and logotypes">
              <a:extLst>
                <a:ext uri="{FF2B5EF4-FFF2-40B4-BE49-F238E27FC236}">
                  <a16:creationId xmlns:a16="http://schemas.microsoft.com/office/drawing/2014/main" id="{E3C3E86F-E798-440E-BBD2-984383B85AD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038" b="29176"/>
            <a:stretch/>
          </p:blipFill>
          <p:spPr bwMode="auto">
            <a:xfrm>
              <a:off x="12755567" y="8794872"/>
              <a:ext cx="1111329" cy="33947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Tanner">
              <a:extLst>
                <a:ext uri="{FF2B5EF4-FFF2-40B4-BE49-F238E27FC236}">
                  <a16:creationId xmlns:a16="http://schemas.microsoft.com/office/drawing/2014/main" id="{729CBD94-6199-47DA-8B8B-85142342985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616074" y="8796726"/>
              <a:ext cx="1105181" cy="32695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0" descr="Banco Estado logo vector in (.EPS, .AI, .CDR) free download">
              <a:extLst>
                <a:ext uri="{FF2B5EF4-FFF2-40B4-BE49-F238E27FC236}">
                  <a16:creationId xmlns:a16="http://schemas.microsoft.com/office/drawing/2014/main" id="{3424D767-133D-45EA-8866-D274CDD015A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43069" b="42281"/>
            <a:stretch/>
          </p:blipFill>
          <p:spPr bwMode="auto">
            <a:xfrm>
              <a:off x="14401132" y="10258074"/>
              <a:ext cx="1551721" cy="22732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54" descr="logo-banco-internacional - Abanic">
              <a:extLst>
                <a:ext uri="{FF2B5EF4-FFF2-40B4-BE49-F238E27FC236}">
                  <a16:creationId xmlns:a16="http://schemas.microsoft.com/office/drawing/2014/main" id="{5557E2BA-2F1A-4938-96BF-4C19D451B5B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4204" b="37978"/>
            <a:stretch/>
          </p:blipFill>
          <p:spPr bwMode="auto">
            <a:xfrm>
              <a:off x="12806082" y="10164833"/>
              <a:ext cx="1193510" cy="33201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BlueOrchard Finance S A - Crunchbase Company Profile &amp; Funding">
              <a:extLst>
                <a:ext uri="{FF2B5EF4-FFF2-40B4-BE49-F238E27FC236}">
                  <a16:creationId xmlns:a16="http://schemas.microsoft.com/office/drawing/2014/main" id="{BD5D6D58-AD20-4262-A3C2-37903EAE60C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3542" b="40359"/>
            <a:stretch/>
          </p:blipFill>
          <p:spPr bwMode="auto">
            <a:xfrm>
              <a:off x="12728009" y="4875305"/>
              <a:ext cx="1380460" cy="48343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6" descr="logo-corfo – I. Municipalidad de Guaitecas">
              <a:extLst>
                <a:ext uri="{FF2B5EF4-FFF2-40B4-BE49-F238E27FC236}">
                  <a16:creationId xmlns:a16="http://schemas.microsoft.com/office/drawing/2014/main" id="{6DE80812-C8A8-4F6B-9C5F-90C11A2273D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788652" y="4994706"/>
              <a:ext cx="865362" cy="251704"/>
            </a:xfrm>
            <a:prstGeom prst="rect">
              <a:avLst/>
            </a:prstGeom>
            <a:noFill/>
            <a:extLst>
              <a:ext uri="{909E8E84-426E-40DD-AFC4-6F175D3DCCD1}">
                <a14:hiddenFill xmlns:a14="http://schemas.microsoft.com/office/drawing/2010/main">
                  <a:solidFill>
                    <a:srgbClr val="FFFFFF"/>
                  </a:solidFill>
                </a14:hiddenFill>
              </a:ext>
            </a:extLst>
          </p:spPr>
        </p:pic>
        <p:pic>
          <p:nvPicPr>
            <p:cNvPr id="106" name="Imagen 105">
              <a:extLst>
                <a:ext uri="{FF2B5EF4-FFF2-40B4-BE49-F238E27FC236}">
                  <a16:creationId xmlns:a16="http://schemas.microsoft.com/office/drawing/2014/main" id="{73E48AFF-18B2-47CC-B415-883C785B26D4}"/>
                </a:ext>
              </a:extLst>
            </p:cNvPr>
            <p:cNvPicPr>
              <a:picLocks noChangeAspect="1"/>
            </p:cNvPicPr>
            <p:nvPr/>
          </p:nvPicPr>
          <p:blipFill>
            <a:blip r:embed="rId14"/>
            <a:stretch>
              <a:fillRect/>
            </a:stretch>
          </p:blipFill>
          <p:spPr>
            <a:xfrm>
              <a:off x="13636371" y="4371911"/>
              <a:ext cx="1428159" cy="391723"/>
            </a:xfrm>
            <a:prstGeom prst="rect">
              <a:avLst/>
            </a:prstGeom>
          </p:spPr>
        </p:pic>
        <p:pic>
          <p:nvPicPr>
            <p:cNvPr id="107" name="Picture 16" descr="Bradesco BAC Florida Investments' Business Continuity Plan Disclosure  Contacting Us – If after a significant business disrup">
              <a:extLst>
                <a:ext uri="{FF2B5EF4-FFF2-40B4-BE49-F238E27FC236}">
                  <a16:creationId xmlns:a16="http://schemas.microsoft.com/office/drawing/2014/main" id="{4185366D-1DFD-486B-A840-25D778F3BBD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668441" y="5513804"/>
              <a:ext cx="1499596" cy="37191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8">
              <a:extLst>
                <a:ext uri="{FF2B5EF4-FFF2-40B4-BE49-F238E27FC236}">
                  <a16:creationId xmlns:a16="http://schemas.microsoft.com/office/drawing/2014/main" id="{C9394044-504F-4A3C-B574-0A9578B5986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810193" y="7761741"/>
              <a:ext cx="1216093" cy="21367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0" descr="Banco Consorcio - Emtec Group">
              <a:extLst>
                <a:ext uri="{FF2B5EF4-FFF2-40B4-BE49-F238E27FC236}">
                  <a16:creationId xmlns:a16="http://schemas.microsoft.com/office/drawing/2014/main" id="{66B23D3D-D8F5-41FF-95AE-B4ACFF4E43C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23462" b="27523"/>
            <a:stretch/>
          </p:blipFill>
          <p:spPr bwMode="auto">
            <a:xfrm>
              <a:off x="14552354" y="5548308"/>
              <a:ext cx="1337958" cy="37191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4" descr="Cargill Announces CFO Transition">
              <a:extLst>
                <a:ext uri="{FF2B5EF4-FFF2-40B4-BE49-F238E27FC236}">
                  <a16:creationId xmlns:a16="http://schemas.microsoft.com/office/drawing/2014/main" id="{39D02C38-038E-4558-BA1F-F0CB6EC65B2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3074925" y="6151037"/>
              <a:ext cx="686628" cy="345365"/>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6">
              <a:extLst>
                <a:ext uri="{FF2B5EF4-FFF2-40B4-BE49-F238E27FC236}">
                  <a16:creationId xmlns:a16="http://schemas.microsoft.com/office/drawing/2014/main" id="{CD68C986-22CA-44C8-86C2-8CAA0B622D9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973772" y="7256264"/>
              <a:ext cx="787334" cy="294797"/>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8" descr="BICSA Panama | LinkedIn">
              <a:extLst>
                <a:ext uri="{FF2B5EF4-FFF2-40B4-BE49-F238E27FC236}">
                  <a16:creationId xmlns:a16="http://schemas.microsoft.com/office/drawing/2014/main" id="{DFEA57F2-63AF-4E55-A865-B664C40E29E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852" t="36609" r="852" b="33210"/>
            <a:stretch/>
          </p:blipFill>
          <p:spPr bwMode="auto">
            <a:xfrm>
              <a:off x="12942290" y="6745128"/>
              <a:ext cx="951898" cy="287287"/>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2" descr="Asesoría Financiera, Productos y Servicios | Grupo Security">
              <a:extLst>
                <a:ext uri="{FF2B5EF4-FFF2-40B4-BE49-F238E27FC236}">
                  <a16:creationId xmlns:a16="http://schemas.microsoft.com/office/drawing/2014/main" id="{0DB4894F-4F3C-454A-AF13-65005D23A51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488505" y="6805657"/>
              <a:ext cx="1465657" cy="222564"/>
            </a:xfrm>
            <a:prstGeom prst="rect">
              <a:avLst/>
            </a:prstGeom>
            <a:noFill/>
            <a:extLst>
              <a:ext uri="{909E8E84-426E-40DD-AFC4-6F175D3DCCD1}">
                <a14:hiddenFill xmlns:a14="http://schemas.microsoft.com/office/drawing/2010/main">
                  <a:solidFill>
                    <a:srgbClr val="FFFFFF"/>
                  </a:solidFill>
                </a14:hiddenFill>
              </a:ext>
            </a:extLst>
          </p:spPr>
        </p:pic>
        <p:pic>
          <p:nvPicPr>
            <p:cNvPr id="114" name="Imagen 113">
              <a:extLst>
                <a:ext uri="{FF2B5EF4-FFF2-40B4-BE49-F238E27FC236}">
                  <a16:creationId xmlns:a16="http://schemas.microsoft.com/office/drawing/2014/main" id="{06D44E36-0B37-4FFC-8651-C8C205FABAB6}"/>
                </a:ext>
              </a:extLst>
            </p:cNvPr>
            <p:cNvPicPr>
              <a:picLocks noChangeAspect="1"/>
            </p:cNvPicPr>
            <p:nvPr/>
          </p:nvPicPr>
          <p:blipFill>
            <a:blip r:embed="rId22"/>
            <a:stretch>
              <a:fillRect/>
            </a:stretch>
          </p:blipFill>
          <p:spPr>
            <a:xfrm>
              <a:off x="15012866" y="6118101"/>
              <a:ext cx="416934" cy="435464"/>
            </a:xfrm>
            <a:prstGeom prst="rect">
              <a:avLst/>
            </a:prstGeom>
          </p:spPr>
        </p:pic>
        <p:pic>
          <p:nvPicPr>
            <p:cNvPr id="115" name="Picture 2" descr="BTG Pactual - Wikipedia, la enciclopedia libre">
              <a:extLst>
                <a:ext uri="{FF2B5EF4-FFF2-40B4-BE49-F238E27FC236}">
                  <a16:creationId xmlns:a16="http://schemas.microsoft.com/office/drawing/2014/main" id="{AB17C250-188C-497C-A287-96BDC9B3683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4754108" y="7701012"/>
              <a:ext cx="934450" cy="370105"/>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Banco BICE - DE RedConecta">
              <a:extLst>
                <a:ext uri="{FF2B5EF4-FFF2-40B4-BE49-F238E27FC236}">
                  <a16:creationId xmlns:a16="http://schemas.microsoft.com/office/drawing/2014/main" id="{28944123-3731-4D70-9D9F-B4DA48C262A2}"/>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35080" b="34834"/>
            <a:stretch/>
          </p:blipFill>
          <p:spPr bwMode="auto">
            <a:xfrm>
              <a:off x="14519522" y="7209860"/>
              <a:ext cx="1302023" cy="39172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6" descr="BBVA Continental | Brands of the World™ | Download vector logos and  logotypes">
              <a:extLst>
                <a:ext uri="{FF2B5EF4-FFF2-40B4-BE49-F238E27FC236}">
                  <a16:creationId xmlns:a16="http://schemas.microsoft.com/office/drawing/2014/main" id="{E0B0C1CC-24F2-436E-B1A8-02E0AC3472D7}"/>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068" t="38994" r="-1068" b="38675"/>
            <a:stretch/>
          </p:blipFill>
          <p:spPr bwMode="auto">
            <a:xfrm>
              <a:off x="17807823" y="7499124"/>
              <a:ext cx="1217428" cy="35688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8" descr="BICSA Panama | LinkedIn">
              <a:extLst>
                <a:ext uri="{FF2B5EF4-FFF2-40B4-BE49-F238E27FC236}">
                  <a16:creationId xmlns:a16="http://schemas.microsoft.com/office/drawing/2014/main" id="{65C1D2B0-7F11-4720-8DC8-3F45FC221268}"/>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852" t="36609" r="852" b="33210"/>
            <a:stretch/>
          </p:blipFill>
          <p:spPr bwMode="auto">
            <a:xfrm>
              <a:off x="17893452" y="6570317"/>
              <a:ext cx="951898" cy="28728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32" descr="BCP BOLIVIA | Brands of the World™ | Download vector logos and logotypes">
              <a:extLst>
                <a:ext uri="{FF2B5EF4-FFF2-40B4-BE49-F238E27FC236}">
                  <a16:creationId xmlns:a16="http://schemas.microsoft.com/office/drawing/2014/main" id="{BD4E288D-68BB-4BA3-B1E2-68DAED58BBC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038" b="29176"/>
            <a:stretch/>
          </p:blipFill>
          <p:spPr bwMode="auto">
            <a:xfrm>
              <a:off x="17763091" y="6034912"/>
              <a:ext cx="1222462" cy="37341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8" descr="Interbank Logo PNG vector in SVG, PDF, AI, CDR format">
              <a:extLst>
                <a:ext uri="{FF2B5EF4-FFF2-40B4-BE49-F238E27FC236}">
                  <a16:creationId xmlns:a16="http://schemas.microsoft.com/office/drawing/2014/main" id="{DC037260-86A2-4418-8E6F-097BEF576190}"/>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34865" b="33553"/>
            <a:stretch/>
          </p:blipFill>
          <p:spPr bwMode="auto">
            <a:xfrm>
              <a:off x="18618143" y="8945967"/>
              <a:ext cx="1165511" cy="23645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56" descr="Banbif | Brands of the World™ | Download vector logos and logotypes">
              <a:extLst>
                <a:ext uri="{FF2B5EF4-FFF2-40B4-BE49-F238E27FC236}">
                  <a16:creationId xmlns:a16="http://schemas.microsoft.com/office/drawing/2014/main" id="{1BB706BF-F8E3-48E2-8165-A7982F4AA247}"/>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36596" b="34751"/>
            <a:stretch/>
          </p:blipFill>
          <p:spPr bwMode="auto">
            <a:xfrm>
              <a:off x="17008343" y="9615913"/>
              <a:ext cx="911437" cy="26115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58" descr="Microsoft Customer Story-Banco Pichincha integra Microsoft Power Platform  como parte de la transformación de su cultura empresarial">
              <a:extLst>
                <a:ext uri="{FF2B5EF4-FFF2-40B4-BE49-F238E27FC236}">
                  <a16:creationId xmlns:a16="http://schemas.microsoft.com/office/drawing/2014/main" id="{812168F1-8608-496D-AE6F-3965984532BD}"/>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18494" t="43789" r="6290" b="38720"/>
            <a:stretch/>
          </p:blipFill>
          <p:spPr bwMode="auto">
            <a:xfrm>
              <a:off x="18524867" y="10281227"/>
              <a:ext cx="1352063" cy="3144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2" descr="Tarjeta Banco GNB: solicitar, requisitos, comisiones, beneficios - Rankia">
              <a:extLst>
                <a:ext uri="{FF2B5EF4-FFF2-40B4-BE49-F238E27FC236}">
                  <a16:creationId xmlns:a16="http://schemas.microsoft.com/office/drawing/2014/main" id="{04A399F8-0595-4B91-844B-7CF141D90764}"/>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t="33948" b="36168"/>
            <a:stretch/>
          </p:blipFill>
          <p:spPr bwMode="auto">
            <a:xfrm>
              <a:off x="16788655" y="10347854"/>
              <a:ext cx="1350812" cy="201837"/>
            </a:xfrm>
            <a:prstGeom prst="rect">
              <a:avLst/>
            </a:prstGeom>
            <a:noFill/>
            <a:extLst>
              <a:ext uri="{909E8E84-426E-40DD-AFC4-6F175D3DCCD1}">
                <a14:hiddenFill xmlns:a14="http://schemas.microsoft.com/office/drawing/2010/main">
                  <a:solidFill>
                    <a:srgbClr val="FFFFFF"/>
                  </a:solidFill>
                </a14:hiddenFill>
              </a:ext>
            </a:extLst>
          </p:spPr>
        </p:pic>
        <p:pic>
          <p:nvPicPr>
            <p:cNvPr id="124" name="Imagen 123">
              <a:extLst>
                <a:ext uri="{FF2B5EF4-FFF2-40B4-BE49-F238E27FC236}">
                  <a16:creationId xmlns:a16="http://schemas.microsoft.com/office/drawing/2014/main" id="{6ECF9AAC-8336-4FFE-B294-594B33C31F0F}"/>
                </a:ext>
              </a:extLst>
            </p:cNvPr>
            <p:cNvPicPr>
              <a:picLocks noChangeAspect="1"/>
            </p:cNvPicPr>
            <p:nvPr/>
          </p:nvPicPr>
          <p:blipFill>
            <a:blip r:embed="rId30"/>
            <a:stretch>
              <a:fillRect/>
            </a:stretch>
          </p:blipFill>
          <p:spPr>
            <a:xfrm>
              <a:off x="18637890" y="9547515"/>
              <a:ext cx="1126016" cy="368619"/>
            </a:xfrm>
            <a:prstGeom prst="rect">
              <a:avLst/>
            </a:prstGeom>
          </p:spPr>
        </p:pic>
        <p:pic>
          <p:nvPicPr>
            <p:cNvPr id="125" name="Picture 4">
              <a:extLst>
                <a:ext uri="{FF2B5EF4-FFF2-40B4-BE49-F238E27FC236}">
                  <a16:creationId xmlns:a16="http://schemas.microsoft.com/office/drawing/2014/main" id="{8F53D4B3-57D2-4252-91EE-28CC55F7873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397163" y="8507742"/>
              <a:ext cx="1216545" cy="1216545"/>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6">
              <a:extLst>
                <a:ext uri="{FF2B5EF4-FFF2-40B4-BE49-F238E27FC236}">
                  <a16:creationId xmlns:a16="http://schemas.microsoft.com/office/drawing/2014/main" id="{0BEBA5CF-84D2-4A93-9CF5-DE018E99B62B}"/>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1147451" y="10331011"/>
              <a:ext cx="499424" cy="499424"/>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8">
              <a:extLst>
                <a:ext uri="{FF2B5EF4-FFF2-40B4-BE49-F238E27FC236}">
                  <a16:creationId xmlns:a16="http://schemas.microsoft.com/office/drawing/2014/main" id="{540AF800-59B1-4B7B-BF94-D8E5B935003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745486" y="8007472"/>
              <a:ext cx="1216093" cy="21367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BTG Pactual - Wikipedia, la enciclopedia libre">
              <a:extLst>
                <a:ext uri="{FF2B5EF4-FFF2-40B4-BE49-F238E27FC236}">
                  <a16:creationId xmlns:a16="http://schemas.microsoft.com/office/drawing/2014/main" id="{F2FBA006-9420-438B-955B-1CC493F00CD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914547" y="7032178"/>
              <a:ext cx="934450" cy="370105"/>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8">
              <a:extLst>
                <a:ext uri="{FF2B5EF4-FFF2-40B4-BE49-F238E27FC236}">
                  <a16:creationId xmlns:a16="http://schemas.microsoft.com/office/drawing/2014/main" id="{1302FDED-4950-49CE-8CF2-9483AC7ACCF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716839" y="9791808"/>
              <a:ext cx="1216093" cy="213670"/>
            </a:xfrm>
            <a:prstGeom prst="rect">
              <a:avLst/>
            </a:prstGeom>
            <a:noFill/>
            <a:extLst>
              <a:ext uri="{909E8E84-426E-40DD-AFC4-6F175D3DCCD1}">
                <a14:hiddenFill xmlns:a14="http://schemas.microsoft.com/office/drawing/2010/main">
                  <a:solidFill>
                    <a:srgbClr val="FFFFFF"/>
                  </a:solidFill>
                </a14:hiddenFill>
              </a:ext>
            </a:extLst>
          </p:spPr>
        </p:pic>
        <p:sp>
          <p:nvSpPr>
            <p:cNvPr id="130" name="CuadroTexto 129">
              <a:extLst>
                <a:ext uri="{FF2B5EF4-FFF2-40B4-BE49-F238E27FC236}">
                  <a16:creationId xmlns:a16="http://schemas.microsoft.com/office/drawing/2014/main" id="{0B5034C3-630C-4A10-BFBA-1653AEF53F96}"/>
                </a:ext>
              </a:extLst>
            </p:cNvPr>
            <p:cNvSpPr txBox="1"/>
            <p:nvPr/>
          </p:nvSpPr>
          <p:spPr>
            <a:xfrm rot="16200000">
              <a:off x="10247565" y="8142201"/>
              <a:ext cx="263947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CL" sz="2000" b="1" noProof="0" dirty="0">
                  <a:solidFill>
                    <a:srgbClr val="19234A"/>
                  </a:solidFill>
                  <a:latin typeface="Century Gothic" panose="020B0502020202020204" pitchFamily="34" charset="0"/>
                  <a:ea typeface="Calibri" panose="020F0502020204030204" pitchFamily="34" charset="0"/>
                  <a:cs typeface="Calibri" panose="020F0502020204030204" pitchFamily="34" charset="0"/>
                </a:rPr>
                <a:t>Tamaño de línea</a:t>
              </a:r>
            </a:p>
          </p:txBody>
        </p:sp>
        <p:sp>
          <p:nvSpPr>
            <p:cNvPr id="131" name="CuadroTexto 130">
              <a:extLst>
                <a:ext uri="{FF2B5EF4-FFF2-40B4-BE49-F238E27FC236}">
                  <a16:creationId xmlns:a16="http://schemas.microsoft.com/office/drawing/2014/main" id="{8F6AFC2C-A948-4D57-B78C-C5B2AE7DA606}"/>
                </a:ext>
              </a:extLst>
            </p:cNvPr>
            <p:cNvSpPr txBox="1"/>
            <p:nvPr/>
          </p:nvSpPr>
          <p:spPr>
            <a:xfrm rot="16200000">
              <a:off x="10732433" y="6879530"/>
              <a:ext cx="2639477"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CL" sz="1600" b="0" noProof="0" dirty="0">
                  <a:solidFill>
                    <a:srgbClr val="19234A"/>
                  </a:solidFill>
                  <a:latin typeface="Century Gothic" panose="020B0502020202020204" pitchFamily="34" charset="0"/>
                  <a:ea typeface="Calibri" panose="020F0502020204030204" pitchFamily="34" charset="0"/>
                  <a:cs typeface="Calibri" panose="020F0502020204030204" pitchFamily="34" charset="0"/>
                </a:rPr>
                <a:t>&gt; US$ 5mm</a:t>
              </a:r>
            </a:p>
          </p:txBody>
        </p:sp>
        <p:sp>
          <p:nvSpPr>
            <p:cNvPr id="132" name="CuadroTexto 131">
              <a:extLst>
                <a:ext uri="{FF2B5EF4-FFF2-40B4-BE49-F238E27FC236}">
                  <a16:creationId xmlns:a16="http://schemas.microsoft.com/office/drawing/2014/main" id="{44B13F1D-CA1D-4258-AD90-C4466E555AAF}"/>
                </a:ext>
              </a:extLst>
            </p:cNvPr>
            <p:cNvSpPr txBox="1"/>
            <p:nvPr/>
          </p:nvSpPr>
          <p:spPr>
            <a:xfrm rot="16200000">
              <a:off x="10732434" y="9519007"/>
              <a:ext cx="2639477"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CL" sz="1600" b="0" noProof="0" dirty="0">
                  <a:solidFill>
                    <a:srgbClr val="19234A"/>
                  </a:solidFill>
                  <a:latin typeface="Century Gothic" panose="020B0502020202020204" pitchFamily="34" charset="0"/>
                  <a:ea typeface="Calibri" panose="020F0502020204030204" pitchFamily="34" charset="0"/>
                  <a:cs typeface="Calibri" panose="020F0502020204030204" pitchFamily="34" charset="0"/>
                </a:rPr>
                <a:t>&lt; US$ 5mm</a:t>
              </a:r>
            </a:p>
          </p:txBody>
        </p:sp>
        <p:pic>
          <p:nvPicPr>
            <p:cNvPr id="133" name="Picture 32" descr="BCP BOLIVIA | Brands of the World™ | Download vector logos and logotypes">
              <a:extLst>
                <a:ext uri="{FF2B5EF4-FFF2-40B4-BE49-F238E27FC236}">
                  <a16:creationId xmlns:a16="http://schemas.microsoft.com/office/drawing/2014/main" id="{520EA043-0ED5-4632-8C13-C20F6BB7C56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038" b="29176"/>
            <a:stretch/>
          </p:blipFill>
          <p:spPr bwMode="auto">
            <a:xfrm>
              <a:off x="21869630" y="10401974"/>
              <a:ext cx="1111329" cy="33947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38" descr="BICSA Panama | LinkedIn">
              <a:extLst>
                <a:ext uri="{FF2B5EF4-FFF2-40B4-BE49-F238E27FC236}">
                  <a16:creationId xmlns:a16="http://schemas.microsoft.com/office/drawing/2014/main" id="{1CDC11A6-3FF3-438D-A5D0-5B3C7332CD05}"/>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852" t="36609" r="852" b="33210"/>
            <a:stretch/>
          </p:blipFill>
          <p:spPr bwMode="auto">
            <a:xfrm>
              <a:off x="21418808" y="6745128"/>
              <a:ext cx="951898" cy="287287"/>
            </a:xfrm>
            <a:prstGeom prst="rect">
              <a:avLst/>
            </a:prstGeom>
            <a:noFill/>
            <a:extLst>
              <a:ext uri="{909E8E84-426E-40DD-AFC4-6F175D3DCCD1}">
                <a14:hiddenFill xmlns:a14="http://schemas.microsoft.com/office/drawing/2010/main">
                  <a:solidFill>
                    <a:srgbClr val="FFFFFF"/>
                  </a:solidFill>
                </a14:hiddenFill>
              </a:ext>
            </a:extLst>
          </p:spPr>
        </p:pic>
        <p:pic>
          <p:nvPicPr>
            <p:cNvPr id="135" name="Imagen 134">
              <a:extLst>
                <a:ext uri="{FF2B5EF4-FFF2-40B4-BE49-F238E27FC236}">
                  <a16:creationId xmlns:a16="http://schemas.microsoft.com/office/drawing/2014/main" id="{AD5B6707-22FA-4F72-8F1E-EC3F9354CD86}"/>
                </a:ext>
              </a:extLst>
            </p:cNvPr>
            <p:cNvPicPr>
              <a:picLocks noChangeAspect="1"/>
            </p:cNvPicPr>
            <p:nvPr/>
          </p:nvPicPr>
          <p:blipFill>
            <a:blip r:embed="rId14"/>
            <a:stretch>
              <a:fillRect/>
            </a:stretch>
          </p:blipFill>
          <p:spPr>
            <a:xfrm>
              <a:off x="21180677" y="7799230"/>
              <a:ext cx="1428159" cy="391723"/>
            </a:xfrm>
            <a:prstGeom prst="rect">
              <a:avLst/>
            </a:prstGeom>
          </p:spPr>
        </p:pic>
        <p:pic>
          <p:nvPicPr>
            <p:cNvPr id="136" name="Picture 6">
              <a:extLst>
                <a:ext uri="{FF2B5EF4-FFF2-40B4-BE49-F238E27FC236}">
                  <a16:creationId xmlns:a16="http://schemas.microsoft.com/office/drawing/2014/main" id="{40BF4216-F4BD-487E-B003-7BEEFF0CDFFB}"/>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4196890" y="10717833"/>
              <a:ext cx="412747" cy="412747"/>
            </a:xfrm>
            <a:prstGeom prst="rect">
              <a:avLst/>
            </a:prstGeom>
            <a:noFill/>
            <a:extLst>
              <a:ext uri="{909E8E84-426E-40DD-AFC4-6F175D3DCCD1}">
                <a14:hiddenFill xmlns:a14="http://schemas.microsoft.com/office/drawing/2010/main">
                  <a:solidFill>
                    <a:srgbClr val="FFFFFF"/>
                  </a:solidFill>
                </a14:hiddenFill>
              </a:ext>
            </a:extLst>
          </p:spPr>
        </p:pic>
      </p:grpSp>
      <p:pic>
        <p:nvPicPr>
          <p:cNvPr id="140" name="Picture 81" descr="A red white and blue flag with a white star&#10;&#10;AI-generated content may be incorrect.">
            <a:extLst>
              <a:ext uri="{FF2B5EF4-FFF2-40B4-BE49-F238E27FC236}">
                <a16:creationId xmlns:a16="http://schemas.microsoft.com/office/drawing/2014/main" id="{57895E8B-785C-46F8-B7F8-71AE90CA489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3152722" y="3333020"/>
            <a:ext cx="536476" cy="536476"/>
          </a:xfrm>
          <a:prstGeom prst="rect">
            <a:avLst/>
          </a:prstGeom>
        </p:spPr>
      </p:pic>
      <p:pic>
        <p:nvPicPr>
          <p:cNvPr id="141" name="Picture 83" descr="A red and white flag&#10;&#10;AI-generated content may be incorrect.">
            <a:extLst>
              <a:ext uri="{FF2B5EF4-FFF2-40B4-BE49-F238E27FC236}">
                <a16:creationId xmlns:a16="http://schemas.microsoft.com/office/drawing/2014/main" id="{3E270486-6C6C-453D-9943-DD91D22F7A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0689" y="3333959"/>
            <a:ext cx="535537" cy="535537"/>
          </a:xfrm>
          <a:prstGeom prst="rect">
            <a:avLst/>
          </a:prstGeom>
        </p:spPr>
      </p:pic>
      <p:pic>
        <p:nvPicPr>
          <p:cNvPr id="142" name="Imagen 141" descr="Imagen que contiene Gráfico circular&#10;&#10;El contenido generado por IA puede ser incorrecto.">
            <a:extLst>
              <a:ext uri="{FF2B5EF4-FFF2-40B4-BE49-F238E27FC236}">
                <a16:creationId xmlns:a16="http://schemas.microsoft.com/office/drawing/2014/main" id="{1651F0F6-81F8-49C9-A878-0BA3F26990D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2534755" y="3322168"/>
            <a:ext cx="535537" cy="535537"/>
          </a:xfrm>
          <a:prstGeom prst="rect">
            <a:avLst/>
          </a:prstGeom>
        </p:spPr>
      </p:pic>
      <p:pic>
        <p:nvPicPr>
          <p:cNvPr id="73" name="Picture 26">
            <a:extLst>
              <a:ext uri="{FF2B5EF4-FFF2-40B4-BE49-F238E27FC236}">
                <a16:creationId xmlns:a16="http://schemas.microsoft.com/office/drawing/2014/main" id="{F3917D6C-4BE3-40AA-AFA5-4436FF243C9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848759" y="9054509"/>
            <a:ext cx="787334" cy="2947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6" name="Gráfico 75">
            <a:extLst>
              <a:ext uri="{FF2B5EF4-FFF2-40B4-BE49-F238E27FC236}">
                <a16:creationId xmlns:a16="http://schemas.microsoft.com/office/drawing/2014/main" id="{7DAE2388-EF41-496C-8F6C-28599D438CB5}"/>
              </a:ext>
            </a:extLst>
          </p:cNvPr>
          <p:cNvGraphicFramePr>
            <a:graphicFrameLocks/>
          </p:cNvGraphicFramePr>
          <p:nvPr>
            <p:extLst>
              <p:ext uri="{D42A27DB-BD31-4B8C-83A1-F6EECF244321}">
                <p14:modId xmlns:p14="http://schemas.microsoft.com/office/powerpoint/2010/main" val="4233359891"/>
              </p:ext>
            </p:extLst>
          </p:nvPr>
        </p:nvGraphicFramePr>
        <p:xfrm>
          <a:off x="1321306" y="4431322"/>
          <a:ext cx="8315063" cy="7291755"/>
        </p:xfrm>
        <a:graphic>
          <a:graphicData uri="http://schemas.openxmlformats.org/drawingml/2006/chart">
            <c:chart xmlns:c="http://schemas.openxmlformats.org/drawingml/2006/chart" xmlns:r="http://schemas.openxmlformats.org/officeDocument/2006/relationships" r:id="rId35"/>
          </a:graphicData>
        </a:graphic>
      </p:graphicFrame>
      <p:sp>
        <p:nvSpPr>
          <p:cNvPr id="74" name="Rectangle 2">
            <a:extLst>
              <a:ext uri="{FF2B5EF4-FFF2-40B4-BE49-F238E27FC236}">
                <a16:creationId xmlns:a16="http://schemas.microsoft.com/office/drawing/2014/main" id="{753DDE63-C186-481B-930B-F1AF67AFF744}"/>
              </a:ext>
            </a:extLst>
          </p:cNvPr>
          <p:cNvSpPr/>
          <p:nvPr/>
        </p:nvSpPr>
        <p:spPr>
          <a:xfrm>
            <a:off x="230795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Cartera Diversificada</a:t>
            </a:r>
          </a:p>
        </p:txBody>
      </p:sp>
      <p:sp>
        <p:nvSpPr>
          <p:cNvPr id="75" name="Rectangle 2">
            <a:extLst>
              <a:ext uri="{FF2B5EF4-FFF2-40B4-BE49-F238E27FC236}">
                <a16:creationId xmlns:a16="http://schemas.microsoft.com/office/drawing/2014/main" id="{14ECBB2E-C9DE-4A8F-829E-F4CF695A0B3B}"/>
              </a:ext>
            </a:extLst>
          </p:cNvPr>
          <p:cNvSpPr/>
          <p:nvPr/>
        </p:nvSpPr>
        <p:spPr>
          <a:xfrm>
            <a:off x="617877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Manejo </a:t>
            </a:r>
            <a:r>
              <a:rPr lang="es-CL" sz="2000" b="0">
                <a:solidFill>
                  <a:srgbClr val="FFFFFF"/>
                </a:solidFill>
                <a:latin typeface="Century Gothic" panose="020B0502020202020204" pitchFamily="34" charset="0"/>
                <a:ea typeface="+mn-ea"/>
                <a:cs typeface="+mn-cs"/>
                <a:sym typeface="Helvetica Neue Medium"/>
              </a:rPr>
              <a:t>de Riesgos</a:t>
            </a:r>
            <a:endParaRPr lang="es-CL" sz="2000" b="0" dirty="0">
              <a:solidFill>
                <a:srgbClr val="FFFFFF"/>
              </a:solidFill>
              <a:latin typeface="Century Gothic" panose="020B0502020202020204" pitchFamily="34" charset="0"/>
              <a:ea typeface="+mn-ea"/>
              <a:cs typeface="+mn-cs"/>
              <a:sym typeface="Helvetica Neue Medium"/>
            </a:endParaRPr>
          </a:p>
        </p:txBody>
      </p:sp>
      <p:sp>
        <p:nvSpPr>
          <p:cNvPr id="77" name="Rectangle 2">
            <a:extLst>
              <a:ext uri="{FF2B5EF4-FFF2-40B4-BE49-F238E27FC236}">
                <a16:creationId xmlns:a16="http://schemas.microsoft.com/office/drawing/2014/main" id="{29EE7CC9-88A6-4215-88BE-FA43E19144A6}"/>
              </a:ext>
            </a:extLst>
          </p:cNvPr>
          <p:cNvSpPr/>
          <p:nvPr/>
        </p:nvSpPr>
        <p:spPr>
          <a:xfrm>
            <a:off x="1004959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Deuda Diversificada</a:t>
            </a:r>
          </a:p>
        </p:txBody>
      </p:sp>
      <p:sp>
        <p:nvSpPr>
          <p:cNvPr id="78" name="Rectangle 2">
            <a:extLst>
              <a:ext uri="{FF2B5EF4-FFF2-40B4-BE49-F238E27FC236}">
                <a16:creationId xmlns:a16="http://schemas.microsoft.com/office/drawing/2014/main" id="{4168998D-0FE8-4263-95B9-925CB6A32623}"/>
              </a:ext>
            </a:extLst>
          </p:cNvPr>
          <p:cNvSpPr/>
          <p:nvPr/>
        </p:nvSpPr>
        <p:spPr>
          <a:xfrm>
            <a:off x="1392041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Ratios Sanos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79" name="Rectangle 2">
            <a:extLst>
              <a:ext uri="{FF2B5EF4-FFF2-40B4-BE49-F238E27FC236}">
                <a16:creationId xmlns:a16="http://schemas.microsoft.com/office/drawing/2014/main" id="{1C2A6E57-112C-4C1A-9877-50C007B5214D}"/>
              </a:ext>
            </a:extLst>
          </p:cNvPr>
          <p:cNvSpPr/>
          <p:nvPr/>
        </p:nvSpPr>
        <p:spPr>
          <a:xfrm>
            <a:off x="1779123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Medium"/>
              </a:rPr>
              <a:t>Plan Quinquenal</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16433014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F79E3-EBA1-1CDA-FBB4-1D30481EFC1F}"/>
            </a:ext>
          </a:extLst>
        </p:cNvPr>
        <p:cNvGrpSpPr/>
        <p:nvPr/>
      </p:nvGrpSpPr>
      <p:grpSpPr>
        <a:xfrm>
          <a:off x="0" y="0"/>
          <a:ext cx="0" cy="0"/>
          <a:chOff x="0" y="0"/>
          <a:chExt cx="0" cy="0"/>
        </a:xfrm>
      </p:grpSpPr>
      <p:sp>
        <p:nvSpPr>
          <p:cNvPr id="29" name="Rectangle 3">
            <a:extLst>
              <a:ext uri="{FF2B5EF4-FFF2-40B4-BE49-F238E27FC236}">
                <a16:creationId xmlns:a16="http://schemas.microsoft.com/office/drawing/2014/main" id="{73409BDA-9C65-9396-30BB-AFD9A8A8EFFC}"/>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0" name="Rectangle 2">
            <a:extLst>
              <a:ext uri="{FF2B5EF4-FFF2-40B4-BE49-F238E27FC236}">
                <a16:creationId xmlns:a16="http://schemas.microsoft.com/office/drawing/2014/main" id="{E0868724-ECF7-52E9-6A01-FBE35DFC194A}"/>
              </a:ext>
            </a:extLst>
          </p:cNvPr>
          <p:cNvSpPr/>
          <p:nvPr/>
        </p:nvSpPr>
        <p:spPr>
          <a:xfrm>
            <a:off x="376272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Trayectoria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1" name="Rectangle 2">
            <a:extLst>
              <a:ext uri="{FF2B5EF4-FFF2-40B4-BE49-F238E27FC236}">
                <a16:creationId xmlns:a16="http://schemas.microsoft.com/office/drawing/2014/main" id="{5A599198-D390-973A-BD51-E116AEB8182B}"/>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2" name="Rectangle 2">
            <a:extLst>
              <a:ext uri="{FF2B5EF4-FFF2-40B4-BE49-F238E27FC236}">
                <a16:creationId xmlns:a16="http://schemas.microsoft.com/office/drawing/2014/main" id="{716BB1EE-2139-4767-C61F-5829B6497B2A}"/>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3" name="Rectangle 2">
            <a:extLst>
              <a:ext uri="{FF2B5EF4-FFF2-40B4-BE49-F238E27FC236}">
                <a16:creationId xmlns:a16="http://schemas.microsoft.com/office/drawing/2014/main" id="{D382ADE3-C51F-6660-2366-1FD1BDA6669F}"/>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4" name="Rectangle 2">
            <a:extLst>
              <a:ext uri="{FF2B5EF4-FFF2-40B4-BE49-F238E27FC236}">
                <a16:creationId xmlns:a16="http://schemas.microsoft.com/office/drawing/2014/main" id="{3C41F085-3B6D-9B7A-8B65-DD0A5225C78F}"/>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 name="Rectángulo 17">
            <a:extLst>
              <a:ext uri="{FF2B5EF4-FFF2-40B4-BE49-F238E27FC236}">
                <a16:creationId xmlns:a16="http://schemas.microsoft.com/office/drawing/2014/main" id="{091CE777-05C4-35B3-5708-86B3351E00E5}"/>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CuadroTexto 12">
            <a:extLst>
              <a:ext uri="{FF2B5EF4-FFF2-40B4-BE49-F238E27FC236}">
                <a16:creationId xmlns:a16="http://schemas.microsoft.com/office/drawing/2014/main" id="{6BB31962-B14F-8EC7-E80F-5B2C9DBC4862}"/>
              </a:ext>
            </a:extLst>
          </p:cNvPr>
          <p:cNvSpPr txBox="1"/>
          <p:nvPr/>
        </p:nvSpPr>
        <p:spPr>
          <a:xfrm>
            <a:off x="671187" y="1499427"/>
            <a:ext cx="1407796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Perfil de Amortización de Deuda</a:t>
            </a:r>
          </a:p>
        </p:txBody>
      </p:sp>
      <p:sp>
        <p:nvSpPr>
          <p:cNvPr id="15" name="Rectángulo 17">
            <a:extLst>
              <a:ext uri="{FF2B5EF4-FFF2-40B4-BE49-F238E27FC236}">
                <a16:creationId xmlns:a16="http://schemas.microsoft.com/office/drawing/2014/main" id="{E2E7ACD1-0D2F-3CC3-37E3-A199DD89179A}"/>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6" name="Foliennummernplatzhalter 4">
            <a:extLst>
              <a:ext uri="{FF2B5EF4-FFF2-40B4-BE49-F238E27FC236}">
                <a16:creationId xmlns:a16="http://schemas.microsoft.com/office/drawing/2014/main" id="{71017D01-CE87-2978-1ED5-41E069419AC5}"/>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14</a:t>
            </a:fld>
            <a:endParaRPr lang="es-CL" b="0" noProof="0" dirty="0">
              <a:solidFill>
                <a:schemeClr val="bg1"/>
              </a:solidFill>
            </a:endParaRPr>
          </a:p>
        </p:txBody>
      </p:sp>
      <p:sp>
        <p:nvSpPr>
          <p:cNvPr id="57" name="Rectángulo 123">
            <a:extLst>
              <a:ext uri="{FF2B5EF4-FFF2-40B4-BE49-F238E27FC236}">
                <a16:creationId xmlns:a16="http://schemas.microsoft.com/office/drawing/2014/main" id="{ED44A703-BAB6-B9A9-8C3D-1F3DEAE3C423}"/>
              </a:ext>
            </a:extLst>
          </p:cNvPr>
          <p:cNvSpPr>
            <a:spLocks noChangeArrowheads="1"/>
          </p:cNvSpPr>
          <p:nvPr/>
        </p:nvSpPr>
        <p:spPr bwMode="auto">
          <a:xfrm>
            <a:off x="708510" y="12650401"/>
            <a:ext cx="227280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spcBef>
                <a:spcPts val="0"/>
              </a:spcBef>
            </a:pPr>
            <a:r>
              <a:rPr lang="es-CL" sz="1500" b="0" noProof="0" dirty="0">
                <a:solidFill>
                  <a:srgbClr val="19234A"/>
                </a:solidFill>
                <a:latin typeface="Century Gothic" panose="020B0502020202020204" pitchFamily="34" charset="0"/>
                <a:cs typeface="Arial Narrow"/>
              </a:rPr>
              <a:t>Fuente: La Compañía</a:t>
            </a:r>
          </a:p>
        </p:txBody>
      </p:sp>
      <p:pic>
        <p:nvPicPr>
          <p:cNvPr id="160" name="Picture 83" descr="A red and white flag&#10;&#10;AI-generated content may be incorrect.">
            <a:extLst>
              <a:ext uri="{FF2B5EF4-FFF2-40B4-BE49-F238E27FC236}">
                <a16:creationId xmlns:a16="http://schemas.microsoft.com/office/drawing/2014/main" id="{01143DB2-090B-4965-A06F-8120C986E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037" y="1589115"/>
            <a:ext cx="535537" cy="535537"/>
          </a:xfrm>
          <a:prstGeom prst="rect">
            <a:avLst/>
          </a:prstGeom>
        </p:spPr>
      </p:pic>
      <p:graphicFrame>
        <p:nvGraphicFramePr>
          <p:cNvPr id="37" name="Chart 9">
            <a:extLst>
              <a:ext uri="{FF2B5EF4-FFF2-40B4-BE49-F238E27FC236}">
                <a16:creationId xmlns:a16="http://schemas.microsoft.com/office/drawing/2014/main" id="{B9811F90-3BBF-4EEF-9695-103B3F85174E}"/>
              </a:ext>
            </a:extLst>
          </p:cNvPr>
          <p:cNvGraphicFramePr/>
          <p:nvPr>
            <p:extLst>
              <p:ext uri="{D42A27DB-BD31-4B8C-83A1-F6EECF244321}">
                <p14:modId xmlns:p14="http://schemas.microsoft.com/office/powerpoint/2010/main" val="3601473776"/>
              </p:ext>
            </p:extLst>
          </p:nvPr>
        </p:nvGraphicFramePr>
        <p:xfrm>
          <a:off x="1241910" y="4102399"/>
          <a:ext cx="22675365" cy="7914587"/>
        </p:xfrm>
        <a:graphic>
          <a:graphicData uri="http://schemas.openxmlformats.org/drawingml/2006/chart">
            <c:chart xmlns:c="http://schemas.openxmlformats.org/drawingml/2006/chart" xmlns:r="http://schemas.openxmlformats.org/officeDocument/2006/relationships" r:id="rId4"/>
          </a:graphicData>
        </a:graphic>
      </p:graphicFrame>
      <p:sp>
        <p:nvSpPr>
          <p:cNvPr id="38" name="CuadroTexto 37">
            <a:extLst>
              <a:ext uri="{FF2B5EF4-FFF2-40B4-BE49-F238E27FC236}">
                <a16:creationId xmlns:a16="http://schemas.microsoft.com/office/drawing/2014/main" id="{E089B7A8-8F72-4260-B7A0-AA4143760395}"/>
              </a:ext>
            </a:extLst>
          </p:cNvPr>
          <p:cNvSpPr txBox="1"/>
          <p:nvPr/>
        </p:nvSpPr>
        <p:spPr>
          <a:xfrm>
            <a:off x="19532600" y="4856160"/>
            <a:ext cx="3841748"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CL" sz="2000" noProof="0" dirty="0">
                <a:solidFill>
                  <a:srgbClr val="002060"/>
                </a:solidFill>
                <a:latin typeface="Century Gothic" panose="020B0502020202020204" pitchFamily="34" charset="0"/>
                <a:ea typeface="Calibri" panose="020F0502020204030204" pitchFamily="34" charset="0"/>
                <a:cs typeface="Calibri" panose="020F0502020204030204" pitchFamily="34" charset="0"/>
              </a:rPr>
              <a:t>Anual</a:t>
            </a:r>
          </a:p>
        </p:txBody>
      </p:sp>
      <p:sp>
        <p:nvSpPr>
          <p:cNvPr id="39" name="Rectángulo 17">
            <a:extLst>
              <a:ext uri="{FF2B5EF4-FFF2-40B4-BE49-F238E27FC236}">
                <a16:creationId xmlns:a16="http://schemas.microsoft.com/office/drawing/2014/main" id="{D4584504-CB68-47C1-93E3-9602184B8AEF}"/>
              </a:ext>
            </a:extLst>
          </p:cNvPr>
          <p:cNvSpPr/>
          <p:nvPr/>
        </p:nvSpPr>
        <p:spPr>
          <a:xfrm>
            <a:off x="708510" y="3269402"/>
            <a:ext cx="22728004"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defTabSz="914400" hangingPunct="1">
              <a:spcBef>
                <a:spcPts val="600"/>
              </a:spcBef>
              <a:defRPr/>
            </a:pPr>
            <a:r>
              <a:rPr lang="es-CL" sz="2400" noProof="0" dirty="0">
                <a:solidFill>
                  <a:srgbClr val="FFFFFF"/>
                </a:solidFill>
                <a:latin typeface="Century Gothic" panose="020B0502020202020204" pitchFamily="34" charset="0"/>
                <a:ea typeface="+mn-ea"/>
                <a:cs typeface="+mn-cs"/>
                <a:sym typeface="Helvetica Neue Medium"/>
              </a:rPr>
              <a:t>Perfil de amortización deuda </a:t>
            </a:r>
            <a:r>
              <a:rPr lang="es-CL" sz="2400" b="0" noProof="0" dirty="0">
                <a:solidFill>
                  <a:srgbClr val="FFFFFF"/>
                </a:solidFill>
                <a:latin typeface="Century Gothic" panose="020B0502020202020204" pitchFamily="34" charset="0"/>
                <a:ea typeface="+mn-ea"/>
                <a:cs typeface="+mn-cs"/>
                <a:sym typeface="Helvetica Neue Medium"/>
              </a:rPr>
              <a:t>(US$ M)</a:t>
            </a:r>
          </a:p>
        </p:txBody>
      </p:sp>
      <p:cxnSp>
        <p:nvCxnSpPr>
          <p:cNvPr id="40" name="Conector recto 39">
            <a:extLst>
              <a:ext uri="{FF2B5EF4-FFF2-40B4-BE49-F238E27FC236}">
                <a16:creationId xmlns:a16="http://schemas.microsoft.com/office/drawing/2014/main" id="{08C9BDCD-58E2-4675-9B78-B3694BEDC4C5}"/>
              </a:ext>
            </a:extLst>
          </p:cNvPr>
          <p:cNvCxnSpPr>
            <a:cxnSpLocks/>
          </p:cNvCxnSpPr>
          <p:nvPr/>
        </p:nvCxnSpPr>
        <p:spPr>
          <a:xfrm>
            <a:off x="19537577" y="5316826"/>
            <a:ext cx="0" cy="5894100"/>
          </a:xfrm>
          <a:prstGeom prst="line">
            <a:avLst/>
          </a:prstGeom>
          <a:noFill/>
          <a:ln w="25400" cap="flat">
            <a:solidFill>
              <a:srgbClr val="0071CE"/>
            </a:solidFill>
            <a:prstDash val="lgDash"/>
            <a:miter lim="400000"/>
          </a:ln>
          <a:effectLst/>
          <a:sp3d/>
        </p:spPr>
        <p:style>
          <a:lnRef idx="0">
            <a:scrgbClr r="0" g="0" b="0"/>
          </a:lnRef>
          <a:fillRef idx="0">
            <a:scrgbClr r="0" g="0" b="0"/>
          </a:fillRef>
          <a:effectRef idx="0">
            <a:scrgbClr r="0" g="0" b="0"/>
          </a:effectRef>
          <a:fontRef idx="none"/>
        </p:style>
      </p:cxnSp>
      <p:sp>
        <p:nvSpPr>
          <p:cNvPr id="41" name="CuadroTexto 40">
            <a:extLst>
              <a:ext uri="{FF2B5EF4-FFF2-40B4-BE49-F238E27FC236}">
                <a16:creationId xmlns:a16="http://schemas.microsoft.com/office/drawing/2014/main" id="{9159FA3D-8595-4202-BF47-B1B1377F11F4}"/>
              </a:ext>
            </a:extLst>
          </p:cNvPr>
          <p:cNvSpPr txBox="1"/>
          <p:nvPr/>
        </p:nvSpPr>
        <p:spPr>
          <a:xfrm>
            <a:off x="2457451" y="4856160"/>
            <a:ext cx="1706941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CL" sz="2000" noProof="0" dirty="0">
                <a:solidFill>
                  <a:srgbClr val="002060"/>
                </a:solidFill>
                <a:latin typeface="Century Gothic" panose="020B0502020202020204" pitchFamily="34" charset="0"/>
                <a:ea typeface="Calibri" panose="020F0502020204030204" pitchFamily="34" charset="0"/>
                <a:cs typeface="Calibri" panose="020F0502020204030204" pitchFamily="34" charset="0"/>
              </a:rPr>
              <a:t>Mensual</a:t>
            </a:r>
          </a:p>
        </p:txBody>
      </p:sp>
      <p:cxnSp>
        <p:nvCxnSpPr>
          <p:cNvPr id="42" name="Conector recto 41">
            <a:extLst>
              <a:ext uri="{FF2B5EF4-FFF2-40B4-BE49-F238E27FC236}">
                <a16:creationId xmlns:a16="http://schemas.microsoft.com/office/drawing/2014/main" id="{EA53ACEA-9398-43B1-997A-BE60C5AECAE3}"/>
              </a:ext>
            </a:extLst>
          </p:cNvPr>
          <p:cNvCxnSpPr>
            <a:cxnSpLocks/>
          </p:cNvCxnSpPr>
          <p:nvPr/>
        </p:nvCxnSpPr>
        <p:spPr>
          <a:xfrm>
            <a:off x="2495550" y="5316826"/>
            <a:ext cx="13916026"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3" name="Conector recto 42">
            <a:extLst>
              <a:ext uri="{FF2B5EF4-FFF2-40B4-BE49-F238E27FC236}">
                <a16:creationId xmlns:a16="http://schemas.microsoft.com/office/drawing/2014/main" id="{9D3FE429-ABAD-40E0-88FD-1B1ED8CA973B}"/>
              </a:ext>
            </a:extLst>
          </p:cNvPr>
          <p:cNvCxnSpPr>
            <a:cxnSpLocks/>
          </p:cNvCxnSpPr>
          <p:nvPr/>
        </p:nvCxnSpPr>
        <p:spPr>
          <a:xfrm>
            <a:off x="2490788" y="5105400"/>
            <a:ext cx="0" cy="33796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4" name="Conector recto 43">
            <a:extLst>
              <a:ext uri="{FF2B5EF4-FFF2-40B4-BE49-F238E27FC236}">
                <a16:creationId xmlns:a16="http://schemas.microsoft.com/office/drawing/2014/main" id="{1B513264-8344-4A5E-8FFA-F9F6A7A57F1E}"/>
              </a:ext>
            </a:extLst>
          </p:cNvPr>
          <p:cNvCxnSpPr>
            <a:cxnSpLocks/>
          </p:cNvCxnSpPr>
          <p:nvPr/>
        </p:nvCxnSpPr>
        <p:spPr>
          <a:xfrm>
            <a:off x="19538126" y="5105400"/>
            <a:ext cx="0" cy="33796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5" name="Conector recto 44">
            <a:extLst>
              <a:ext uri="{FF2B5EF4-FFF2-40B4-BE49-F238E27FC236}">
                <a16:creationId xmlns:a16="http://schemas.microsoft.com/office/drawing/2014/main" id="{AC5C3B8D-2370-4CAA-BA5E-33BEFE61E4CF}"/>
              </a:ext>
            </a:extLst>
          </p:cNvPr>
          <p:cNvCxnSpPr>
            <a:cxnSpLocks/>
          </p:cNvCxnSpPr>
          <p:nvPr/>
        </p:nvCxnSpPr>
        <p:spPr>
          <a:xfrm>
            <a:off x="16411576" y="5316826"/>
            <a:ext cx="6962772"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6" name="Conector recto 45">
            <a:extLst>
              <a:ext uri="{FF2B5EF4-FFF2-40B4-BE49-F238E27FC236}">
                <a16:creationId xmlns:a16="http://schemas.microsoft.com/office/drawing/2014/main" id="{43FA05E7-2D8F-4935-A2F4-1C5F317D8715}"/>
              </a:ext>
            </a:extLst>
          </p:cNvPr>
          <p:cNvCxnSpPr>
            <a:cxnSpLocks/>
          </p:cNvCxnSpPr>
          <p:nvPr/>
        </p:nvCxnSpPr>
        <p:spPr>
          <a:xfrm>
            <a:off x="23364824" y="5105400"/>
            <a:ext cx="0" cy="33796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35" name="Rectangle 2">
            <a:extLst>
              <a:ext uri="{FF2B5EF4-FFF2-40B4-BE49-F238E27FC236}">
                <a16:creationId xmlns:a16="http://schemas.microsoft.com/office/drawing/2014/main" id="{490DFFF6-B99F-4679-923E-2C3C08E3C734}"/>
              </a:ext>
            </a:extLst>
          </p:cNvPr>
          <p:cNvSpPr/>
          <p:nvPr/>
        </p:nvSpPr>
        <p:spPr>
          <a:xfrm>
            <a:off x="230795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Cartera Diversificada</a:t>
            </a:r>
          </a:p>
        </p:txBody>
      </p:sp>
      <p:sp>
        <p:nvSpPr>
          <p:cNvPr id="36" name="Rectangle 2">
            <a:extLst>
              <a:ext uri="{FF2B5EF4-FFF2-40B4-BE49-F238E27FC236}">
                <a16:creationId xmlns:a16="http://schemas.microsoft.com/office/drawing/2014/main" id="{FB426C0B-6096-425B-92FB-662681111DE3}"/>
              </a:ext>
            </a:extLst>
          </p:cNvPr>
          <p:cNvSpPr/>
          <p:nvPr/>
        </p:nvSpPr>
        <p:spPr>
          <a:xfrm>
            <a:off x="617877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Manejo </a:t>
            </a:r>
            <a:r>
              <a:rPr lang="es-CL" sz="2000" b="0">
                <a:solidFill>
                  <a:srgbClr val="FFFFFF"/>
                </a:solidFill>
                <a:latin typeface="Century Gothic" panose="020B0502020202020204" pitchFamily="34" charset="0"/>
                <a:ea typeface="+mn-ea"/>
                <a:cs typeface="+mn-cs"/>
                <a:sym typeface="Helvetica Neue Medium"/>
              </a:rPr>
              <a:t>de Riesgos</a:t>
            </a:r>
            <a:endParaRPr lang="es-CL" sz="2000" b="0" dirty="0">
              <a:solidFill>
                <a:srgbClr val="FFFFFF"/>
              </a:solidFill>
              <a:latin typeface="Century Gothic" panose="020B0502020202020204" pitchFamily="34" charset="0"/>
              <a:ea typeface="+mn-ea"/>
              <a:cs typeface="+mn-cs"/>
              <a:sym typeface="Helvetica Neue Medium"/>
            </a:endParaRPr>
          </a:p>
        </p:txBody>
      </p:sp>
      <p:sp>
        <p:nvSpPr>
          <p:cNvPr id="47" name="Rectangle 2">
            <a:extLst>
              <a:ext uri="{FF2B5EF4-FFF2-40B4-BE49-F238E27FC236}">
                <a16:creationId xmlns:a16="http://schemas.microsoft.com/office/drawing/2014/main" id="{DF798168-FF2E-42CB-9EB6-8ED589CEA5B4}"/>
              </a:ext>
            </a:extLst>
          </p:cNvPr>
          <p:cNvSpPr/>
          <p:nvPr/>
        </p:nvSpPr>
        <p:spPr>
          <a:xfrm>
            <a:off x="1004959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Deuda Diversificada</a:t>
            </a:r>
          </a:p>
        </p:txBody>
      </p:sp>
      <p:sp>
        <p:nvSpPr>
          <p:cNvPr id="48" name="Rectangle 2">
            <a:extLst>
              <a:ext uri="{FF2B5EF4-FFF2-40B4-BE49-F238E27FC236}">
                <a16:creationId xmlns:a16="http://schemas.microsoft.com/office/drawing/2014/main" id="{7DC3FE29-EE0E-4C49-B320-36D51CA04B3C}"/>
              </a:ext>
            </a:extLst>
          </p:cNvPr>
          <p:cNvSpPr/>
          <p:nvPr/>
        </p:nvSpPr>
        <p:spPr>
          <a:xfrm>
            <a:off x="1392041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Ratios Sanos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49" name="Rectangle 2">
            <a:extLst>
              <a:ext uri="{FF2B5EF4-FFF2-40B4-BE49-F238E27FC236}">
                <a16:creationId xmlns:a16="http://schemas.microsoft.com/office/drawing/2014/main" id="{D0661C6A-B6A1-43EB-9050-F265F10537B0}"/>
              </a:ext>
            </a:extLst>
          </p:cNvPr>
          <p:cNvSpPr/>
          <p:nvPr/>
        </p:nvSpPr>
        <p:spPr>
          <a:xfrm>
            <a:off x="1779123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Medium"/>
              </a:rPr>
              <a:t>Plan Quinquenal</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241754201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37E38-A2FD-6E8E-942F-3F792356700A}"/>
            </a:ext>
          </a:extLst>
        </p:cNvPr>
        <p:cNvGrpSpPr/>
        <p:nvPr/>
      </p:nvGrpSpPr>
      <p:grpSpPr>
        <a:xfrm>
          <a:off x="0" y="0"/>
          <a:ext cx="0" cy="0"/>
          <a:chOff x="0" y="0"/>
          <a:chExt cx="0" cy="0"/>
        </a:xfrm>
      </p:grpSpPr>
      <p:sp>
        <p:nvSpPr>
          <p:cNvPr id="29" name="Rectangle 3">
            <a:extLst>
              <a:ext uri="{FF2B5EF4-FFF2-40B4-BE49-F238E27FC236}">
                <a16:creationId xmlns:a16="http://schemas.microsoft.com/office/drawing/2014/main" id="{E4F291C0-D374-838C-1B90-4D2AA72D42B7}"/>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0" name="Rectangle 2">
            <a:extLst>
              <a:ext uri="{FF2B5EF4-FFF2-40B4-BE49-F238E27FC236}">
                <a16:creationId xmlns:a16="http://schemas.microsoft.com/office/drawing/2014/main" id="{E5C0A8FB-FE73-B89B-AE4D-797FBE1FD8F3}"/>
              </a:ext>
            </a:extLst>
          </p:cNvPr>
          <p:cNvSpPr/>
          <p:nvPr/>
        </p:nvSpPr>
        <p:spPr>
          <a:xfrm>
            <a:off x="376272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Trayectoria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1" name="Rectangle 2">
            <a:extLst>
              <a:ext uri="{FF2B5EF4-FFF2-40B4-BE49-F238E27FC236}">
                <a16:creationId xmlns:a16="http://schemas.microsoft.com/office/drawing/2014/main" id="{39FA0432-0F5C-55C9-73BC-FB9373850615}"/>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2" name="Rectangle 2">
            <a:extLst>
              <a:ext uri="{FF2B5EF4-FFF2-40B4-BE49-F238E27FC236}">
                <a16:creationId xmlns:a16="http://schemas.microsoft.com/office/drawing/2014/main" id="{A9568825-1611-A9EB-32A2-70B0C0E2E91F}"/>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3" name="Rectangle 2">
            <a:extLst>
              <a:ext uri="{FF2B5EF4-FFF2-40B4-BE49-F238E27FC236}">
                <a16:creationId xmlns:a16="http://schemas.microsoft.com/office/drawing/2014/main" id="{E6920EC8-40E5-5A29-D650-FA1A6E76FA8B}"/>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4" name="Rectangle 2">
            <a:extLst>
              <a:ext uri="{FF2B5EF4-FFF2-40B4-BE49-F238E27FC236}">
                <a16:creationId xmlns:a16="http://schemas.microsoft.com/office/drawing/2014/main" id="{585EA7FC-9254-2775-C17E-0E81097301D2}"/>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2" name="Rectángulo 17">
            <a:extLst>
              <a:ext uri="{FF2B5EF4-FFF2-40B4-BE49-F238E27FC236}">
                <a16:creationId xmlns:a16="http://schemas.microsoft.com/office/drawing/2014/main" id="{0CE51508-E056-A66A-7B33-01D6CD532035}"/>
              </a:ext>
            </a:extLst>
          </p:cNvPr>
          <p:cNvSpPr/>
          <p:nvPr/>
        </p:nvSpPr>
        <p:spPr>
          <a:xfrm>
            <a:off x="12964656" y="3269402"/>
            <a:ext cx="10473840"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Evolución del ratio de liquidez corriente </a:t>
            </a:r>
            <a:r>
              <a:rPr lang="es-CL" sz="2400" b="0" noProof="0" dirty="0">
                <a:solidFill>
                  <a:srgbClr val="FFFFFF"/>
                </a:solidFill>
                <a:latin typeface="Century Gothic" panose="020B0502020202020204" pitchFamily="34" charset="0"/>
                <a:ea typeface="+mn-ea"/>
                <a:cs typeface="+mn-cs"/>
                <a:sym typeface="Helvetica Neue Medium"/>
              </a:rPr>
              <a:t>(veces)</a:t>
            </a:r>
            <a:endParaRPr lang="es-CL" sz="2400" noProof="0" dirty="0">
              <a:solidFill>
                <a:srgbClr val="FFFFFF"/>
              </a:solidFill>
              <a:latin typeface="Century Gothic" panose="020B0502020202020204" pitchFamily="34" charset="0"/>
              <a:ea typeface="+mn-ea"/>
              <a:cs typeface="+mn-cs"/>
              <a:sym typeface="Helvetica Neue Medium"/>
            </a:endParaRPr>
          </a:p>
        </p:txBody>
      </p:sp>
      <p:sp>
        <p:nvSpPr>
          <p:cNvPr id="7" name="Rectángulo 17">
            <a:extLst>
              <a:ext uri="{FF2B5EF4-FFF2-40B4-BE49-F238E27FC236}">
                <a16:creationId xmlns:a16="http://schemas.microsoft.com/office/drawing/2014/main" id="{F87F8869-93D3-E98D-A81B-60457FC11FB9}"/>
              </a:ext>
            </a:extLst>
          </p:cNvPr>
          <p:cNvSpPr/>
          <p:nvPr/>
        </p:nvSpPr>
        <p:spPr>
          <a:xfrm>
            <a:off x="708510" y="7828865"/>
            <a:ext cx="10473840"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 Razón de </a:t>
            </a:r>
            <a:r>
              <a:rPr lang="es-CL" sz="2400" dirty="0">
                <a:solidFill>
                  <a:srgbClr val="FFFFFF"/>
                </a:solidFill>
                <a:latin typeface="Century Gothic" panose="020B0502020202020204" pitchFamily="34" charset="0"/>
                <a:ea typeface="+mn-ea"/>
                <a:cs typeface="+mn-cs"/>
                <a:sym typeface="Helvetica Neue Medium"/>
              </a:rPr>
              <a:t>apalancamiento</a:t>
            </a:r>
            <a:r>
              <a:rPr lang="es-CL" sz="2400" noProof="0" dirty="0">
                <a:solidFill>
                  <a:srgbClr val="FFFFFF"/>
                </a:solidFill>
                <a:latin typeface="Century Gothic" panose="020B0502020202020204" pitchFamily="34" charset="0"/>
                <a:ea typeface="+mn-ea"/>
                <a:cs typeface="+mn-cs"/>
                <a:sym typeface="Helvetica Neue Medium"/>
              </a:rPr>
              <a:t> </a:t>
            </a:r>
            <a:r>
              <a:rPr lang="es-CL" sz="2400" b="0" noProof="0" dirty="0">
                <a:solidFill>
                  <a:srgbClr val="FFFFFF"/>
                </a:solidFill>
                <a:latin typeface="Century Gothic" panose="020B0502020202020204" pitchFamily="34" charset="0"/>
                <a:ea typeface="+mn-ea"/>
                <a:cs typeface="+mn-cs"/>
                <a:sym typeface="Helvetica Neue Medium"/>
              </a:rPr>
              <a:t>(veces)</a:t>
            </a:r>
          </a:p>
        </p:txBody>
      </p:sp>
      <p:sp>
        <p:nvSpPr>
          <p:cNvPr id="8" name="Rectángulo 17">
            <a:extLst>
              <a:ext uri="{FF2B5EF4-FFF2-40B4-BE49-F238E27FC236}">
                <a16:creationId xmlns:a16="http://schemas.microsoft.com/office/drawing/2014/main" id="{BF652FD9-FF93-F326-46D2-291C0BFAED08}"/>
              </a:ext>
            </a:extLst>
          </p:cNvPr>
          <p:cNvSpPr/>
          <p:nvPr/>
        </p:nvSpPr>
        <p:spPr>
          <a:xfrm>
            <a:off x="12964658" y="7828865"/>
            <a:ext cx="10473840"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Activos libres </a:t>
            </a:r>
            <a:r>
              <a:rPr lang="es-CL" sz="2400" b="0" noProof="0" dirty="0">
                <a:solidFill>
                  <a:srgbClr val="FFFFFF"/>
                </a:solidFill>
                <a:latin typeface="Century Gothic" panose="020B0502020202020204" pitchFamily="34" charset="0"/>
                <a:ea typeface="+mn-ea"/>
                <a:cs typeface="+mn-cs"/>
                <a:sym typeface="Helvetica Neue Medium"/>
              </a:rPr>
              <a:t>(veces)</a:t>
            </a:r>
          </a:p>
        </p:txBody>
      </p:sp>
      <p:sp>
        <p:nvSpPr>
          <p:cNvPr id="3" name="Rectángulo 17">
            <a:extLst>
              <a:ext uri="{FF2B5EF4-FFF2-40B4-BE49-F238E27FC236}">
                <a16:creationId xmlns:a16="http://schemas.microsoft.com/office/drawing/2014/main" id="{D0798211-7677-FE87-1C6C-73C5A32B7558}"/>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CuadroTexto 12">
            <a:extLst>
              <a:ext uri="{FF2B5EF4-FFF2-40B4-BE49-F238E27FC236}">
                <a16:creationId xmlns:a16="http://schemas.microsoft.com/office/drawing/2014/main" id="{DD4C8702-D94E-99D4-869D-43EA4C2D4A32}"/>
              </a:ext>
            </a:extLst>
          </p:cNvPr>
          <p:cNvSpPr txBox="1"/>
          <p:nvPr/>
        </p:nvSpPr>
        <p:spPr>
          <a:xfrm>
            <a:off x="671187" y="1499427"/>
            <a:ext cx="1407796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cs typeface="Calibri" panose="020F0502020204030204" pitchFamily="34" charset="0"/>
                <a:sym typeface="Helvetica Neue Medium"/>
              </a:rPr>
              <a:t>Ratios de endeudamiento y liquidez sanos</a:t>
            </a:r>
          </a:p>
        </p:txBody>
      </p:sp>
      <p:sp>
        <p:nvSpPr>
          <p:cNvPr id="15" name="Rectángulo 17">
            <a:extLst>
              <a:ext uri="{FF2B5EF4-FFF2-40B4-BE49-F238E27FC236}">
                <a16:creationId xmlns:a16="http://schemas.microsoft.com/office/drawing/2014/main" id="{811F6B92-25B4-A7BF-00A2-656DF7817956}"/>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6" name="Foliennummernplatzhalter 4">
            <a:extLst>
              <a:ext uri="{FF2B5EF4-FFF2-40B4-BE49-F238E27FC236}">
                <a16:creationId xmlns:a16="http://schemas.microsoft.com/office/drawing/2014/main" id="{D750B274-0555-8E5F-E571-0620D4E8D24C}"/>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15</a:t>
            </a:fld>
            <a:endParaRPr lang="es-CL" b="0" noProof="0" dirty="0">
              <a:solidFill>
                <a:schemeClr val="bg1"/>
              </a:solidFill>
            </a:endParaRPr>
          </a:p>
        </p:txBody>
      </p:sp>
      <p:sp>
        <p:nvSpPr>
          <p:cNvPr id="9" name="1 CuadroTexto">
            <a:extLst>
              <a:ext uri="{FF2B5EF4-FFF2-40B4-BE49-F238E27FC236}">
                <a16:creationId xmlns:a16="http://schemas.microsoft.com/office/drawing/2014/main" id="{BBC3F292-3DFF-9B05-AAD2-02EBCEBABD67}"/>
              </a:ext>
            </a:extLst>
          </p:cNvPr>
          <p:cNvSpPr txBox="1"/>
          <p:nvPr/>
        </p:nvSpPr>
        <p:spPr>
          <a:xfrm>
            <a:off x="789204" y="3269402"/>
            <a:ext cx="10393145" cy="3025878"/>
          </a:xfrm>
          <a:prstGeom prst="rect">
            <a:avLst/>
          </a:prstGeom>
          <a:noFill/>
        </p:spPr>
        <p:txBody>
          <a:bodyPr wrap="square" lIns="0" tIns="0" rIns="0" bIns="0" rtlCol="0" anchor="t" anchorCtr="0">
            <a:noAutofit/>
          </a:bodyPr>
          <a:lstStyle/>
          <a:p>
            <a:pPr marL="432000" lvl="2" indent="-432000" algn="l" eaLnBrk="0">
              <a:lnSpc>
                <a:spcPct val="150000"/>
              </a:lnSpc>
              <a:spcBef>
                <a:spcPts val="600"/>
              </a:spcBef>
              <a:buSzPct val="120000"/>
              <a:buBlip>
                <a:blip r:embed="rId3"/>
              </a:buBlip>
            </a:pPr>
            <a:r>
              <a:rPr lang="es-CL" sz="2000" b="0" noProof="0" dirty="0">
                <a:solidFill>
                  <a:srgbClr val="19234A"/>
                </a:solidFill>
                <a:latin typeface="Century Gothic" panose="020B0502020202020204" pitchFamily="34" charset="0"/>
              </a:rPr>
              <a:t>Históricamente, Eurocapital siempre ha contado con ratios de endeudamiento y liquidez sanos.</a:t>
            </a:r>
          </a:p>
          <a:p>
            <a:pPr marL="432000" lvl="2" indent="-432000" algn="l" eaLnBrk="0">
              <a:lnSpc>
                <a:spcPct val="150000"/>
              </a:lnSpc>
              <a:spcBef>
                <a:spcPts val="600"/>
              </a:spcBef>
              <a:buSzPct val="120000"/>
              <a:buBlip>
                <a:blip r:embed="rId3"/>
              </a:buBlip>
            </a:pPr>
            <a:r>
              <a:rPr lang="es-CL" sz="2000" b="0" noProof="0" dirty="0">
                <a:solidFill>
                  <a:srgbClr val="19234A"/>
                </a:solidFill>
                <a:latin typeface="Century Gothic" panose="020B0502020202020204" pitchFamily="34" charset="0"/>
              </a:rPr>
              <a:t>La Compañía siempre ha cumplido y presentado una holgura razonable respecto a sus </a:t>
            </a:r>
            <a:r>
              <a:rPr lang="es-CL" sz="2000" b="0" noProof="0" dirty="0" err="1">
                <a:solidFill>
                  <a:srgbClr val="19234A"/>
                </a:solidFill>
                <a:latin typeface="Century Gothic" panose="020B0502020202020204" pitchFamily="34" charset="0"/>
              </a:rPr>
              <a:t>covenants</a:t>
            </a:r>
            <a:r>
              <a:rPr lang="es-CL" sz="2000" b="0" noProof="0" dirty="0">
                <a:solidFill>
                  <a:srgbClr val="19234A"/>
                </a:solidFill>
                <a:latin typeface="Century Gothic" panose="020B0502020202020204" pitchFamily="34" charset="0"/>
              </a:rPr>
              <a:t> financieros.</a:t>
            </a:r>
          </a:p>
        </p:txBody>
      </p:sp>
      <p:graphicFrame>
        <p:nvGraphicFramePr>
          <p:cNvPr id="14" name="Gráfico 60">
            <a:extLst>
              <a:ext uri="{FF2B5EF4-FFF2-40B4-BE49-F238E27FC236}">
                <a16:creationId xmlns:a16="http://schemas.microsoft.com/office/drawing/2014/main" id="{482D21D7-38F4-A489-9E18-E45413B19B1C}"/>
              </a:ext>
            </a:extLst>
          </p:cNvPr>
          <p:cNvGraphicFramePr/>
          <p:nvPr>
            <p:extLst>
              <p:ext uri="{D42A27DB-BD31-4B8C-83A1-F6EECF244321}">
                <p14:modId xmlns:p14="http://schemas.microsoft.com/office/powerpoint/2010/main" val="1504958770"/>
              </p:ext>
            </p:extLst>
          </p:nvPr>
        </p:nvGraphicFramePr>
        <p:xfrm>
          <a:off x="12964659" y="4152825"/>
          <a:ext cx="10471856" cy="32344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60">
            <a:extLst>
              <a:ext uri="{FF2B5EF4-FFF2-40B4-BE49-F238E27FC236}">
                <a16:creationId xmlns:a16="http://schemas.microsoft.com/office/drawing/2014/main" id="{02A1AEA5-1AC7-8D63-9539-3BAE411F845A}"/>
              </a:ext>
            </a:extLst>
          </p:cNvPr>
          <p:cNvGraphicFramePr/>
          <p:nvPr>
            <p:extLst>
              <p:ext uri="{D42A27DB-BD31-4B8C-83A1-F6EECF244321}">
                <p14:modId xmlns:p14="http://schemas.microsoft.com/office/powerpoint/2010/main" val="54888942"/>
              </p:ext>
            </p:extLst>
          </p:nvPr>
        </p:nvGraphicFramePr>
        <p:xfrm>
          <a:off x="671186" y="8727446"/>
          <a:ext cx="10511163" cy="37471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áfico 60">
            <a:extLst>
              <a:ext uri="{FF2B5EF4-FFF2-40B4-BE49-F238E27FC236}">
                <a16:creationId xmlns:a16="http://schemas.microsoft.com/office/drawing/2014/main" id="{1DB413EF-19A5-E4F2-6B40-073A586260BF}"/>
              </a:ext>
            </a:extLst>
          </p:cNvPr>
          <p:cNvGraphicFramePr/>
          <p:nvPr>
            <p:extLst>
              <p:ext uri="{D42A27DB-BD31-4B8C-83A1-F6EECF244321}">
                <p14:modId xmlns:p14="http://schemas.microsoft.com/office/powerpoint/2010/main" val="597777773"/>
              </p:ext>
            </p:extLst>
          </p:nvPr>
        </p:nvGraphicFramePr>
        <p:xfrm>
          <a:off x="12925352" y="8752846"/>
          <a:ext cx="10511163" cy="3692969"/>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ángulo 123">
            <a:extLst>
              <a:ext uri="{FF2B5EF4-FFF2-40B4-BE49-F238E27FC236}">
                <a16:creationId xmlns:a16="http://schemas.microsoft.com/office/drawing/2014/main" id="{6A98A51C-9E5E-2E21-C2B3-5358C096146D}"/>
              </a:ext>
            </a:extLst>
          </p:cNvPr>
          <p:cNvSpPr>
            <a:spLocks noChangeArrowheads="1"/>
          </p:cNvSpPr>
          <p:nvPr/>
        </p:nvSpPr>
        <p:spPr bwMode="auto">
          <a:xfrm>
            <a:off x="708510" y="12650401"/>
            <a:ext cx="227280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spcBef>
                <a:spcPts val="0"/>
              </a:spcBef>
            </a:pPr>
            <a:r>
              <a:rPr lang="es-CL" sz="1500" b="0" noProof="0" dirty="0">
                <a:solidFill>
                  <a:srgbClr val="19234A"/>
                </a:solidFill>
                <a:latin typeface="Century Gothic" panose="020B0502020202020204" pitchFamily="34" charset="0"/>
                <a:cs typeface="Arial Narrow"/>
              </a:rPr>
              <a:t>Fuente: La Compañía y Estados Financieros al </a:t>
            </a:r>
            <a:r>
              <a:rPr lang="es-CL" sz="1500" b="0" dirty="0">
                <a:solidFill>
                  <a:srgbClr val="19234A"/>
                </a:solidFill>
                <a:latin typeface="Century Gothic" panose="020B0502020202020204" pitchFamily="34" charset="0"/>
                <a:cs typeface="Arial Narrow"/>
              </a:rPr>
              <a:t>31</a:t>
            </a:r>
            <a:r>
              <a:rPr lang="es-CL" sz="1500" b="0" noProof="0" dirty="0">
                <a:solidFill>
                  <a:srgbClr val="19234A"/>
                </a:solidFill>
                <a:latin typeface="Century Gothic" panose="020B0502020202020204" pitchFamily="34" charset="0"/>
                <a:cs typeface="Arial Narrow"/>
              </a:rPr>
              <a:t> de </a:t>
            </a:r>
            <a:r>
              <a:rPr lang="es-CL" sz="1500" b="0" dirty="0">
                <a:solidFill>
                  <a:srgbClr val="19234A"/>
                </a:solidFill>
                <a:latin typeface="Century Gothic" panose="020B0502020202020204" pitchFamily="34" charset="0"/>
                <a:cs typeface="Arial Narrow"/>
              </a:rPr>
              <a:t>Diciembre</a:t>
            </a:r>
            <a:r>
              <a:rPr lang="es-CL" sz="1500" b="0" noProof="0" dirty="0">
                <a:solidFill>
                  <a:srgbClr val="19234A"/>
                </a:solidFill>
                <a:latin typeface="Century Gothic" panose="020B0502020202020204" pitchFamily="34" charset="0"/>
                <a:cs typeface="Arial Narrow"/>
              </a:rPr>
              <a:t> 2025</a:t>
            </a:r>
          </a:p>
        </p:txBody>
      </p:sp>
      <p:sp>
        <p:nvSpPr>
          <p:cNvPr id="12" name="Rectángulo 123">
            <a:extLst>
              <a:ext uri="{FF2B5EF4-FFF2-40B4-BE49-F238E27FC236}">
                <a16:creationId xmlns:a16="http://schemas.microsoft.com/office/drawing/2014/main" id="{7E9C7574-E214-BE7C-BC1E-E93C6FAE08AE}"/>
              </a:ext>
            </a:extLst>
          </p:cNvPr>
          <p:cNvSpPr>
            <a:spLocks noChangeArrowheads="1"/>
          </p:cNvSpPr>
          <p:nvPr/>
        </p:nvSpPr>
        <p:spPr bwMode="auto">
          <a:xfrm>
            <a:off x="708510" y="7368204"/>
            <a:ext cx="104718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marL="342900" indent="-342900" algn="l">
              <a:spcBef>
                <a:spcPts val="0"/>
              </a:spcBef>
              <a:buAutoNum type="arabicParenBoth"/>
            </a:pPr>
            <a:r>
              <a:rPr lang="es-CL" sz="1500" b="0" noProof="0" dirty="0">
                <a:solidFill>
                  <a:srgbClr val="19234A"/>
                </a:solidFill>
                <a:latin typeface="Century Gothic" panose="020B0502020202020204" pitchFamily="34" charset="0"/>
                <a:cs typeface="Arial Narrow"/>
              </a:rPr>
              <a:t>Recaudación promedio de los últimos 6 meses</a:t>
            </a:r>
          </a:p>
        </p:txBody>
      </p:sp>
      <p:pic>
        <p:nvPicPr>
          <p:cNvPr id="27" name="Picture 83" descr="A red and white flag&#10;&#10;AI-generated content may be incorrect.">
            <a:extLst>
              <a:ext uri="{FF2B5EF4-FFF2-40B4-BE49-F238E27FC236}">
                <a16:creationId xmlns:a16="http://schemas.microsoft.com/office/drawing/2014/main" id="{2101B0C5-637D-4829-B1FE-40ABFE8CC6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27882" y="1589115"/>
            <a:ext cx="535537" cy="535537"/>
          </a:xfrm>
          <a:prstGeom prst="rect">
            <a:avLst/>
          </a:prstGeom>
        </p:spPr>
      </p:pic>
      <p:sp>
        <p:nvSpPr>
          <p:cNvPr id="28" name="Rectangle 2">
            <a:extLst>
              <a:ext uri="{FF2B5EF4-FFF2-40B4-BE49-F238E27FC236}">
                <a16:creationId xmlns:a16="http://schemas.microsoft.com/office/drawing/2014/main" id="{6EEF3589-64A5-4B95-8016-49ACB30B1560}"/>
              </a:ext>
            </a:extLst>
          </p:cNvPr>
          <p:cNvSpPr/>
          <p:nvPr/>
        </p:nvSpPr>
        <p:spPr>
          <a:xfrm>
            <a:off x="230795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Cartera Diversificada</a:t>
            </a:r>
          </a:p>
        </p:txBody>
      </p:sp>
      <p:sp>
        <p:nvSpPr>
          <p:cNvPr id="35" name="Rectangle 2">
            <a:extLst>
              <a:ext uri="{FF2B5EF4-FFF2-40B4-BE49-F238E27FC236}">
                <a16:creationId xmlns:a16="http://schemas.microsoft.com/office/drawing/2014/main" id="{9CDF19BA-21D9-4025-90C0-D09F9358CF49}"/>
              </a:ext>
            </a:extLst>
          </p:cNvPr>
          <p:cNvSpPr/>
          <p:nvPr/>
        </p:nvSpPr>
        <p:spPr>
          <a:xfrm>
            <a:off x="617877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Manejo de Riesgos</a:t>
            </a:r>
          </a:p>
        </p:txBody>
      </p:sp>
      <p:sp>
        <p:nvSpPr>
          <p:cNvPr id="36" name="Rectangle 2">
            <a:extLst>
              <a:ext uri="{FF2B5EF4-FFF2-40B4-BE49-F238E27FC236}">
                <a16:creationId xmlns:a16="http://schemas.microsoft.com/office/drawing/2014/main" id="{3F2A4F59-1DA3-4EC7-885D-2698BDDCB006}"/>
              </a:ext>
            </a:extLst>
          </p:cNvPr>
          <p:cNvSpPr/>
          <p:nvPr/>
        </p:nvSpPr>
        <p:spPr>
          <a:xfrm>
            <a:off x="1004959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a:solidFill>
                  <a:srgbClr val="FFFFFF"/>
                </a:solidFill>
                <a:latin typeface="Century Gothic" panose="020B0502020202020204" pitchFamily="34" charset="0"/>
                <a:ea typeface="+mn-ea"/>
                <a:cs typeface="+mn-cs"/>
                <a:sym typeface="Helvetica Neue Medium"/>
              </a:rPr>
              <a:t>Deuda Diversificada</a:t>
            </a:r>
            <a:endParaRPr lang="es-CL" sz="2000" b="0" dirty="0">
              <a:solidFill>
                <a:srgbClr val="FFFFFF"/>
              </a:solidFill>
              <a:latin typeface="Century Gothic" panose="020B0502020202020204" pitchFamily="34" charset="0"/>
              <a:ea typeface="+mn-ea"/>
              <a:cs typeface="+mn-cs"/>
              <a:sym typeface="Helvetica Neue Medium"/>
            </a:endParaRPr>
          </a:p>
        </p:txBody>
      </p:sp>
      <p:sp>
        <p:nvSpPr>
          <p:cNvPr id="37" name="Rectangle 2">
            <a:extLst>
              <a:ext uri="{FF2B5EF4-FFF2-40B4-BE49-F238E27FC236}">
                <a16:creationId xmlns:a16="http://schemas.microsoft.com/office/drawing/2014/main" id="{29C0E718-CF71-457E-818B-5C184FD6850E}"/>
              </a:ext>
            </a:extLst>
          </p:cNvPr>
          <p:cNvSpPr/>
          <p:nvPr/>
        </p:nvSpPr>
        <p:spPr>
          <a:xfrm>
            <a:off x="1392041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a:solidFill>
                  <a:srgbClr val="FFFFFF"/>
                </a:solidFill>
                <a:latin typeface="Century Gothic" panose="020B0502020202020204" pitchFamily="34" charset="0"/>
                <a:ea typeface="+mn-ea"/>
                <a:cs typeface="+mn-cs"/>
                <a:sym typeface="Helvetica Neue Medium"/>
              </a:rPr>
              <a:t>Ratios Sanos</a:t>
            </a:r>
            <a:endParaRPr lang="es-CL" sz="2000" b="0" dirty="0">
              <a:solidFill>
                <a:srgbClr val="FFFFFF"/>
              </a:solidFill>
              <a:latin typeface="Century Gothic" panose="020B0502020202020204" pitchFamily="34" charset="0"/>
              <a:ea typeface="+mn-ea"/>
              <a:cs typeface="+mn-cs"/>
              <a:sym typeface="Helvetica Neue Medium"/>
            </a:endParaRPr>
          </a:p>
        </p:txBody>
      </p:sp>
      <p:sp>
        <p:nvSpPr>
          <p:cNvPr id="38" name="Rectangle 2">
            <a:extLst>
              <a:ext uri="{FF2B5EF4-FFF2-40B4-BE49-F238E27FC236}">
                <a16:creationId xmlns:a16="http://schemas.microsoft.com/office/drawing/2014/main" id="{888BF598-AF52-4675-A067-1BA7D2FFDD56}"/>
              </a:ext>
            </a:extLst>
          </p:cNvPr>
          <p:cNvSpPr/>
          <p:nvPr/>
        </p:nvSpPr>
        <p:spPr>
          <a:xfrm>
            <a:off x="1779123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Medium"/>
              </a:rPr>
              <a:t>Plan Quinquenal</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14647203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B694-D5D7-DFDB-29A9-2BC806762C87}"/>
            </a:ext>
          </a:extLst>
        </p:cNvPr>
        <p:cNvGrpSpPr/>
        <p:nvPr/>
      </p:nvGrpSpPr>
      <p:grpSpPr>
        <a:xfrm>
          <a:off x="0" y="0"/>
          <a:ext cx="0" cy="0"/>
          <a:chOff x="0" y="0"/>
          <a:chExt cx="0" cy="0"/>
        </a:xfrm>
      </p:grpSpPr>
      <p:sp>
        <p:nvSpPr>
          <p:cNvPr id="29" name="Rectangle 3">
            <a:extLst>
              <a:ext uri="{FF2B5EF4-FFF2-40B4-BE49-F238E27FC236}">
                <a16:creationId xmlns:a16="http://schemas.microsoft.com/office/drawing/2014/main" id="{8D7959AA-9A48-694C-CC70-E84401738BF0}"/>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1" name="Rectangle 2">
            <a:extLst>
              <a:ext uri="{FF2B5EF4-FFF2-40B4-BE49-F238E27FC236}">
                <a16:creationId xmlns:a16="http://schemas.microsoft.com/office/drawing/2014/main" id="{BA606125-D808-AF4E-732C-F1BDDA6DF7D3}"/>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2" name="Rectangle 2">
            <a:extLst>
              <a:ext uri="{FF2B5EF4-FFF2-40B4-BE49-F238E27FC236}">
                <a16:creationId xmlns:a16="http://schemas.microsoft.com/office/drawing/2014/main" id="{37989562-1CC5-09E8-DA28-D70DBE35B860}"/>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3" name="Rectangle 2">
            <a:extLst>
              <a:ext uri="{FF2B5EF4-FFF2-40B4-BE49-F238E27FC236}">
                <a16:creationId xmlns:a16="http://schemas.microsoft.com/office/drawing/2014/main" id="{E59CF440-A714-DFD2-930D-329893B47352}"/>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4" name="Rectangle 2">
            <a:extLst>
              <a:ext uri="{FF2B5EF4-FFF2-40B4-BE49-F238E27FC236}">
                <a16:creationId xmlns:a16="http://schemas.microsoft.com/office/drawing/2014/main" id="{D25104C4-F801-5AD0-DCD3-732C547BE774}"/>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 name="Rectángulo 17">
            <a:extLst>
              <a:ext uri="{FF2B5EF4-FFF2-40B4-BE49-F238E27FC236}">
                <a16:creationId xmlns:a16="http://schemas.microsoft.com/office/drawing/2014/main" id="{C73AC600-E75E-F32E-4EC9-BFDB8C5DDCA0}"/>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CuadroTexto 12">
            <a:extLst>
              <a:ext uri="{FF2B5EF4-FFF2-40B4-BE49-F238E27FC236}">
                <a16:creationId xmlns:a16="http://schemas.microsoft.com/office/drawing/2014/main" id="{D453D960-CA1E-F633-D859-642F6AB94BAB}"/>
              </a:ext>
            </a:extLst>
          </p:cNvPr>
          <p:cNvSpPr txBox="1"/>
          <p:nvPr/>
        </p:nvSpPr>
        <p:spPr>
          <a:xfrm>
            <a:off x="671187" y="1499427"/>
            <a:ext cx="1407796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Plan Quinquenal – Acciones Estratégicas</a:t>
            </a:r>
          </a:p>
        </p:txBody>
      </p:sp>
      <p:sp>
        <p:nvSpPr>
          <p:cNvPr id="15" name="Rectángulo 17">
            <a:extLst>
              <a:ext uri="{FF2B5EF4-FFF2-40B4-BE49-F238E27FC236}">
                <a16:creationId xmlns:a16="http://schemas.microsoft.com/office/drawing/2014/main" id="{B5C8CD24-1150-BCA5-95CE-DD761F353EBE}"/>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6" name="Foliennummernplatzhalter 4">
            <a:extLst>
              <a:ext uri="{FF2B5EF4-FFF2-40B4-BE49-F238E27FC236}">
                <a16:creationId xmlns:a16="http://schemas.microsoft.com/office/drawing/2014/main" id="{63E8AFC0-0116-5F7F-F0D8-9140026D1074}"/>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16</a:t>
            </a:fld>
            <a:endParaRPr lang="es-CL" b="0" noProof="0" dirty="0">
              <a:solidFill>
                <a:schemeClr val="bg1"/>
              </a:solidFill>
            </a:endParaRPr>
          </a:p>
        </p:txBody>
      </p:sp>
      <p:sp>
        <p:nvSpPr>
          <p:cNvPr id="64" name="Text Placeholder 4">
            <a:extLst>
              <a:ext uri="{FF2B5EF4-FFF2-40B4-BE49-F238E27FC236}">
                <a16:creationId xmlns:a16="http://schemas.microsoft.com/office/drawing/2014/main" id="{FFB6B902-E1DE-6BA3-9656-67A0D57AB1B4}"/>
              </a:ext>
            </a:extLst>
          </p:cNvPr>
          <p:cNvSpPr txBox="1">
            <a:spLocks/>
          </p:cNvSpPr>
          <p:nvPr/>
        </p:nvSpPr>
        <p:spPr>
          <a:xfrm>
            <a:off x="17900652" y="6323208"/>
            <a:ext cx="2628032" cy="2216053"/>
          </a:xfrm>
          <a:prstGeom prst="rect">
            <a:avLst/>
          </a:prstGeom>
        </p:spPr>
        <p:txBody>
          <a:bodyPr vert="horz" lIns="36000" tIns="45720" rIns="3600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342900" lvl="0" indent="-342900">
              <a:lnSpc>
                <a:spcPct val="100000"/>
              </a:lnSpc>
              <a:spcBef>
                <a:spcPts val="300"/>
              </a:spcBef>
              <a:buFont typeface="Wingdings" panose="05000000000000000000" pitchFamily="2" charset="2"/>
              <a:buChar char="§"/>
              <a:defRPr/>
            </a:pPr>
            <a:r>
              <a:rPr lang="es-CL" sz="1700" noProof="0" dirty="0">
                <a:solidFill>
                  <a:schemeClr val="bg1"/>
                </a:solidFill>
                <a:latin typeface="Century Gothic" panose="020B0502020202020204" pitchFamily="34" charset="0"/>
              </a:rPr>
              <a:t>ROA &gt;= 2,5%</a:t>
            </a:r>
          </a:p>
        </p:txBody>
      </p:sp>
      <p:sp>
        <p:nvSpPr>
          <p:cNvPr id="25" name="Rectángulo: esquinas redondeadas 24">
            <a:extLst>
              <a:ext uri="{FF2B5EF4-FFF2-40B4-BE49-F238E27FC236}">
                <a16:creationId xmlns:a16="http://schemas.microsoft.com/office/drawing/2014/main" id="{7A02064C-EA11-461F-A9A2-8BE15F9872C7}"/>
              </a:ext>
            </a:extLst>
          </p:cNvPr>
          <p:cNvSpPr/>
          <p:nvPr/>
        </p:nvSpPr>
        <p:spPr>
          <a:xfrm>
            <a:off x="2770095" y="6463556"/>
            <a:ext cx="18664518" cy="2545974"/>
          </a:xfrm>
          <a:prstGeom prst="roundRect">
            <a:avLst/>
          </a:prstGeom>
          <a:noFill/>
          <a:ln w="76200" cap="flat">
            <a:solidFill>
              <a:srgbClr val="0071C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lvl="1" indent="0" eaLnBrk="0">
              <a:lnSpc>
                <a:spcPct val="110000"/>
              </a:lnSpc>
              <a:spcBef>
                <a:spcPts val="600"/>
              </a:spcBef>
              <a:buSzPct val="120000"/>
            </a:pPr>
            <a:r>
              <a:rPr lang="es-MX" sz="2000" dirty="0">
                <a:solidFill>
                  <a:schemeClr val="tx1"/>
                </a:solidFill>
                <a:latin typeface="Century Gothic" panose="020B0502020202020204" pitchFamily="34" charset="0"/>
              </a:rPr>
              <a:t>2. Inversión en Tecnología:</a:t>
            </a:r>
          </a:p>
          <a:p>
            <a:pPr lvl="1" indent="0" algn="l" eaLnBrk="0">
              <a:lnSpc>
                <a:spcPct val="110000"/>
              </a:lnSpc>
              <a:spcBef>
                <a:spcPts val="600"/>
              </a:spcBef>
              <a:buSzPct val="120000"/>
            </a:pPr>
            <a:r>
              <a:rPr lang="es-MX" sz="2000" b="0" dirty="0">
                <a:solidFill>
                  <a:schemeClr val="tx1"/>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Implementar el sistema “</a:t>
            </a:r>
            <a:r>
              <a:rPr lang="es-ES" sz="2000" b="0" kern="1200" dirty="0" err="1">
                <a:solidFill>
                  <a:prstClr val="black"/>
                </a:solidFill>
                <a:latin typeface="Century Gothic" panose="020B0502020202020204" pitchFamily="34" charset="0"/>
                <a:cs typeface="Poppins" panose="00000500000000000000" pitchFamily="2" charset="0"/>
              </a:rPr>
              <a:t>multi-país</a:t>
            </a:r>
            <a:r>
              <a:rPr lang="es-ES" sz="2000" b="0" kern="1200" dirty="0">
                <a:solidFill>
                  <a:prstClr val="black"/>
                </a:solidFill>
                <a:latin typeface="Century Gothic" panose="020B0502020202020204" pitchFamily="34" charset="0"/>
                <a:cs typeface="Poppins" panose="00000500000000000000" pitchFamily="2" charset="0"/>
              </a:rPr>
              <a:t>” para unificar procesos entre matriz y sucursales: Plazo estimado (ene26) e inversión (US$ 110 M)</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Usar la autonomía TI para desarrollar soluciones a medida de la sucursal Perú: Plazo estimado (mar26) e inversión (US$ 50 M)</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Automatizar flujos de comunicación con cliente y áreas internas: Plazo estimado (mar26) e inversión (US$ 5 - 10 M)</a:t>
            </a:r>
          </a:p>
        </p:txBody>
      </p:sp>
      <p:sp>
        <p:nvSpPr>
          <p:cNvPr id="26" name="Rectángulo: esquinas redondeadas 25">
            <a:extLst>
              <a:ext uri="{FF2B5EF4-FFF2-40B4-BE49-F238E27FC236}">
                <a16:creationId xmlns:a16="http://schemas.microsoft.com/office/drawing/2014/main" id="{FEA71EAD-35AF-459D-898D-3867AFE2950C}"/>
              </a:ext>
            </a:extLst>
          </p:cNvPr>
          <p:cNvSpPr/>
          <p:nvPr/>
        </p:nvSpPr>
        <p:spPr>
          <a:xfrm>
            <a:off x="2770094" y="9646022"/>
            <a:ext cx="18691411" cy="2510119"/>
          </a:xfrm>
          <a:prstGeom prst="roundRect">
            <a:avLst/>
          </a:prstGeom>
          <a:noFill/>
          <a:ln w="76200" cap="flat">
            <a:solidFill>
              <a:srgbClr val="0071C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lvl="1" indent="0" algn="just" eaLnBrk="0">
              <a:lnSpc>
                <a:spcPct val="110000"/>
              </a:lnSpc>
              <a:spcBef>
                <a:spcPts val="600"/>
              </a:spcBef>
              <a:buSzPct val="120000"/>
            </a:pPr>
            <a:r>
              <a:rPr lang="es-MX" sz="2000" dirty="0">
                <a:solidFill>
                  <a:schemeClr val="tx1"/>
                </a:solidFill>
                <a:latin typeface="Century Gothic" panose="020B0502020202020204" pitchFamily="34" charset="0"/>
              </a:rPr>
              <a:t>	</a:t>
            </a:r>
            <a:endParaRPr lang="es-MX" sz="2000" b="0" dirty="0">
              <a:solidFill>
                <a:schemeClr val="tx1"/>
              </a:solidFill>
              <a:latin typeface="Century Gothic" panose="020B0502020202020204" pitchFamily="34" charset="0"/>
            </a:endParaRPr>
          </a:p>
          <a:p>
            <a:pPr lvl="1" indent="0" eaLnBrk="0">
              <a:lnSpc>
                <a:spcPct val="110000"/>
              </a:lnSpc>
              <a:spcBef>
                <a:spcPts val="600"/>
              </a:spcBef>
              <a:buSzPct val="120000"/>
            </a:pPr>
            <a:r>
              <a:rPr lang="es-MX" sz="2000" dirty="0">
                <a:solidFill>
                  <a:schemeClr val="tx1"/>
                </a:solidFill>
                <a:latin typeface="Century Gothic" panose="020B0502020202020204" pitchFamily="34" charset="0"/>
              </a:rPr>
              <a:t>3. Comercial y Clientes:</a:t>
            </a:r>
          </a:p>
          <a:p>
            <a:pPr lvl="1" indent="0" algn="l" eaLnBrk="0">
              <a:lnSpc>
                <a:spcPct val="110000"/>
              </a:lnSpc>
              <a:spcBef>
                <a:spcPts val="600"/>
              </a:spcBef>
              <a:buSzPct val="120000"/>
            </a:pPr>
            <a:r>
              <a:rPr lang="es-MX" sz="2000" b="0" dirty="0">
                <a:solidFill>
                  <a:schemeClr val="tx1"/>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Segmentar propuestas comerciales según tipo de cliente (PYMES y grandes empresas): Plazo estimado (oct25)</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Ampliar atribuciones comerciales para agilizar decisiones frente al cliente (set25)</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Reducir rotación de clientes y ampliar base de Pymes (set25)</a:t>
            </a:r>
          </a:p>
          <a:p>
            <a:pPr marL="0" marR="0" indent="0" algn="ctr" defTabSz="825500" rtl="0" fontAlgn="auto" latinLnBrk="0" hangingPunct="0">
              <a:lnSpc>
                <a:spcPct val="100000"/>
              </a:lnSpc>
              <a:spcBef>
                <a:spcPts val="0"/>
              </a:spcBef>
              <a:spcAft>
                <a:spcPts val="0"/>
              </a:spcAft>
              <a:buClrTx/>
              <a:buSzTx/>
              <a:buFontTx/>
              <a:buNone/>
              <a:tabLst/>
            </a:pPr>
            <a:endParaRPr kumimoji="0" lang="es-PE"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7" name="Rectángulo: esquinas redondeadas 26">
            <a:extLst>
              <a:ext uri="{FF2B5EF4-FFF2-40B4-BE49-F238E27FC236}">
                <a16:creationId xmlns:a16="http://schemas.microsoft.com/office/drawing/2014/main" id="{1D3AB191-7DBE-4C82-BDC2-A4C30A43ACB0}"/>
              </a:ext>
            </a:extLst>
          </p:cNvPr>
          <p:cNvSpPr/>
          <p:nvPr/>
        </p:nvSpPr>
        <p:spPr>
          <a:xfrm>
            <a:off x="2743200" y="3254193"/>
            <a:ext cx="18718306" cy="2545974"/>
          </a:xfrm>
          <a:prstGeom prst="roundRect">
            <a:avLst/>
          </a:prstGeom>
          <a:noFill/>
          <a:ln w="76200" cap="flat">
            <a:solidFill>
              <a:srgbClr val="0071C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lvl="1" indent="0" eaLnBrk="0">
              <a:lnSpc>
                <a:spcPct val="110000"/>
              </a:lnSpc>
              <a:spcBef>
                <a:spcPts val="600"/>
              </a:spcBef>
              <a:buSzPct val="120000"/>
            </a:pPr>
            <a:r>
              <a:rPr lang="es-MX" sz="2000" dirty="0">
                <a:solidFill>
                  <a:schemeClr val="tx1"/>
                </a:solidFill>
                <a:latin typeface="Century Gothic" panose="020B0502020202020204" pitchFamily="34" charset="0"/>
              </a:rPr>
              <a:t>1. Fortalecimiento de Estructura Organizacional:</a:t>
            </a:r>
          </a:p>
          <a:p>
            <a:pPr lvl="1" indent="0" algn="l" eaLnBrk="0">
              <a:lnSpc>
                <a:spcPct val="110000"/>
              </a:lnSpc>
              <a:spcBef>
                <a:spcPts val="600"/>
              </a:spcBef>
              <a:buSzPct val="120000"/>
            </a:pPr>
            <a:r>
              <a:rPr lang="es-MX" sz="2000" b="0" dirty="0">
                <a:solidFill>
                  <a:schemeClr val="tx1"/>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Potenciar la estructura comercial con nuevas gerencias especializadas: Gerencia Comercial Lima y Gerencia Comercial Regiones</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Creación de dos nuevas subgerencias para dar autonomía: Subgerencia   de Operaciones y TI; Subgerencia de Administración y Finanzas</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Fortalecer el área de cobranzas</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cs typeface="Poppins" panose="00000500000000000000" pitchFamily="2" charset="0"/>
              </a:rPr>
              <a:t>- Retener y fortalecer talento</a:t>
            </a:r>
          </a:p>
        </p:txBody>
      </p:sp>
      <p:pic>
        <p:nvPicPr>
          <p:cNvPr id="2" name="Picture 83" descr="A red and white flag&#10;&#10;AI-generated content may be incorrect.">
            <a:extLst>
              <a:ext uri="{FF2B5EF4-FFF2-40B4-BE49-F238E27FC236}">
                <a16:creationId xmlns:a16="http://schemas.microsoft.com/office/drawing/2014/main" id="{21962449-8642-4CB2-5AF0-E79B67E79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9409" y="1577869"/>
            <a:ext cx="535537" cy="535537"/>
          </a:xfrm>
          <a:prstGeom prst="rect">
            <a:avLst/>
          </a:prstGeom>
        </p:spPr>
      </p:pic>
      <p:sp>
        <p:nvSpPr>
          <p:cNvPr id="22" name="Rectangle 2">
            <a:extLst>
              <a:ext uri="{FF2B5EF4-FFF2-40B4-BE49-F238E27FC236}">
                <a16:creationId xmlns:a16="http://schemas.microsoft.com/office/drawing/2014/main" id="{867365EF-904E-4914-B69F-53E397E8506C}"/>
              </a:ext>
            </a:extLst>
          </p:cNvPr>
          <p:cNvSpPr/>
          <p:nvPr/>
        </p:nvSpPr>
        <p:spPr>
          <a:xfrm>
            <a:off x="230795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Cartera Diversificada</a:t>
            </a:r>
          </a:p>
        </p:txBody>
      </p:sp>
      <p:sp>
        <p:nvSpPr>
          <p:cNvPr id="23" name="Rectangle 2">
            <a:extLst>
              <a:ext uri="{FF2B5EF4-FFF2-40B4-BE49-F238E27FC236}">
                <a16:creationId xmlns:a16="http://schemas.microsoft.com/office/drawing/2014/main" id="{2468E3BA-A68B-47F9-BCD5-E9093F1D15F3}"/>
              </a:ext>
            </a:extLst>
          </p:cNvPr>
          <p:cNvSpPr/>
          <p:nvPr/>
        </p:nvSpPr>
        <p:spPr>
          <a:xfrm>
            <a:off x="617877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Manejo de Riesgos</a:t>
            </a:r>
          </a:p>
        </p:txBody>
      </p:sp>
      <p:sp>
        <p:nvSpPr>
          <p:cNvPr id="24" name="Rectangle 2">
            <a:extLst>
              <a:ext uri="{FF2B5EF4-FFF2-40B4-BE49-F238E27FC236}">
                <a16:creationId xmlns:a16="http://schemas.microsoft.com/office/drawing/2014/main" id="{C8D3BABA-5788-4B85-9444-D5633582B6E1}"/>
              </a:ext>
            </a:extLst>
          </p:cNvPr>
          <p:cNvSpPr/>
          <p:nvPr/>
        </p:nvSpPr>
        <p:spPr>
          <a:xfrm>
            <a:off x="1004959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Deuda Diversificada</a:t>
            </a:r>
          </a:p>
        </p:txBody>
      </p:sp>
      <p:sp>
        <p:nvSpPr>
          <p:cNvPr id="28" name="Rectangle 2">
            <a:extLst>
              <a:ext uri="{FF2B5EF4-FFF2-40B4-BE49-F238E27FC236}">
                <a16:creationId xmlns:a16="http://schemas.microsoft.com/office/drawing/2014/main" id="{3A10021D-0E64-42ED-8217-E0B2AD7E0FFD}"/>
              </a:ext>
            </a:extLst>
          </p:cNvPr>
          <p:cNvSpPr/>
          <p:nvPr/>
        </p:nvSpPr>
        <p:spPr>
          <a:xfrm>
            <a:off x="1392041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a:solidFill>
                  <a:srgbClr val="FFFFFF"/>
                </a:solidFill>
                <a:latin typeface="Century Gothic" panose="020B0502020202020204" pitchFamily="34" charset="0"/>
                <a:ea typeface="+mn-ea"/>
                <a:cs typeface="+mn-cs"/>
                <a:sym typeface="Helvetica Neue Medium"/>
              </a:rPr>
              <a:t>Ratios Sanos</a:t>
            </a:r>
            <a:endParaRPr lang="es-CL" sz="2000" b="0" dirty="0">
              <a:solidFill>
                <a:srgbClr val="FFFFFF"/>
              </a:solidFill>
              <a:latin typeface="Century Gothic" panose="020B0502020202020204" pitchFamily="34" charset="0"/>
              <a:ea typeface="+mn-ea"/>
              <a:cs typeface="+mn-cs"/>
              <a:sym typeface="Helvetica Neue Medium"/>
            </a:endParaRPr>
          </a:p>
        </p:txBody>
      </p:sp>
      <p:sp>
        <p:nvSpPr>
          <p:cNvPr id="30" name="Rectangle 2">
            <a:extLst>
              <a:ext uri="{FF2B5EF4-FFF2-40B4-BE49-F238E27FC236}">
                <a16:creationId xmlns:a16="http://schemas.microsoft.com/office/drawing/2014/main" id="{DBE4CC0E-FDE1-4F42-B6A1-7C3358C95F9E}"/>
              </a:ext>
            </a:extLst>
          </p:cNvPr>
          <p:cNvSpPr/>
          <p:nvPr/>
        </p:nvSpPr>
        <p:spPr>
          <a:xfrm>
            <a:off x="1779123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a:solidFill>
                  <a:srgbClr val="FFFFFF"/>
                </a:solidFill>
                <a:latin typeface="Century Gothic" panose="020B0502020202020204" pitchFamily="34" charset="0"/>
                <a:ea typeface="+mn-ea"/>
                <a:cs typeface="+mn-cs"/>
                <a:sym typeface="Helvetica Neue Medium"/>
              </a:rPr>
              <a:t>Plan Quinquenal</a:t>
            </a:r>
            <a:endParaRPr lang="es-CL" sz="2000" b="0" dirty="0">
              <a:solidFill>
                <a:srgbClr val="FFFFFF"/>
              </a:solidFill>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40572515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B694-D5D7-DFDB-29A9-2BC806762C87}"/>
            </a:ext>
          </a:extLst>
        </p:cNvPr>
        <p:cNvGrpSpPr/>
        <p:nvPr/>
      </p:nvGrpSpPr>
      <p:grpSpPr>
        <a:xfrm>
          <a:off x="0" y="0"/>
          <a:ext cx="0" cy="0"/>
          <a:chOff x="0" y="0"/>
          <a:chExt cx="0" cy="0"/>
        </a:xfrm>
      </p:grpSpPr>
      <p:sp>
        <p:nvSpPr>
          <p:cNvPr id="29" name="Rectangle 3">
            <a:extLst>
              <a:ext uri="{FF2B5EF4-FFF2-40B4-BE49-F238E27FC236}">
                <a16:creationId xmlns:a16="http://schemas.microsoft.com/office/drawing/2014/main" id="{8D7959AA-9A48-694C-CC70-E84401738BF0}"/>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1" name="Rectangle 2">
            <a:extLst>
              <a:ext uri="{FF2B5EF4-FFF2-40B4-BE49-F238E27FC236}">
                <a16:creationId xmlns:a16="http://schemas.microsoft.com/office/drawing/2014/main" id="{BA606125-D808-AF4E-732C-F1BDDA6DF7D3}"/>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2" name="Rectangle 2">
            <a:extLst>
              <a:ext uri="{FF2B5EF4-FFF2-40B4-BE49-F238E27FC236}">
                <a16:creationId xmlns:a16="http://schemas.microsoft.com/office/drawing/2014/main" id="{37989562-1CC5-09E8-DA28-D70DBE35B860}"/>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3" name="Rectangle 2">
            <a:extLst>
              <a:ext uri="{FF2B5EF4-FFF2-40B4-BE49-F238E27FC236}">
                <a16:creationId xmlns:a16="http://schemas.microsoft.com/office/drawing/2014/main" id="{E59CF440-A714-DFD2-930D-329893B47352}"/>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4" name="Rectangle 2">
            <a:extLst>
              <a:ext uri="{FF2B5EF4-FFF2-40B4-BE49-F238E27FC236}">
                <a16:creationId xmlns:a16="http://schemas.microsoft.com/office/drawing/2014/main" id="{D25104C4-F801-5AD0-DCD3-732C547BE774}"/>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 name="Rectángulo 17">
            <a:extLst>
              <a:ext uri="{FF2B5EF4-FFF2-40B4-BE49-F238E27FC236}">
                <a16:creationId xmlns:a16="http://schemas.microsoft.com/office/drawing/2014/main" id="{C73AC600-E75E-F32E-4EC9-BFDB8C5DDCA0}"/>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CuadroTexto 12">
            <a:extLst>
              <a:ext uri="{FF2B5EF4-FFF2-40B4-BE49-F238E27FC236}">
                <a16:creationId xmlns:a16="http://schemas.microsoft.com/office/drawing/2014/main" id="{D453D960-CA1E-F633-D859-642F6AB94BAB}"/>
              </a:ext>
            </a:extLst>
          </p:cNvPr>
          <p:cNvSpPr txBox="1"/>
          <p:nvPr/>
        </p:nvSpPr>
        <p:spPr>
          <a:xfrm>
            <a:off x="671187" y="1499427"/>
            <a:ext cx="1407796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Plan Quinquenal – Acciones Estratégicas</a:t>
            </a:r>
          </a:p>
        </p:txBody>
      </p:sp>
      <p:sp>
        <p:nvSpPr>
          <p:cNvPr id="15" name="Rectángulo 17">
            <a:extLst>
              <a:ext uri="{FF2B5EF4-FFF2-40B4-BE49-F238E27FC236}">
                <a16:creationId xmlns:a16="http://schemas.microsoft.com/office/drawing/2014/main" id="{B5C8CD24-1150-BCA5-95CE-DD761F353EBE}"/>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6" name="Foliennummernplatzhalter 4">
            <a:extLst>
              <a:ext uri="{FF2B5EF4-FFF2-40B4-BE49-F238E27FC236}">
                <a16:creationId xmlns:a16="http://schemas.microsoft.com/office/drawing/2014/main" id="{63E8AFC0-0116-5F7F-F0D8-9140026D1074}"/>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17</a:t>
            </a:fld>
            <a:endParaRPr lang="es-CL" b="0" noProof="0" dirty="0">
              <a:solidFill>
                <a:schemeClr val="bg1"/>
              </a:solidFill>
            </a:endParaRPr>
          </a:p>
        </p:txBody>
      </p:sp>
      <p:sp>
        <p:nvSpPr>
          <p:cNvPr id="63" name="Text Placeholder 4">
            <a:extLst>
              <a:ext uri="{FF2B5EF4-FFF2-40B4-BE49-F238E27FC236}">
                <a16:creationId xmlns:a16="http://schemas.microsoft.com/office/drawing/2014/main" id="{9CB501F6-04EA-F288-159C-C146DD216C5E}"/>
              </a:ext>
            </a:extLst>
          </p:cNvPr>
          <p:cNvSpPr txBox="1">
            <a:spLocks/>
          </p:cNvSpPr>
          <p:nvPr/>
        </p:nvSpPr>
        <p:spPr>
          <a:xfrm>
            <a:off x="17900651" y="4990840"/>
            <a:ext cx="2664000" cy="913353"/>
          </a:xfrm>
          <a:prstGeom prst="rect">
            <a:avLst/>
          </a:prstGeom>
        </p:spPr>
        <p:txBody>
          <a:bodyPr vert="horz" lIns="0" tIns="45720" rIns="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000" noProof="0" dirty="0">
                <a:solidFill>
                  <a:schemeClr val="bg1"/>
                </a:solidFill>
                <a:latin typeface="Century Gothic" panose="020B0502020202020204" pitchFamily="34" charset="0"/>
              </a:rPr>
              <a:t>Alcanzar rentabilidades atractivas</a:t>
            </a:r>
            <a:endParaRPr kumimoji="0" lang="es-CL" sz="200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64" name="Text Placeholder 4">
            <a:extLst>
              <a:ext uri="{FF2B5EF4-FFF2-40B4-BE49-F238E27FC236}">
                <a16:creationId xmlns:a16="http://schemas.microsoft.com/office/drawing/2014/main" id="{FFB6B902-E1DE-6BA3-9656-67A0D57AB1B4}"/>
              </a:ext>
            </a:extLst>
          </p:cNvPr>
          <p:cNvSpPr txBox="1">
            <a:spLocks/>
          </p:cNvSpPr>
          <p:nvPr/>
        </p:nvSpPr>
        <p:spPr>
          <a:xfrm>
            <a:off x="17900652" y="6323208"/>
            <a:ext cx="2628032" cy="2216053"/>
          </a:xfrm>
          <a:prstGeom prst="rect">
            <a:avLst/>
          </a:prstGeom>
        </p:spPr>
        <p:txBody>
          <a:bodyPr vert="horz" lIns="36000" tIns="45720" rIns="3600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342900" lvl="0" indent="-342900">
              <a:lnSpc>
                <a:spcPct val="100000"/>
              </a:lnSpc>
              <a:spcBef>
                <a:spcPts val="300"/>
              </a:spcBef>
              <a:buFont typeface="Wingdings" panose="05000000000000000000" pitchFamily="2" charset="2"/>
              <a:buChar char="§"/>
              <a:defRPr/>
            </a:pPr>
            <a:r>
              <a:rPr lang="es-CL" sz="1700" noProof="0" dirty="0">
                <a:solidFill>
                  <a:schemeClr val="bg1"/>
                </a:solidFill>
                <a:latin typeface="Century Gothic" panose="020B0502020202020204" pitchFamily="34" charset="0"/>
              </a:rPr>
              <a:t>ROA &gt;= 2,5%</a:t>
            </a:r>
          </a:p>
        </p:txBody>
      </p:sp>
      <p:sp>
        <p:nvSpPr>
          <p:cNvPr id="68" name="Text Placeholder 4">
            <a:extLst>
              <a:ext uri="{FF2B5EF4-FFF2-40B4-BE49-F238E27FC236}">
                <a16:creationId xmlns:a16="http://schemas.microsoft.com/office/drawing/2014/main" id="{8B2A3D36-2AE7-FE3A-58B3-0DA3E0633AC9}"/>
              </a:ext>
            </a:extLst>
          </p:cNvPr>
          <p:cNvSpPr txBox="1">
            <a:spLocks/>
          </p:cNvSpPr>
          <p:nvPr/>
        </p:nvSpPr>
        <p:spPr>
          <a:xfrm>
            <a:off x="20717767" y="4990840"/>
            <a:ext cx="2664000" cy="913353"/>
          </a:xfrm>
          <a:prstGeom prst="rect">
            <a:avLst/>
          </a:prstGeom>
        </p:spPr>
        <p:txBody>
          <a:bodyPr vert="horz" lIns="36000" tIns="45720" rIns="3600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000" noProof="0" dirty="0">
                <a:solidFill>
                  <a:schemeClr val="bg1"/>
                </a:solidFill>
                <a:latin typeface="Century Gothic" panose="020B0502020202020204" pitchFamily="34" charset="0"/>
              </a:rPr>
              <a:t>Proyecto ASG</a:t>
            </a:r>
            <a:endParaRPr kumimoji="0" lang="es-CL" sz="200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2" name="Rectángulo: esquinas redondeadas 21">
            <a:extLst>
              <a:ext uri="{FF2B5EF4-FFF2-40B4-BE49-F238E27FC236}">
                <a16:creationId xmlns:a16="http://schemas.microsoft.com/office/drawing/2014/main" id="{E3F89532-1521-40CB-B67F-D8B5F49DE56B}"/>
              </a:ext>
            </a:extLst>
          </p:cNvPr>
          <p:cNvSpPr/>
          <p:nvPr/>
        </p:nvSpPr>
        <p:spPr>
          <a:xfrm>
            <a:off x="2716307" y="4312030"/>
            <a:ext cx="18664518" cy="2545974"/>
          </a:xfrm>
          <a:prstGeom prst="roundRect">
            <a:avLst/>
          </a:prstGeom>
          <a:noFill/>
          <a:ln w="76200" cap="flat">
            <a:solidFill>
              <a:srgbClr val="0071C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lvl="1" indent="0" eaLnBrk="0">
              <a:lnSpc>
                <a:spcPct val="110000"/>
              </a:lnSpc>
              <a:spcBef>
                <a:spcPts val="600"/>
              </a:spcBef>
              <a:buSzPct val="120000"/>
            </a:pPr>
            <a:r>
              <a:rPr lang="es-MX" sz="2000" dirty="0">
                <a:solidFill>
                  <a:schemeClr val="tx1"/>
                </a:solidFill>
                <a:latin typeface="Century Gothic" panose="020B0502020202020204" pitchFamily="34" charset="0"/>
              </a:rPr>
              <a:t>4. Oferta de Productos:</a:t>
            </a:r>
          </a:p>
          <a:p>
            <a:pPr lvl="1" indent="0" algn="l" eaLnBrk="0">
              <a:lnSpc>
                <a:spcPct val="110000"/>
              </a:lnSpc>
              <a:spcBef>
                <a:spcPts val="600"/>
              </a:spcBef>
              <a:buSzPct val="120000"/>
            </a:pPr>
            <a:r>
              <a:rPr lang="es-MX" sz="2000" b="0" dirty="0">
                <a:solidFill>
                  <a:schemeClr val="tx1"/>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Impulsar nuevos productos complementarios al </a:t>
            </a:r>
            <a:r>
              <a:rPr lang="es-ES" sz="2000" b="0" kern="1200" dirty="0" err="1">
                <a:solidFill>
                  <a:prstClr val="black"/>
                </a:solidFill>
                <a:latin typeface="Century Gothic" panose="020B0502020202020204" pitchFamily="34" charset="0"/>
                <a:cs typeface="Poppins" panose="00000500000000000000" pitchFamily="2" charset="0"/>
              </a:rPr>
              <a:t>factoring</a:t>
            </a:r>
            <a:r>
              <a:rPr lang="es-ES" sz="2000" b="0" kern="1200" dirty="0">
                <a:solidFill>
                  <a:prstClr val="black"/>
                </a:solidFill>
                <a:latin typeface="Century Gothic" panose="020B0502020202020204" pitchFamily="34" charset="0"/>
                <a:cs typeface="Poppins" panose="00000500000000000000" pitchFamily="2" charset="0"/>
              </a:rPr>
              <a:t> (confirming, </a:t>
            </a:r>
            <a:r>
              <a:rPr lang="es-ES" sz="2000" b="0" kern="1200" dirty="0" err="1">
                <a:solidFill>
                  <a:prstClr val="black"/>
                </a:solidFill>
                <a:latin typeface="Century Gothic" panose="020B0502020202020204" pitchFamily="34" charset="0"/>
                <a:cs typeface="Poppins" panose="00000500000000000000" pitchFamily="2" charset="0"/>
              </a:rPr>
              <a:t>factoring</a:t>
            </a:r>
            <a:r>
              <a:rPr lang="es-ES" sz="2000" b="0" kern="1200">
                <a:solidFill>
                  <a:prstClr val="black"/>
                </a:solidFill>
                <a:latin typeface="Century Gothic" panose="020B0502020202020204" pitchFamily="34" charset="0"/>
                <a:cs typeface="Poppins" panose="00000500000000000000" pitchFamily="2" charset="0"/>
              </a:rPr>
              <a:t> internacional, créditos, </a:t>
            </a:r>
            <a:r>
              <a:rPr lang="es-ES" sz="2000" b="0" kern="1200" dirty="0">
                <a:solidFill>
                  <a:prstClr val="black"/>
                </a:solidFill>
                <a:latin typeface="Century Gothic" panose="020B0502020202020204" pitchFamily="34" charset="0"/>
                <a:cs typeface="Poppins" panose="00000500000000000000" pitchFamily="2" charset="0"/>
              </a:rPr>
              <a:t>leasing de largo plazo)</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Consolidar el cross-selling con financiamiento de órdenes de compra</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Definir un objetivo por composición de cartera por producto</a:t>
            </a:r>
          </a:p>
        </p:txBody>
      </p:sp>
      <p:sp>
        <p:nvSpPr>
          <p:cNvPr id="23" name="Rectángulo: esquinas redondeadas 22">
            <a:extLst>
              <a:ext uri="{FF2B5EF4-FFF2-40B4-BE49-F238E27FC236}">
                <a16:creationId xmlns:a16="http://schemas.microsoft.com/office/drawing/2014/main" id="{7950A22B-49D3-4704-86D5-D559A66B06AA}"/>
              </a:ext>
            </a:extLst>
          </p:cNvPr>
          <p:cNvSpPr/>
          <p:nvPr/>
        </p:nvSpPr>
        <p:spPr>
          <a:xfrm>
            <a:off x="2680448" y="8417860"/>
            <a:ext cx="18664518" cy="2545974"/>
          </a:xfrm>
          <a:prstGeom prst="roundRect">
            <a:avLst/>
          </a:prstGeom>
          <a:noFill/>
          <a:ln w="76200" cap="flat">
            <a:solidFill>
              <a:srgbClr val="0071C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lvl="1" indent="0" eaLnBrk="0">
              <a:lnSpc>
                <a:spcPct val="110000"/>
              </a:lnSpc>
              <a:spcBef>
                <a:spcPts val="600"/>
              </a:spcBef>
              <a:buSzPct val="120000"/>
            </a:pPr>
            <a:r>
              <a:rPr lang="es-MX" sz="2000" dirty="0">
                <a:solidFill>
                  <a:schemeClr val="tx1"/>
                </a:solidFill>
                <a:latin typeface="Century Gothic" panose="020B0502020202020204" pitchFamily="34" charset="0"/>
              </a:rPr>
              <a:t>5. Ampliación Geográfica y Canales:</a:t>
            </a:r>
          </a:p>
          <a:p>
            <a:pPr lvl="1" indent="0" algn="l" eaLnBrk="0">
              <a:lnSpc>
                <a:spcPct val="110000"/>
              </a:lnSpc>
              <a:spcBef>
                <a:spcPts val="600"/>
              </a:spcBef>
              <a:buSzPct val="120000"/>
            </a:pPr>
            <a:r>
              <a:rPr lang="es-MX" sz="2000" b="0" dirty="0">
                <a:solidFill>
                  <a:schemeClr val="tx1"/>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Potenciar canales indirectos para crecer sin replicar estructura fija (bolsa de productos; </a:t>
            </a:r>
            <a:r>
              <a:rPr lang="es-ES" sz="2000" b="0" kern="1200" dirty="0" err="1">
                <a:solidFill>
                  <a:prstClr val="black"/>
                </a:solidFill>
                <a:latin typeface="Century Gothic" panose="020B0502020202020204" pitchFamily="34" charset="0"/>
                <a:cs typeface="Poppins" panose="00000500000000000000" pitchFamily="2" charset="0"/>
              </a:rPr>
              <a:t>brokers</a:t>
            </a:r>
            <a:r>
              <a:rPr lang="es-ES" sz="2000" b="0" kern="1200" dirty="0">
                <a:solidFill>
                  <a:prstClr val="black"/>
                </a:solidFill>
                <a:latin typeface="Century Gothic" panose="020B0502020202020204" pitchFamily="34" charset="0"/>
                <a:cs typeface="Poppins" panose="00000500000000000000" pitchFamily="2" charset="0"/>
              </a:rPr>
              <a:t>)</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Evaluar nuevas aperturas de sucursales con análisis riguroso previo</a:t>
            </a:r>
          </a:p>
          <a:p>
            <a:pPr lvl="1" indent="0" algn="l" eaLnBrk="0">
              <a:lnSpc>
                <a:spcPct val="110000"/>
              </a:lnSpc>
              <a:spcBef>
                <a:spcPts val="600"/>
              </a:spcBef>
              <a:buSzPct val="120000"/>
            </a:pPr>
            <a:r>
              <a:rPr lang="es-ES" sz="2000" b="0" kern="1200" dirty="0">
                <a:solidFill>
                  <a:prstClr val="black"/>
                </a:solidFill>
                <a:latin typeface="Century Gothic" panose="020B0502020202020204" pitchFamily="34" charset="0"/>
              </a:rPr>
              <a:t>- </a:t>
            </a:r>
            <a:r>
              <a:rPr lang="es-ES" sz="2000" b="0" kern="1200" dirty="0">
                <a:solidFill>
                  <a:prstClr val="black"/>
                </a:solidFill>
                <a:latin typeface="Century Gothic" panose="020B0502020202020204" pitchFamily="34" charset="0"/>
                <a:cs typeface="Poppins" panose="00000500000000000000" pitchFamily="2" charset="0"/>
              </a:rPr>
              <a:t>Ajustar o cerrar oficinas donde no se logre el objetivo esperado</a:t>
            </a:r>
          </a:p>
        </p:txBody>
      </p:sp>
      <p:sp>
        <p:nvSpPr>
          <p:cNvPr id="24" name="Rectangle 2">
            <a:extLst>
              <a:ext uri="{FF2B5EF4-FFF2-40B4-BE49-F238E27FC236}">
                <a16:creationId xmlns:a16="http://schemas.microsoft.com/office/drawing/2014/main" id="{2CDC6DC1-E065-4C53-A2BE-A46A5662EEF4}"/>
              </a:ext>
            </a:extLst>
          </p:cNvPr>
          <p:cNvSpPr/>
          <p:nvPr/>
        </p:nvSpPr>
        <p:spPr>
          <a:xfrm>
            <a:off x="230795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Cartera Diversificada</a:t>
            </a:r>
          </a:p>
        </p:txBody>
      </p:sp>
      <p:sp>
        <p:nvSpPr>
          <p:cNvPr id="25" name="Rectangle 2">
            <a:extLst>
              <a:ext uri="{FF2B5EF4-FFF2-40B4-BE49-F238E27FC236}">
                <a16:creationId xmlns:a16="http://schemas.microsoft.com/office/drawing/2014/main" id="{A1052E6B-5D02-46F7-9F41-55C1C43C2CE1}"/>
              </a:ext>
            </a:extLst>
          </p:cNvPr>
          <p:cNvSpPr/>
          <p:nvPr/>
        </p:nvSpPr>
        <p:spPr>
          <a:xfrm>
            <a:off x="617877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Manejo de Riesgos</a:t>
            </a:r>
          </a:p>
        </p:txBody>
      </p:sp>
      <p:sp>
        <p:nvSpPr>
          <p:cNvPr id="26" name="Rectangle 2">
            <a:extLst>
              <a:ext uri="{FF2B5EF4-FFF2-40B4-BE49-F238E27FC236}">
                <a16:creationId xmlns:a16="http://schemas.microsoft.com/office/drawing/2014/main" id="{EEFEF987-5863-4B65-9721-902E65EAA61C}"/>
              </a:ext>
            </a:extLst>
          </p:cNvPr>
          <p:cNvSpPr/>
          <p:nvPr/>
        </p:nvSpPr>
        <p:spPr>
          <a:xfrm>
            <a:off x="1004959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Deuda Diversificada</a:t>
            </a:r>
          </a:p>
        </p:txBody>
      </p:sp>
      <p:sp>
        <p:nvSpPr>
          <p:cNvPr id="27" name="Rectangle 2">
            <a:extLst>
              <a:ext uri="{FF2B5EF4-FFF2-40B4-BE49-F238E27FC236}">
                <a16:creationId xmlns:a16="http://schemas.microsoft.com/office/drawing/2014/main" id="{9DF7453F-E132-4CED-A29A-649AEEC35888}"/>
              </a:ext>
            </a:extLst>
          </p:cNvPr>
          <p:cNvSpPr/>
          <p:nvPr/>
        </p:nvSpPr>
        <p:spPr>
          <a:xfrm>
            <a:off x="1392041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a:solidFill>
                  <a:srgbClr val="FFFFFF"/>
                </a:solidFill>
                <a:latin typeface="Century Gothic" panose="020B0502020202020204" pitchFamily="34" charset="0"/>
                <a:ea typeface="+mn-ea"/>
                <a:cs typeface="+mn-cs"/>
                <a:sym typeface="Helvetica Neue Medium"/>
              </a:rPr>
              <a:t>Ratios Sanos</a:t>
            </a:r>
            <a:endParaRPr lang="es-CL" sz="2000" b="0" dirty="0">
              <a:solidFill>
                <a:srgbClr val="FFFFFF"/>
              </a:solidFill>
              <a:latin typeface="Century Gothic" panose="020B0502020202020204" pitchFamily="34" charset="0"/>
              <a:ea typeface="+mn-ea"/>
              <a:cs typeface="+mn-cs"/>
              <a:sym typeface="Helvetica Neue Medium"/>
            </a:endParaRPr>
          </a:p>
        </p:txBody>
      </p:sp>
      <p:sp>
        <p:nvSpPr>
          <p:cNvPr id="28" name="Rectangle 2">
            <a:extLst>
              <a:ext uri="{FF2B5EF4-FFF2-40B4-BE49-F238E27FC236}">
                <a16:creationId xmlns:a16="http://schemas.microsoft.com/office/drawing/2014/main" id="{26273355-ED3B-4B88-B484-58D5073DB3A1}"/>
              </a:ext>
            </a:extLst>
          </p:cNvPr>
          <p:cNvSpPr/>
          <p:nvPr/>
        </p:nvSpPr>
        <p:spPr>
          <a:xfrm>
            <a:off x="1779123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a:solidFill>
                  <a:srgbClr val="FFFFFF"/>
                </a:solidFill>
                <a:latin typeface="Century Gothic" panose="020B0502020202020204" pitchFamily="34" charset="0"/>
                <a:ea typeface="+mn-ea"/>
                <a:cs typeface="+mn-cs"/>
                <a:sym typeface="Helvetica Neue Medium"/>
              </a:rPr>
              <a:t>Plan Quinquenal</a:t>
            </a:r>
            <a:endParaRPr lang="es-CL" sz="2000" b="0" dirty="0">
              <a:solidFill>
                <a:srgbClr val="FFFFFF"/>
              </a:solidFill>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2462203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B694-D5D7-DFDB-29A9-2BC806762C87}"/>
            </a:ext>
          </a:extLst>
        </p:cNvPr>
        <p:cNvGrpSpPr/>
        <p:nvPr/>
      </p:nvGrpSpPr>
      <p:grpSpPr>
        <a:xfrm>
          <a:off x="0" y="0"/>
          <a:ext cx="0" cy="0"/>
          <a:chOff x="0" y="0"/>
          <a:chExt cx="0" cy="0"/>
        </a:xfrm>
      </p:grpSpPr>
      <p:sp>
        <p:nvSpPr>
          <p:cNvPr id="29" name="Rectangle 3">
            <a:extLst>
              <a:ext uri="{FF2B5EF4-FFF2-40B4-BE49-F238E27FC236}">
                <a16:creationId xmlns:a16="http://schemas.microsoft.com/office/drawing/2014/main" id="{8D7959AA-9A48-694C-CC70-E84401738BF0}"/>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1" name="Rectangle 2">
            <a:extLst>
              <a:ext uri="{FF2B5EF4-FFF2-40B4-BE49-F238E27FC236}">
                <a16:creationId xmlns:a16="http://schemas.microsoft.com/office/drawing/2014/main" id="{BA606125-D808-AF4E-732C-F1BDDA6DF7D3}"/>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2" name="Rectangle 2">
            <a:extLst>
              <a:ext uri="{FF2B5EF4-FFF2-40B4-BE49-F238E27FC236}">
                <a16:creationId xmlns:a16="http://schemas.microsoft.com/office/drawing/2014/main" id="{37989562-1CC5-09E8-DA28-D70DBE35B860}"/>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3" name="Rectangle 2">
            <a:extLst>
              <a:ext uri="{FF2B5EF4-FFF2-40B4-BE49-F238E27FC236}">
                <a16:creationId xmlns:a16="http://schemas.microsoft.com/office/drawing/2014/main" id="{E59CF440-A714-DFD2-930D-329893B47352}"/>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4" name="Rectangle 2">
            <a:extLst>
              <a:ext uri="{FF2B5EF4-FFF2-40B4-BE49-F238E27FC236}">
                <a16:creationId xmlns:a16="http://schemas.microsoft.com/office/drawing/2014/main" id="{D25104C4-F801-5AD0-DCD3-732C547BE774}"/>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 name="Rectángulo 17">
            <a:extLst>
              <a:ext uri="{FF2B5EF4-FFF2-40B4-BE49-F238E27FC236}">
                <a16:creationId xmlns:a16="http://schemas.microsoft.com/office/drawing/2014/main" id="{C73AC600-E75E-F32E-4EC9-BFDB8C5DDCA0}"/>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CuadroTexto 12">
            <a:extLst>
              <a:ext uri="{FF2B5EF4-FFF2-40B4-BE49-F238E27FC236}">
                <a16:creationId xmlns:a16="http://schemas.microsoft.com/office/drawing/2014/main" id="{D453D960-CA1E-F633-D859-642F6AB94BAB}"/>
              </a:ext>
            </a:extLst>
          </p:cNvPr>
          <p:cNvSpPr txBox="1"/>
          <p:nvPr/>
        </p:nvSpPr>
        <p:spPr>
          <a:xfrm>
            <a:off x="671187" y="1499427"/>
            <a:ext cx="1407796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Plan Quinquenal</a:t>
            </a:r>
          </a:p>
        </p:txBody>
      </p:sp>
      <p:sp>
        <p:nvSpPr>
          <p:cNvPr id="15" name="Rectángulo 17">
            <a:extLst>
              <a:ext uri="{FF2B5EF4-FFF2-40B4-BE49-F238E27FC236}">
                <a16:creationId xmlns:a16="http://schemas.microsoft.com/office/drawing/2014/main" id="{B5C8CD24-1150-BCA5-95CE-DD761F353EBE}"/>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6" name="Foliennummernplatzhalter 4">
            <a:extLst>
              <a:ext uri="{FF2B5EF4-FFF2-40B4-BE49-F238E27FC236}">
                <a16:creationId xmlns:a16="http://schemas.microsoft.com/office/drawing/2014/main" id="{63E8AFC0-0116-5F7F-F0D8-9140026D1074}"/>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18</a:t>
            </a:fld>
            <a:endParaRPr lang="es-CL" b="0" noProof="0" dirty="0">
              <a:solidFill>
                <a:schemeClr val="bg1"/>
              </a:solidFill>
            </a:endParaRPr>
          </a:p>
        </p:txBody>
      </p:sp>
      <p:sp>
        <p:nvSpPr>
          <p:cNvPr id="63" name="Text Placeholder 4">
            <a:extLst>
              <a:ext uri="{FF2B5EF4-FFF2-40B4-BE49-F238E27FC236}">
                <a16:creationId xmlns:a16="http://schemas.microsoft.com/office/drawing/2014/main" id="{9CB501F6-04EA-F288-159C-C146DD216C5E}"/>
              </a:ext>
            </a:extLst>
          </p:cNvPr>
          <p:cNvSpPr txBox="1">
            <a:spLocks/>
          </p:cNvSpPr>
          <p:nvPr/>
        </p:nvSpPr>
        <p:spPr>
          <a:xfrm>
            <a:off x="17900651" y="4990840"/>
            <a:ext cx="2664000" cy="913353"/>
          </a:xfrm>
          <a:prstGeom prst="rect">
            <a:avLst/>
          </a:prstGeom>
        </p:spPr>
        <p:txBody>
          <a:bodyPr vert="horz" lIns="0" tIns="45720" rIns="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000" noProof="0" dirty="0">
                <a:solidFill>
                  <a:schemeClr val="bg1"/>
                </a:solidFill>
                <a:latin typeface="Century Gothic" panose="020B0502020202020204" pitchFamily="34" charset="0"/>
              </a:rPr>
              <a:t>Alcanzar rentabilidades atractivas</a:t>
            </a:r>
            <a:endParaRPr kumimoji="0" lang="es-CL" sz="200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64" name="Text Placeholder 4">
            <a:extLst>
              <a:ext uri="{FF2B5EF4-FFF2-40B4-BE49-F238E27FC236}">
                <a16:creationId xmlns:a16="http://schemas.microsoft.com/office/drawing/2014/main" id="{FFB6B902-E1DE-6BA3-9656-67A0D57AB1B4}"/>
              </a:ext>
            </a:extLst>
          </p:cNvPr>
          <p:cNvSpPr txBox="1">
            <a:spLocks/>
          </p:cNvSpPr>
          <p:nvPr/>
        </p:nvSpPr>
        <p:spPr>
          <a:xfrm>
            <a:off x="17900652" y="6323208"/>
            <a:ext cx="2628032" cy="2216053"/>
          </a:xfrm>
          <a:prstGeom prst="rect">
            <a:avLst/>
          </a:prstGeom>
        </p:spPr>
        <p:txBody>
          <a:bodyPr vert="horz" lIns="36000" tIns="45720" rIns="3600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342900" lvl="0" indent="-342900">
              <a:lnSpc>
                <a:spcPct val="100000"/>
              </a:lnSpc>
              <a:spcBef>
                <a:spcPts val="300"/>
              </a:spcBef>
              <a:buFont typeface="Wingdings" panose="05000000000000000000" pitchFamily="2" charset="2"/>
              <a:buChar char="§"/>
              <a:defRPr/>
            </a:pPr>
            <a:r>
              <a:rPr lang="es-CL" sz="1700" noProof="0" dirty="0">
                <a:solidFill>
                  <a:schemeClr val="bg1"/>
                </a:solidFill>
                <a:latin typeface="Century Gothic" panose="020B0502020202020204" pitchFamily="34" charset="0"/>
              </a:rPr>
              <a:t>ROA &gt;= 2,5%</a:t>
            </a:r>
          </a:p>
        </p:txBody>
      </p:sp>
      <p:graphicFrame>
        <p:nvGraphicFramePr>
          <p:cNvPr id="21" name="Tabla 20">
            <a:extLst>
              <a:ext uri="{FF2B5EF4-FFF2-40B4-BE49-F238E27FC236}">
                <a16:creationId xmlns:a16="http://schemas.microsoft.com/office/drawing/2014/main" id="{547DB2FA-770D-451C-9017-39BE13BA5444}"/>
              </a:ext>
            </a:extLst>
          </p:cNvPr>
          <p:cNvGraphicFramePr>
            <a:graphicFrameLocks noGrp="1"/>
          </p:cNvGraphicFramePr>
          <p:nvPr>
            <p:extLst>
              <p:ext uri="{D42A27DB-BD31-4B8C-83A1-F6EECF244321}">
                <p14:modId xmlns:p14="http://schemas.microsoft.com/office/powerpoint/2010/main" val="2581942228"/>
              </p:ext>
            </p:extLst>
          </p:nvPr>
        </p:nvGraphicFramePr>
        <p:xfrm>
          <a:off x="3182118" y="2965653"/>
          <a:ext cx="18602117" cy="9819330"/>
        </p:xfrm>
        <a:graphic>
          <a:graphicData uri="http://schemas.openxmlformats.org/drawingml/2006/table">
            <a:tbl>
              <a:tblPr/>
              <a:tblGrid>
                <a:gridCol w="3839701">
                  <a:extLst>
                    <a:ext uri="{9D8B030D-6E8A-4147-A177-3AD203B41FA5}">
                      <a16:colId xmlns:a16="http://schemas.microsoft.com/office/drawing/2014/main" val="1820307358"/>
                    </a:ext>
                  </a:extLst>
                </a:gridCol>
                <a:gridCol w="2096268">
                  <a:extLst>
                    <a:ext uri="{9D8B030D-6E8A-4147-A177-3AD203B41FA5}">
                      <a16:colId xmlns:a16="http://schemas.microsoft.com/office/drawing/2014/main" val="2061912899"/>
                    </a:ext>
                  </a:extLst>
                </a:gridCol>
                <a:gridCol w="88540">
                  <a:extLst>
                    <a:ext uri="{9D8B030D-6E8A-4147-A177-3AD203B41FA5}">
                      <a16:colId xmlns:a16="http://schemas.microsoft.com/office/drawing/2014/main" val="3019307249"/>
                    </a:ext>
                  </a:extLst>
                </a:gridCol>
                <a:gridCol w="2096268">
                  <a:extLst>
                    <a:ext uri="{9D8B030D-6E8A-4147-A177-3AD203B41FA5}">
                      <a16:colId xmlns:a16="http://schemas.microsoft.com/office/drawing/2014/main" val="137712288"/>
                    </a:ext>
                  </a:extLst>
                </a:gridCol>
                <a:gridCol w="2096268">
                  <a:extLst>
                    <a:ext uri="{9D8B030D-6E8A-4147-A177-3AD203B41FA5}">
                      <a16:colId xmlns:a16="http://schemas.microsoft.com/office/drawing/2014/main" val="2987739118"/>
                    </a:ext>
                  </a:extLst>
                </a:gridCol>
                <a:gridCol w="2096268">
                  <a:extLst>
                    <a:ext uri="{9D8B030D-6E8A-4147-A177-3AD203B41FA5}">
                      <a16:colId xmlns:a16="http://schemas.microsoft.com/office/drawing/2014/main" val="85946825"/>
                    </a:ext>
                  </a:extLst>
                </a:gridCol>
                <a:gridCol w="2096268">
                  <a:extLst>
                    <a:ext uri="{9D8B030D-6E8A-4147-A177-3AD203B41FA5}">
                      <a16:colId xmlns:a16="http://schemas.microsoft.com/office/drawing/2014/main" val="3105146074"/>
                    </a:ext>
                  </a:extLst>
                </a:gridCol>
                <a:gridCol w="2096268">
                  <a:extLst>
                    <a:ext uri="{9D8B030D-6E8A-4147-A177-3AD203B41FA5}">
                      <a16:colId xmlns:a16="http://schemas.microsoft.com/office/drawing/2014/main" val="3716571469"/>
                    </a:ext>
                  </a:extLst>
                </a:gridCol>
                <a:gridCol w="2096268">
                  <a:extLst>
                    <a:ext uri="{9D8B030D-6E8A-4147-A177-3AD203B41FA5}">
                      <a16:colId xmlns:a16="http://schemas.microsoft.com/office/drawing/2014/main" val="2106734082"/>
                    </a:ext>
                  </a:extLst>
                </a:gridCol>
              </a:tblGrid>
              <a:tr h="329130">
                <a:tc>
                  <a:txBody>
                    <a:bodyPr/>
                    <a:lstStyle/>
                    <a:p>
                      <a:pPr algn="l" fontAlgn="ctr">
                        <a:buNone/>
                      </a:pPr>
                      <a:r>
                        <a:rPr lang="es-PE" sz="1600" b="1" i="0" u="none" strike="noStrike" dirty="0">
                          <a:solidFill>
                            <a:srgbClr val="FFFFFF"/>
                          </a:solidFill>
                          <a:effectLst/>
                          <a:latin typeface="Arial" panose="020B0604020202020204" pitchFamily="34" charset="0"/>
                        </a:rPr>
                        <a:t>RESUMEN FINANCIERO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2024r</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 </a:t>
                      </a:r>
                    </a:p>
                  </a:txBody>
                  <a:tcPr marL="0" marR="0" marT="0" marB="0" anchor="ctr">
                    <a:lnL w="6350" cap="flat" cmpd="sng" algn="ctr">
                      <a:solidFill>
                        <a:srgbClr val="53585B"/>
                      </a:solidFill>
                      <a:prstDash val="solid"/>
                      <a:round/>
                      <a:headEnd type="none" w="med" len="med"/>
                      <a:tailEnd type="none" w="med" len="med"/>
                    </a:lnL>
                    <a:lnR w="6350" cap="flat" cmpd="sng" algn="ctr">
                      <a:solidFill>
                        <a:srgbClr val="53585B"/>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2025p</a:t>
                      </a:r>
                    </a:p>
                  </a:txBody>
                  <a:tcPr marL="0" marR="0" marT="0" marB="0" anchor="ctr">
                    <a:lnL w="6350" cap="flat" cmpd="sng" algn="ctr">
                      <a:solidFill>
                        <a:srgbClr val="53585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2026p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2027p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2028p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2029p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2030p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855027792"/>
                  </a:ext>
                </a:extLst>
              </a:tr>
              <a:tr h="101332">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3458282794"/>
                  </a:ext>
                </a:extLst>
              </a:tr>
              <a:tr h="248473">
                <a:tc>
                  <a:txBody>
                    <a:bodyPr/>
                    <a:lstStyle/>
                    <a:p>
                      <a:pPr algn="l" fontAlgn="ctr">
                        <a:buNone/>
                      </a:pPr>
                      <a:r>
                        <a:rPr lang="es-PE" sz="1600" b="1" i="0" u="none" strike="noStrike" dirty="0">
                          <a:solidFill>
                            <a:srgbClr val="F0343B"/>
                          </a:solidFill>
                          <a:effectLst/>
                          <a:latin typeface="Arial" panose="020B0604020202020204" pitchFamily="34" charset="0"/>
                        </a:rPr>
                        <a:t>Variables Claves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4167676663"/>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Colocación (MMUSD)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38</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55</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70</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78</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85</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93</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100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a:noFill/>
                    </a:lnB>
                    <a:noFill/>
                  </a:tcPr>
                </a:tc>
                <a:extLst>
                  <a:ext uri="{0D108BD9-81ED-4DB2-BD59-A6C34878D82A}">
                    <a16:rowId xmlns:a16="http://schemas.microsoft.com/office/drawing/2014/main" val="3557098643"/>
                  </a:ext>
                </a:extLst>
              </a:tr>
              <a:tr h="248473">
                <a:tc>
                  <a:txBody>
                    <a:bodyPr/>
                    <a:lstStyle/>
                    <a:p>
                      <a:pPr algn="l" fontAlgn="ctr">
                        <a:buNone/>
                      </a:pPr>
                      <a:r>
                        <a:rPr lang="el-GR" sz="1600" b="0" i="0" u="none" strike="noStrike" dirty="0">
                          <a:solidFill>
                            <a:srgbClr val="000000"/>
                          </a:solidFill>
                          <a:effectLst/>
                          <a:latin typeface="Arial" panose="020B0604020202020204" pitchFamily="34" charset="0"/>
                        </a:rPr>
                        <a:t>Δ % </a:t>
                      </a:r>
                      <a:r>
                        <a:rPr lang="es-PE" sz="1600" b="0" i="0" u="none" strike="noStrike" dirty="0">
                          <a:solidFill>
                            <a:srgbClr val="000000"/>
                          </a:solidFill>
                          <a:effectLst/>
                          <a:latin typeface="Arial" panose="020B0604020202020204" pitchFamily="34" charset="0"/>
                        </a:rPr>
                        <a:t>Colocación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-11%</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45%</a:t>
                      </a:r>
                    </a:p>
                  </a:txBody>
                  <a:tcPr marL="0" marR="0" marT="0" marB="0" anchor="ctr">
                    <a:lnL w="6350" cap="flat" cmpd="sng" algn="ctr">
                      <a:solidFill>
                        <a:srgbClr val="53585B"/>
                      </a:solidFill>
                      <a:prstDash val="dot"/>
                      <a:round/>
                      <a:headEnd type="none" w="med" len="med"/>
                      <a:tailEnd type="none" w="med" len="med"/>
                    </a:lnL>
                    <a:lnR>
                      <a:noFill/>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27%</a:t>
                      </a:r>
                    </a:p>
                  </a:txBody>
                  <a:tcPr marL="0" marR="0" marT="0" marB="0" anchor="ctr">
                    <a:lnL>
                      <a:noFill/>
                    </a:lnL>
                    <a:lnR>
                      <a:noFill/>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11%</a:t>
                      </a:r>
                    </a:p>
                  </a:txBody>
                  <a:tcPr marL="0" marR="0" marT="0" marB="0" anchor="ctr">
                    <a:lnL>
                      <a:noFill/>
                    </a:lnL>
                    <a:lnR>
                      <a:noFill/>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9%</a:t>
                      </a:r>
                    </a:p>
                  </a:txBody>
                  <a:tcPr marL="0" marR="0" marT="0" marB="0" anchor="ctr">
                    <a:lnL>
                      <a:noFill/>
                    </a:lnL>
                    <a:lnR>
                      <a:noFill/>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9%</a:t>
                      </a:r>
                    </a:p>
                  </a:txBody>
                  <a:tcPr marL="0" marR="0" marT="0" marB="0" anchor="ctr">
                    <a:lnL>
                      <a:noFill/>
                    </a:lnL>
                    <a:lnR>
                      <a:noFill/>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8%</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EDEDED"/>
                    </a:solidFill>
                  </a:tcPr>
                </a:tc>
                <a:extLst>
                  <a:ext uri="{0D108BD9-81ED-4DB2-BD59-A6C34878D82A}">
                    <a16:rowId xmlns:a16="http://schemas.microsoft.com/office/drawing/2014/main" val="3843727750"/>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Ingresos (MMUSD)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7.8</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9.0</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12.5</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14.2</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15.5</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17.0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18.5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23504351"/>
                  </a:ext>
                </a:extLst>
              </a:tr>
              <a:tr h="248473">
                <a:tc>
                  <a:txBody>
                    <a:bodyPr/>
                    <a:lstStyle/>
                    <a:p>
                      <a:pPr algn="l" fontAlgn="ctr">
                        <a:buNone/>
                      </a:pPr>
                      <a:r>
                        <a:rPr lang="el-GR" sz="1600" b="0" i="0" u="none" strike="noStrike" dirty="0">
                          <a:solidFill>
                            <a:srgbClr val="000000"/>
                          </a:solidFill>
                          <a:effectLst/>
                          <a:latin typeface="Arial" panose="020B0604020202020204" pitchFamily="34" charset="0"/>
                        </a:rPr>
                        <a:t>Δ % </a:t>
                      </a:r>
                      <a:r>
                        <a:rPr lang="es-PE" sz="1600" b="0" i="0" u="none" strike="noStrike" dirty="0">
                          <a:solidFill>
                            <a:srgbClr val="000000"/>
                          </a:solidFill>
                          <a:effectLst/>
                          <a:latin typeface="Arial" panose="020B0604020202020204" pitchFamily="34" charset="0"/>
                        </a:rPr>
                        <a:t>Ingreso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16%</a:t>
                      </a:r>
                    </a:p>
                  </a:txBody>
                  <a:tcPr marL="0" marR="0" marT="0" marB="0" anchor="ctr">
                    <a:lnL w="6350" cap="flat" cmpd="sng" algn="ctr">
                      <a:solidFill>
                        <a:srgbClr val="53585B"/>
                      </a:solidFill>
                      <a:prstDash val="dot"/>
                      <a:round/>
                      <a:headEnd type="none" w="med" len="med"/>
                      <a:tailEnd type="none" w="med" len="med"/>
                    </a:lnL>
                    <a:lnR>
                      <a:noFill/>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39%</a:t>
                      </a:r>
                    </a:p>
                  </a:txBody>
                  <a:tcPr marL="0" marR="0" marT="0" marB="0" anchor="ctr">
                    <a:lnL>
                      <a:noFill/>
                    </a:lnL>
                    <a:lnR>
                      <a:noFill/>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14%</a:t>
                      </a:r>
                    </a:p>
                  </a:txBody>
                  <a:tcPr marL="0" marR="0" marT="0" marB="0" anchor="ctr">
                    <a:lnL>
                      <a:noFill/>
                    </a:lnL>
                    <a:lnR>
                      <a:noFill/>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9%</a:t>
                      </a:r>
                    </a:p>
                  </a:txBody>
                  <a:tcPr marL="0" marR="0" marT="0" marB="0" anchor="ctr">
                    <a:lnL>
                      <a:noFill/>
                    </a:lnL>
                    <a:lnR>
                      <a:noFill/>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10%</a:t>
                      </a:r>
                    </a:p>
                  </a:txBody>
                  <a:tcPr marL="0" marR="0" marT="0" marB="0" anchor="ctr">
                    <a:lnL>
                      <a:noFill/>
                    </a:lnL>
                    <a:lnR>
                      <a:noFill/>
                    </a:lnR>
                    <a:lnT>
                      <a:noFill/>
                    </a:lnT>
                    <a:lnB>
                      <a:noFill/>
                    </a:lnB>
                    <a:solidFill>
                      <a:srgbClr val="EDEDED"/>
                    </a:solidFill>
                  </a:tcPr>
                </a:tc>
                <a:tc>
                  <a:txBody>
                    <a:bodyPr/>
                    <a:lstStyle/>
                    <a:p>
                      <a:pPr algn="ctr" fontAlgn="ctr">
                        <a:buNone/>
                      </a:pPr>
                      <a:r>
                        <a:rPr lang="es-PE" sz="1600" b="0" i="0" u="none" strike="noStrike" dirty="0">
                          <a:solidFill>
                            <a:srgbClr val="000000"/>
                          </a:solidFill>
                          <a:effectLst/>
                          <a:latin typeface="Arial" panose="020B0604020202020204" pitchFamily="34" charset="0"/>
                        </a:rPr>
                        <a:t>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EDEDED"/>
                    </a:solidFill>
                  </a:tcPr>
                </a:tc>
                <a:extLst>
                  <a:ext uri="{0D108BD9-81ED-4DB2-BD59-A6C34878D82A}">
                    <a16:rowId xmlns:a16="http://schemas.microsoft.com/office/drawing/2014/main" val="2263143293"/>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Utilidad Neta (MMUSD)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2.3</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2.3</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3.4</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4.5</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92036539"/>
                  </a:ext>
                </a:extLst>
              </a:tr>
              <a:tr h="101332">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53585B"/>
                      </a:solidFill>
                      <a:prstDash val="dot"/>
                      <a:round/>
                      <a:headEnd type="none" w="med" len="med"/>
                      <a:tailEnd type="none" w="med" len="med"/>
                    </a:lnL>
                    <a:lnR>
                      <a:noFill/>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2119588360"/>
                  </a:ext>
                </a:extLst>
              </a:tr>
              <a:tr h="248473">
                <a:tc>
                  <a:txBody>
                    <a:bodyPr/>
                    <a:lstStyle/>
                    <a:p>
                      <a:pPr algn="l" fontAlgn="ctr">
                        <a:buNone/>
                      </a:pPr>
                      <a:r>
                        <a:rPr lang="es-ES" sz="1600" b="1" i="0" u="none" strike="noStrike" dirty="0">
                          <a:solidFill>
                            <a:srgbClr val="F0343B"/>
                          </a:solidFill>
                          <a:effectLst/>
                          <a:latin typeface="Arial" panose="020B0604020202020204" pitchFamily="34" charset="0"/>
                        </a:rPr>
                        <a:t>Indices de Rentabilidad y Retorno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2950774374"/>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Margen Neto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30%</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26%</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27%</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28%</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29%</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29%</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a:noFill/>
                    </a:lnB>
                    <a:noFill/>
                  </a:tcPr>
                </a:tc>
                <a:extLst>
                  <a:ext uri="{0D108BD9-81ED-4DB2-BD59-A6C34878D82A}">
                    <a16:rowId xmlns:a16="http://schemas.microsoft.com/office/drawing/2014/main" val="2518263313"/>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ROEA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14.9%</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13.4%</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17.7%</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18.3%</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18.3%</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18.1%</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17.1%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48160402"/>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ROAA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6.0%</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4.6%</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5.1%</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5.1%</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5.2%</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5.3%</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8349626"/>
                  </a:ext>
                </a:extLst>
              </a:tr>
              <a:tr h="101332">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53585B"/>
                      </a:solidFill>
                      <a:prstDash val="dot"/>
                      <a:round/>
                      <a:headEnd type="none" w="med" len="med"/>
                      <a:tailEnd type="none" w="med" len="med"/>
                    </a:lnL>
                    <a:lnR>
                      <a:noFill/>
                    </a:lnR>
                    <a:lnT>
                      <a:noFill/>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3090590240"/>
                  </a:ext>
                </a:extLst>
              </a:tr>
              <a:tr h="248473">
                <a:tc>
                  <a:txBody>
                    <a:bodyPr/>
                    <a:lstStyle/>
                    <a:p>
                      <a:pPr algn="l" fontAlgn="ctr">
                        <a:buNone/>
                      </a:pPr>
                      <a:r>
                        <a:rPr lang="es-PE" sz="1600" b="1" i="0" u="none" strike="noStrike" dirty="0">
                          <a:solidFill>
                            <a:srgbClr val="F0343B"/>
                          </a:solidFill>
                          <a:effectLst/>
                          <a:latin typeface="Arial" panose="020B0604020202020204" pitchFamily="34" charset="0"/>
                        </a:rPr>
                        <a:t>Total de Activos, Pasivos, Patrim.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511043129"/>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Activos (MMUSD)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40</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59</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75</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83</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91</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100</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107</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a:noFill/>
                    </a:lnB>
                    <a:noFill/>
                  </a:tcPr>
                </a:tc>
                <a:extLst>
                  <a:ext uri="{0D108BD9-81ED-4DB2-BD59-A6C34878D82A}">
                    <a16:rowId xmlns:a16="http://schemas.microsoft.com/office/drawing/2014/main" val="3831118916"/>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Pasivos (MMUSD)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24</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41</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54</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60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65</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7383301"/>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Patrimonio (MMUSD)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16</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18</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21</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23</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26</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29</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33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66245745"/>
                  </a:ext>
                </a:extLst>
              </a:tr>
              <a:tr h="248473">
                <a:tc>
                  <a:txBody>
                    <a:bodyPr/>
                    <a:lstStyle/>
                    <a:p>
                      <a:pPr algn="l" fontAlgn="ctr">
                        <a:buNone/>
                      </a:pPr>
                      <a:r>
                        <a:rPr lang="es-PE" sz="1600" b="0" i="0" u="none" strike="noStrike" dirty="0" err="1">
                          <a:solidFill>
                            <a:srgbClr val="000000"/>
                          </a:solidFill>
                          <a:effectLst/>
                          <a:latin typeface="Arial" panose="020B0604020202020204" pitchFamily="34" charset="0"/>
                        </a:rPr>
                        <a:t>Leverage</a:t>
                      </a:r>
                      <a:r>
                        <a:rPr lang="es-PE" sz="1600" b="0" i="0" u="none" strike="noStrike" dirty="0">
                          <a:solidFill>
                            <a:srgbClr val="000000"/>
                          </a:solidFill>
                          <a:effectLst/>
                          <a:latin typeface="Arial" panose="020B0604020202020204" pitchFamily="34" charset="0"/>
                        </a:rPr>
                        <a:t> (x)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1.5</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2.3</a:t>
                      </a:r>
                    </a:p>
                  </a:txBody>
                  <a:tcPr marL="0" marR="0" marT="0" marB="0" anchor="ctr">
                    <a:lnL w="6350" cap="flat" cmpd="sng" algn="ctr">
                      <a:solidFill>
                        <a:srgbClr val="53585B"/>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2.3</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899810"/>
                  </a:ext>
                </a:extLst>
              </a:tr>
              <a:tr h="227997">
                <a:tc gridSpan="2">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53585B"/>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buNone/>
                      </a:pPr>
                      <a:endParaRPr lang="es-PE"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buNone/>
                      </a:pPr>
                      <a:endParaRPr lang="es-PE"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227344"/>
                  </a:ext>
                </a:extLst>
              </a:tr>
              <a:tr h="329130">
                <a:tc>
                  <a:txBody>
                    <a:bodyPr/>
                    <a:lstStyle/>
                    <a:p>
                      <a:pPr algn="l" fontAlgn="ctr">
                        <a:buNone/>
                      </a:pPr>
                      <a:r>
                        <a:rPr lang="es-PE" sz="1600" b="1" i="0" u="none" strike="noStrike" dirty="0">
                          <a:solidFill>
                            <a:srgbClr val="FFFFFF"/>
                          </a:solidFill>
                          <a:effectLst/>
                          <a:latin typeface="Arial" panose="020B0604020202020204" pitchFamily="34" charset="0"/>
                        </a:rPr>
                        <a:t>INDICADORES / DRIVERS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 </a:t>
                      </a:r>
                    </a:p>
                  </a:txBody>
                  <a:tcPr marL="0" marR="0" marT="0" marB="0" anchor="ctr">
                    <a:lnL w="6350" cap="flat" cmpd="sng" algn="ctr">
                      <a:solidFill>
                        <a:srgbClr val="53585B"/>
                      </a:solidFill>
                      <a:prstDash val="solid"/>
                      <a:round/>
                      <a:headEnd type="none" w="med" len="med"/>
                      <a:tailEnd type="none" w="med" len="med"/>
                    </a:lnL>
                    <a:lnR w="6350" cap="flat" cmpd="sng" algn="ctr">
                      <a:solidFill>
                        <a:srgbClr val="53585B"/>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2025p</a:t>
                      </a:r>
                    </a:p>
                  </a:txBody>
                  <a:tcPr marL="0" marR="0" marT="0" marB="0" anchor="ctr">
                    <a:lnL w="6350" cap="flat" cmpd="sng" algn="ctr">
                      <a:solidFill>
                        <a:srgbClr val="53585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2026p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2027p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2028p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2029p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buNone/>
                      </a:pPr>
                      <a:r>
                        <a:rPr lang="es-PE" sz="1600" b="1" i="0" u="none" strike="noStrike" dirty="0">
                          <a:solidFill>
                            <a:srgbClr val="FFFFFF"/>
                          </a:solidFill>
                          <a:effectLst/>
                          <a:latin typeface="Arial" panose="020B0604020202020204" pitchFamily="34" charset="0"/>
                        </a:rPr>
                        <a:t>2030p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675652212"/>
                  </a:ext>
                </a:extLst>
              </a:tr>
              <a:tr h="101332">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3606904440"/>
                  </a:ext>
                </a:extLst>
              </a:tr>
              <a:tr h="248473">
                <a:tc>
                  <a:txBody>
                    <a:bodyPr/>
                    <a:lstStyle/>
                    <a:p>
                      <a:pPr algn="l" fontAlgn="ctr">
                        <a:buNone/>
                      </a:pPr>
                      <a:r>
                        <a:rPr lang="es-PE" sz="1600" b="1" i="0" u="none" strike="noStrike" dirty="0">
                          <a:solidFill>
                            <a:srgbClr val="F0343B"/>
                          </a:solidFill>
                          <a:effectLst/>
                          <a:latin typeface="Arial" panose="020B0604020202020204" pitchFamily="34" charset="0"/>
                        </a:rPr>
                        <a:t>Sobre Colocación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270349239"/>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Stock Promedio (MMUSD)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44.5</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62.5</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74.0</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81.5</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89.0</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96.5</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a:noFill/>
                    </a:lnB>
                    <a:noFill/>
                  </a:tcPr>
                </a:tc>
                <a:extLst>
                  <a:ext uri="{0D108BD9-81ED-4DB2-BD59-A6C34878D82A}">
                    <a16:rowId xmlns:a16="http://schemas.microsoft.com/office/drawing/2014/main" val="1302393041"/>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Flujo (MMUSD)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250</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350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375</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410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450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480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84100474"/>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Tasa Media (mensual)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1.70%</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1.65%</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1.60%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1.60%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1.60%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1.60%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83961472"/>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Clientes activos (</a:t>
                      </a:r>
                      <a:r>
                        <a:rPr lang="es-PE" sz="1600" b="0" i="0" u="none" strike="noStrike" dirty="0" err="1">
                          <a:solidFill>
                            <a:srgbClr val="000000"/>
                          </a:solidFill>
                          <a:effectLst/>
                          <a:latin typeface="Arial" panose="020B0604020202020204" pitchFamily="34" charset="0"/>
                        </a:rPr>
                        <a:t>nro</a:t>
                      </a:r>
                      <a:r>
                        <a:rPr lang="es-PE" sz="1600" b="0" i="0" u="none" strike="noStrike" dirty="0">
                          <a:solidFill>
                            <a:srgbClr val="000000"/>
                          </a:solidFill>
                          <a:effectLst/>
                          <a:latin typeface="Arial" panose="020B0604020202020204" pitchFamily="34" charset="0"/>
                        </a:rPr>
                        <a:t> de clientes)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625</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770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880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950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1000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1100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29684622"/>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Política de dividendos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30%</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30%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40%</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16574162"/>
                  </a:ext>
                </a:extLst>
              </a:tr>
              <a:tr h="101332">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53585B"/>
                      </a:solidFill>
                      <a:prstDash val="dot"/>
                      <a:round/>
                      <a:headEnd type="none" w="med" len="med"/>
                      <a:tailEnd type="none" w="med" len="med"/>
                    </a:lnL>
                    <a:lnR>
                      <a:noFill/>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803404948"/>
                  </a:ext>
                </a:extLst>
              </a:tr>
              <a:tr h="248473">
                <a:tc>
                  <a:txBody>
                    <a:bodyPr/>
                    <a:lstStyle/>
                    <a:p>
                      <a:pPr algn="l" fontAlgn="ctr">
                        <a:buNone/>
                      </a:pPr>
                      <a:r>
                        <a:rPr lang="es-PE" sz="1600" b="1" i="0" u="none" strike="noStrike" dirty="0">
                          <a:solidFill>
                            <a:srgbClr val="F0343B"/>
                          </a:solidFill>
                          <a:effectLst/>
                          <a:latin typeface="Arial" panose="020B0604020202020204" pitchFamily="34" charset="0"/>
                        </a:rPr>
                        <a:t>Stock por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2353670056"/>
                  </a:ext>
                </a:extLst>
              </a:tr>
              <a:tr h="248473">
                <a:tc>
                  <a:txBody>
                    <a:bodyPr/>
                    <a:lstStyle/>
                    <a:p>
                      <a:pPr algn="l" fontAlgn="ctr">
                        <a:buNone/>
                      </a:pPr>
                      <a:r>
                        <a:rPr lang="es-PE" sz="1600" b="0" i="0" u="none" strike="noStrike" dirty="0" err="1">
                          <a:solidFill>
                            <a:srgbClr val="000000"/>
                          </a:solidFill>
                          <a:effectLst/>
                          <a:latin typeface="Arial" panose="020B0604020202020204" pitchFamily="34" charset="0"/>
                        </a:rPr>
                        <a:t>Factoring</a:t>
                      </a:r>
                      <a:r>
                        <a:rPr lang="es-PE" sz="1600" b="0" i="0" u="none" strike="noStrike" dirty="0">
                          <a:solidFill>
                            <a:srgbClr val="000000"/>
                          </a:solidFill>
                          <a:effectLst/>
                          <a:latin typeface="Arial" panose="020B0604020202020204" pitchFamily="34" charset="0"/>
                        </a:rPr>
                        <a:t> Local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42</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53</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59</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64</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70</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75</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a:noFill/>
                    </a:lnB>
                    <a:noFill/>
                  </a:tcPr>
                </a:tc>
                <a:extLst>
                  <a:ext uri="{0D108BD9-81ED-4DB2-BD59-A6C34878D82A}">
                    <a16:rowId xmlns:a16="http://schemas.microsoft.com/office/drawing/2014/main" val="1020456621"/>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Crédito + Confirming + Inventario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8</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11</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12</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13</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14</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95976811"/>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Internacional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3</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93551158"/>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Compra de Cartera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2</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4</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17576988"/>
                  </a:ext>
                </a:extLst>
              </a:tr>
              <a:tr h="101332">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53585B"/>
                      </a:solidFill>
                      <a:prstDash val="dot"/>
                      <a:round/>
                      <a:headEnd type="none" w="med" len="med"/>
                      <a:tailEnd type="none" w="med" len="med"/>
                    </a:lnL>
                    <a:lnR>
                      <a:noFill/>
                    </a:lnR>
                    <a:lnT>
                      <a:noFill/>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l" fontAlgn="ctr">
                        <a:buNone/>
                      </a:pPr>
                      <a:endParaRPr lang="es-PE" sz="16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3392489955"/>
                  </a:ext>
                </a:extLst>
              </a:tr>
              <a:tr h="248473">
                <a:tc>
                  <a:txBody>
                    <a:bodyPr/>
                    <a:lstStyle/>
                    <a:p>
                      <a:pPr algn="l" fontAlgn="ctr">
                        <a:buNone/>
                      </a:pPr>
                      <a:r>
                        <a:rPr lang="es-PE" sz="1600" b="1" i="0" u="none" strike="noStrike" dirty="0">
                          <a:solidFill>
                            <a:srgbClr val="F0343B"/>
                          </a:solidFill>
                          <a:effectLst/>
                          <a:latin typeface="Arial" panose="020B0604020202020204" pitchFamily="34" charset="0"/>
                        </a:rPr>
                        <a:t>Sobre Dotación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w="6350" cap="flat" cmpd="sng" algn="ctr">
                      <a:solidFill>
                        <a:srgbClr val="53585B"/>
                      </a:solidFill>
                      <a:prstDash val="solid"/>
                      <a:round/>
                      <a:headEnd type="none" w="med" len="med"/>
                      <a:tailEnd type="none" w="med" len="med"/>
                    </a:lnB>
                    <a:noFill/>
                  </a:tcPr>
                </a:tc>
                <a:extLst>
                  <a:ext uri="{0D108BD9-81ED-4DB2-BD59-A6C34878D82A}">
                    <a16:rowId xmlns:a16="http://schemas.microsoft.com/office/drawing/2014/main" val="1771595830"/>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Personal (nro de empleados)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57</a:t>
                      </a:r>
                    </a:p>
                  </a:txBody>
                  <a:tcPr marL="0" marR="0" marT="0" marB="0" anchor="ctr">
                    <a:lnL w="6350" cap="flat" cmpd="sng" algn="ctr">
                      <a:solidFill>
                        <a:srgbClr val="53585B"/>
                      </a:solidFill>
                      <a:prstDash val="dot"/>
                      <a:round/>
                      <a:headEnd type="none" w="med" len="med"/>
                      <a:tailEnd type="none" w="med" len="med"/>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68</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77</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83</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88</a:t>
                      </a:r>
                    </a:p>
                  </a:txBody>
                  <a:tcPr marL="0" marR="0" marT="0" marB="0" anchor="ctr">
                    <a:lnL>
                      <a:noFill/>
                    </a:lnL>
                    <a:lnR>
                      <a:noFill/>
                    </a:lnR>
                    <a:lnT w="6350" cap="flat" cmpd="sng" algn="ctr">
                      <a:solidFill>
                        <a:srgbClr val="53585B"/>
                      </a:solidFill>
                      <a:prstDash val="solid"/>
                      <a:round/>
                      <a:headEnd type="none" w="med" len="med"/>
                      <a:tailEnd type="none" w="med" len="med"/>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95</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53585B"/>
                      </a:solidFill>
                      <a:prstDash val="solid"/>
                      <a:round/>
                      <a:headEnd type="none" w="med" len="med"/>
                      <a:tailEnd type="none" w="med" len="med"/>
                    </a:lnT>
                    <a:lnB>
                      <a:noFill/>
                    </a:lnB>
                    <a:noFill/>
                  </a:tcPr>
                </a:tc>
                <a:extLst>
                  <a:ext uri="{0D108BD9-81ED-4DB2-BD59-A6C34878D82A}">
                    <a16:rowId xmlns:a16="http://schemas.microsoft.com/office/drawing/2014/main" val="4287124133"/>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Ratio de Eficiencia (veces)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1.2</a:t>
                      </a:r>
                    </a:p>
                  </a:txBody>
                  <a:tcPr marL="0" marR="0" marT="0" marB="0" anchor="ctr">
                    <a:lnL w="6350" cap="flat" cmpd="sng" algn="ctr">
                      <a:solidFill>
                        <a:srgbClr val="53585B"/>
                      </a:solidFill>
                      <a:prstDash val="dot"/>
                      <a:round/>
                      <a:headEnd type="none" w="med" len="med"/>
                      <a:tailEnd type="none" w="med" len="med"/>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1.3</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1.3</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1.3</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1.3</a:t>
                      </a:r>
                    </a:p>
                  </a:txBody>
                  <a:tcPr marL="0" marR="0" marT="0" marB="0" anchor="ctr">
                    <a:lnL>
                      <a:noFill/>
                    </a:lnL>
                    <a:lnR>
                      <a:noFill/>
                    </a:lnR>
                    <a:lnT>
                      <a:noFill/>
                    </a:lnT>
                    <a:lnB>
                      <a:noFill/>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74063718"/>
                  </a:ext>
                </a:extLst>
              </a:tr>
              <a:tr h="248473">
                <a:tc>
                  <a:txBody>
                    <a:bodyPr/>
                    <a:lstStyle/>
                    <a:p>
                      <a:pPr algn="l" fontAlgn="ctr">
                        <a:buNone/>
                      </a:pPr>
                      <a:r>
                        <a:rPr lang="es-PE" sz="1600" b="0" i="0" u="none" strike="noStrike" dirty="0">
                          <a:solidFill>
                            <a:srgbClr val="000000"/>
                          </a:solidFill>
                          <a:effectLst/>
                          <a:latin typeface="Arial" panose="020B0604020202020204" pitchFamily="34" charset="0"/>
                        </a:rPr>
                        <a:t>Ingreso por empleado (MMUSD)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es-PE"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53585B"/>
                      </a:solidFill>
                      <a:prstDash val="dot"/>
                      <a:round/>
                      <a:headEnd type="none" w="med" len="med"/>
                      <a:tailEnd type="none" w="med" len="med"/>
                    </a:lnL>
                    <a:lnR w="6350" cap="flat" cmpd="sng" algn="ctr">
                      <a:solidFill>
                        <a:srgbClr val="53585B"/>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158</a:t>
                      </a:r>
                    </a:p>
                  </a:txBody>
                  <a:tcPr marL="0" marR="0" marT="0" marB="0" anchor="ctr">
                    <a:lnL w="6350" cap="flat" cmpd="sng" algn="ctr">
                      <a:solidFill>
                        <a:srgbClr val="53585B"/>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183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183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187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193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PE" sz="1600" b="0" i="0" u="none" strike="noStrike" dirty="0">
                          <a:solidFill>
                            <a:srgbClr val="000000"/>
                          </a:solidFill>
                          <a:effectLst/>
                          <a:latin typeface="Arial" panose="020B0604020202020204" pitchFamily="34" charset="0"/>
                        </a:rPr>
                        <a:t>195</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0583364"/>
                  </a:ext>
                </a:extLst>
              </a:tr>
            </a:tbl>
          </a:graphicData>
        </a:graphic>
      </p:graphicFrame>
      <p:sp>
        <p:nvSpPr>
          <p:cNvPr id="20" name="Rectangle 2">
            <a:extLst>
              <a:ext uri="{FF2B5EF4-FFF2-40B4-BE49-F238E27FC236}">
                <a16:creationId xmlns:a16="http://schemas.microsoft.com/office/drawing/2014/main" id="{FC29C0BD-013B-4841-A075-FA3B502E8DF9}"/>
              </a:ext>
            </a:extLst>
          </p:cNvPr>
          <p:cNvSpPr/>
          <p:nvPr/>
        </p:nvSpPr>
        <p:spPr>
          <a:xfrm>
            <a:off x="230795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Cartera Diversificada</a:t>
            </a:r>
          </a:p>
        </p:txBody>
      </p:sp>
      <p:sp>
        <p:nvSpPr>
          <p:cNvPr id="22" name="Rectangle 2">
            <a:extLst>
              <a:ext uri="{FF2B5EF4-FFF2-40B4-BE49-F238E27FC236}">
                <a16:creationId xmlns:a16="http://schemas.microsoft.com/office/drawing/2014/main" id="{D4A6F734-D3C2-4668-AB41-D2C699B07BAA}"/>
              </a:ext>
            </a:extLst>
          </p:cNvPr>
          <p:cNvSpPr/>
          <p:nvPr/>
        </p:nvSpPr>
        <p:spPr>
          <a:xfrm>
            <a:off x="617877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Manejo de Riesgos</a:t>
            </a:r>
          </a:p>
        </p:txBody>
      </p:sp>
      <p:sp>
        <p:nvSpPr>
          <p:cNvPr id="23" name="Rectangle 2">
            <a:extLst>
              <a:ext uri="{FF2B5EF4-FFF2-40B4-BE49-F238E27FC236}">
                <a16:creationId xmlns:a16="http://schemas.microsoft.com/office/drawing/2014/main" id="{2827C60C-F8D8-475E-9744-56DCBAD62E2B}"/>
              </a:ext>
            </a:extLst>
          </p:cNvPr>
          <p:cNvSpPr/>
          <p:nvPr/>
        </p:nvSpPr>
        <p:spPr>
          <a:xfrm>
            <a:off x="1004959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dirty="0">
                <a:solidFill>
                  <a:srgbClr val="FFFFFF"/>
                </a:solidFill>
                <a:latin typeface="Century Gothic" panose="020B0502020202020204" pitchFamily="34" charset="0"/>
                <a:ea typeface="+mn-ea"/>
                <a:cs typeface="+mn-cs"/>
                <a:sym typeface="Helvetica Neue Medium"/>
              </a:rPr>
              <a:t>Deuda Diversificada</a:t>
            </a:r>
          </a:p>
        </p:txBody>
      </p:sp>
      <p:sp>
        <p:nvSpPr>
          <p:cNvPr id="24" name="Rectangle 2">
            <a:extLst>
              <a:ext uri="{FF2B5EF4-FFF2-40B4-BE49-F238E27FC236}">
                <a16:creationId xmlns:a16="http://schemas.microsoft.com/office/drawing/2014/main" id="{30329849-5D12-435C-BF59-52E10C41D374}"/>
              </a:ext>
            </a:extLst>
          </p:cNvPr>
          <p:cNvSpPr/>
          <p:nvPr/>
        </p:nvSpPr>
        <p:spPr>
          <a:xfrm>
            <a:off x="1392041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a:solidFill>
                  <a:srgbClr val="FFFFFF"/>
                </a:solidFill>
                <a:latin typeface="Century Gothic" panose="020B0502020202020204" pitchFamily="34" charset="0"/>
                <a:ea typeface="+mn-ea"/>
                <a:cs typeface="+mn-cs"/>
                <a:sym typeface="Helvetica Neue Medium"/>
              </a:rPr>
              <a:t>Ratios Sanos</a:t>
            </a:r>
            <a:endParaRPr lang="es-CL" sz="2000" b="0" dirty="0">
              <a:solidFill>
                <a:srgbClr val="FFFFFF"/>
              </a:solidFill>
              <a:latin typeface="Century Gothic" panose="020B0502020202020204" pitchFamily="34" charset="0"/>
              <a:ea typeface="+mn-ea"/>
              <a:cs typeface="+mn-cs"/>
              <a:sym typeface="Helvetica Neue Medium"/>
            </a:endParaRPr>
          </a:p>
        </p:txBody>
      </p:sp>
      <p:sp>
        <p:nvSpPr>
          <p:cNvPr id="25" name="Rectangle 2">
            <a:extLst>
              <a:ext uri="{FF2B5EF4-FFF2-40B4-BE49-F238E27FC236}">
                <a16:creationId xmlns:a16="http://schemas.microsoft.com/office/drawing/2014/main" id="{6E526857-EA83-4292-B446-3E18BC5C0621}"/>
              </a:ext>
            </a:extLst>
          </p:cNvPr>
          <p:cNvSpPr/>
          <p:nvPr/>
        </p:nvSpPr>
        <p:spPr>
          <a:xfrm>
            <a:off x="1779123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a:solidFill>
                  <a:srgbClr val="FFFFFF"/>
                </a:solidFill>
                <a:latin typeface="Century Gothic" panose="020B0502020202020204" pitchFamily="34" charset="0"/>
                <a:ea typeface="+mn-ea"/>
                <a:cs typeface="+mn-cs"/>
                <a:sym typeface="Helvetica Neue Medium"/>
              </a:rPr>
              <a:t>Plan Quinquenal</a:t>
            </a:r>
            <a:endParaRPr lang="es-CL" sz="2000" b="0" dirty="0">
              <a:solidFill>
                <a:srgbClr val="FFFFFF"/>
              </a:solidFill>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35752040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4870-7EC4-5204-AD5D-8F2E1C59D9DB}"/>
            </a:ext>
          </a:extLst>
        </p:cNvPr>
        <p:cNvGrpSpPr/>
        <p:nvPr/>
      </p:nvGrpSpPr>
      <p:grpSpPr>
        <a:xfrm>
          <a:off x="0" y="0"/>
          <a:ext cx="0" cy="0"/>
          <a:chOff x="0" y="0"/>
          <a:chExt cx="0" cy="0"/>
        </a:xfrm>
      </p:grpSpPr>
      <p:sp>
        <p:nvSpPr>
          <p:cNvPr id="3" name="Rectángulo 17">
            <a:extLst>
              <a:ext uri="{FF2B5EF4-FFF2-40B4-BE49-F238E27FC236}">
                <a16:creationId xmlns:a16="http://schemas.microsoft.com/office/drawing/2014/main" id="{C5B15DAA-6F1D-5436-572C-B037E024EA3D}"/>
              </a:ext>
            </a:extLst>
          </p:cNvPr>
          <p:cNvSpPr/>
          <p:nvPr/>
        </p:nvSpPr>
        <p:spPr>
          <a:xfrm>
            <a:off x="0" y="0"/>
            <a:ext cx="24384000" cy="13716000"/>
          </a:xfrm>
          <a:prstGeom prst="rect">
            <a:avLst/>
          </a:prstGeom>
          <a:gradFill>
            <a:gsLst>
              <a:gs pos="0">
                <a:srgbClr val="0066CC"/>
              </a:gs>
              <a:gs pos="96330">
                <a:srgbClr val="0066CC">
                  <a:alpha val="0"/>
                </a:srgbClr>
              </a:gs>
              <a:gs pos="0">
                <a:srgbClr val="0066CC">
                  <a:alpha val="99000"/>
                </a:srgb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26" name="Rectángulo 25">
            <a:extLst>
              <a:ext uri="{FF2B5EF4-FFF2-40B4-BE49-F238E27FC236}">
                <a16:creationId xmlns:a16="http://schemas.microsoft.com/office/drawing/2014/main" id="{B99D7852-B3E3-207A-F26A-D3E4F9B24DDB}"/>
              </a:ext>
            </a:extLst>
          </p:cNvPr>
          <p:cNvSpPr/>
          <p:nvPr/>
        </p:nvSpPr>
        <p:spPr>
          <a:xfrm>
            <a:off x="0" y="10108169"/>
            <a:ext cx="24384000" cy="1440000"/>
          </a:xfrm>
          <a:prstGeom prst="rect">
            <a:avLst/>
          </a:prstGeom>
          <a:solidFill>
            <a:srgbClr val="9AC438"/>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22" name="CuadroTexto 21">
            <a:extLst>
              <a:ext uri="{FF2B5EF4-FFF2-40B4-BE49-F238E27FC236}">
                <a16:creationId xmlns:a16="http://schemas.microsoft.com/office/drawing/2014/main" id="{A46A5B82-F404-9417-8960-07DCB4AE8643}"/>
              </a:ext>
            </a:extLst>
          </p:cNvPr>
          <p:cNvSpPr txBox="1"/>
          <p:nvPr/>
        </p:nvSpPr>
        <p:spPr>
          <a:xfrm>
            <a:off x="436766" y="10315208"/>
            <a:ext cx="511634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CL" sz="6000" noProof="0" dirty="0">
                <a:solidFill>
                  <a:schemeClr val="bg1"/>
                </a:solidFill>
                <a:latin typeface="Century Gothic" panose="020B0502020202020204" pitchFamily="34" charset="0"/>
                <a:cs typeface="Calibri" panose="020F0502020204030204" pitchFamily="34" charset="0"/>
              </a:rPr>
              <a:t>ANEXOS</a:t>
            </a:r>
          </a:p>
        </p:txBody>
      </p:sp>
      <p:pic>
        <p:nvPicPr>
          <p:cNvPr id="2" name="Google Shape;62;g2ad178f5cee_0_0">
            <a:extLst>
              <a:ext uri="{FF2B5EF4-FFF2-40B4-BE49-F238E27FC236}">
                <a16:creationId xmlns:a16="http://schemas.microsoft.com/office/drawing/2014/main" id="{3B1766E3-0136-1490-FA78-65459696872C}"/>
              </a:ext>
            </a:extLst>
          </p:cNvPr>
          <p:cNvPicPr preferRelativeResize="0"/>
          <p:nvPr/>
        </p:nvPicPr>
        <p:blipFill rotWithShape="1">
          <a:blip r:embed="rId3">
            <a:alphaModFix/>
          </a:blip>
          <a:srcRect l="-610" t="11669" r="30425" b="9216"/>
          <a:stretch/>
        </p:blipFill>
        <p:spPr>
          <a:xfrm>
            <a:off x="12192000" y="-26526"/>
            <a:ext cx="12192000" cy="13742525"/>
          </a:xfrm>
          <a:prstGeom prst="rect">
            <a:avLst/>
          </a:prstGeom>
          <a:noFill/>
          <a:ln>
            <a:noFill/>
          </a:ln>
        </p:spPr>
      </p:pic>
    </p:spTree>
    <p:extLst>
      <p:ext uri="{BB962C8B-B14F-4D97-AF65-F5344CB8AC3E}">
        <p14:creationId xmlns:p14="http://schemas.microsoft.com/office/powerpoint/2010/main" val="676394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adroTexto 108">
            <a:extLst>
              <a:ext uri="{FF2B5EF4-FFF2-40B4-BE49-F238E27FC236}">
                <a16:creationId xmlns:a16="http://schemas.microsoft.com/office/drawing/2014/main" id="{4D08BC4A-D4AC-4249-A780-D6135F2DC8BD}"/>
              </a:ext>
            </a:extLst>
          </p:cNvPr>
          <p:cNvSpPr txBox="1"/>
          <p:nvPr/>
        </p:nvSpPr>
        <p:spPr>
          <a:xfrm>
            <a:off x="3443403" y="3534574"/>
            <a:ext cx="3600000" cy="3180358"/>
          </a:xfrm>
          <a:prstGeom prst="rect">
            <a:avLst/>
          </a:prstGeom>
          <a:no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0" i="0" u="none" strike="noStrike" cap="none" spc="0" normalizeH="0" baseline="0" noProof="0" dirty="0">
                <a:ln>
                  <a:noFill/>
                </a:ln>
                <a:solidFill>
                  <a:srgbClr val="1977D1"/>
                </a:solidFill>
                <a:effectLst/>
                <a:uFillTx/>
                <a:latin typeface="Century Gothic" panose="020B0502020202020204" pitchFamily="34" charset="0"/>
                <a:cs typeface="Calibri" panose="020F0502020204030204" pitchFamily="34" charset="0"/>
                <a:sym typeface="Helvetica Neue"/>
              </a:rPr>
              <a:t>01</a:t>
            </a:r>
          </a:p>
        </p:txBody>
      </p:sp>
      <p:sp>
        <p:nvSpPr>
          <p:cNvPr id="18" name="Rectángulo 17">
            <a:extLst>
              <a:ext uri="{FF2B5EF4-FFF2-40B4-BE49-F238E27FC236}">
                <a16:creationId xmlns:a16="http://schemas.microsoft.com/office/drawing/2014/main" id="{590581BE-8976-A5FF-EF41-7605E308805D}"/>
              </a:ext>
            </a:extLst>
          </p:cNvPr>
          <p:cNvSpPr/>
          <p:nvPr/>
        </p:nvSpPr>
        <p:spPr>
          <a:xfrm>
            <a:off x="0" y="-14397"/>
            <a:ext cx="24384000" cy="1080000"/>
          </a:xfrm>
          <a:prstGeom prst="rect">
            <a:avLst/>
          </a:prstGeom>
          <a:gradFill>
            <a:gsLst>
              <a:gs pos="0">
                <a:srgbClr val="0071CE"/>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AGENDA</a:t>
            </a:r>
          </a:p>
        </p:txBody>
      </p:sp>
      <p:sp>
        <p:nvSpPr>
          <p:cNvPr id="19" name="CuadroTexto 18">
            <a:extLst>
              <a:ext uri="{FF2B5EF4-FFF2-40B4-BE49-F238E27FC236}">
                <a16:creationId xmlns:a16="http://schemas.microsoft.com/office/drawing/2014/main" id="{921306C6-8261-A15C-9DFC-959D77F5CC03}"/>
              </a:ext>
            </a:extLst>
          </p:cNvPr>
          <p:cNvSpPr txBox="1"/>
          <p:nvPr/>
        </p:nvSpPr>
        <p:spPr>
          <a:xfrm>
            <a:off x="16207584" y="3388270"/>
            <a:ext cx="3600000" cy="3180358"/>
          </a:xfrm>
          <a:prstGeom prst="rect">
            <a:avLst/>
          </a:prstGeom>
          <a:no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0" i="0" u="none" strike="noStrike" cap="none" spc="0" normalizeH="0" baseline="0" noProof="0" dirty="0">
                <a:ln>
                  <a:noFill/>
                </a:ln>
                <a:solidFill>
                  <a:srgbClr val="A2B0B9"/>
                </a:solidFill>
                <a:effectLst/>
                <a:uFillTx/>
                <a:latin typeface="Century Gothic" panose="020B0502020202020204" pitchFamily="34" charset="0"/>
                <a:cs typeface="Calibri" panose="020F0502020204030204" pitchFamily="34" charset="0"/>
                <a:sym typeface="Helvetica Neue"/>
              </a:rPr>
              <a:t>02</a:t>
            </a:r>
          </a:p>
        </p:txBody>
      </p:sp>
      <p:sp>
        <p:nvSpPr>
          <p:cNvPr id="22" name="CuadroTexto 21">
            <a:extLst>
              <a:ext uri="{FF2B5EF4-FFF2-40B4-BE49-F238E27FC236}">
                <a16:creationId xmlns:a16="http://schemas.microsoft.com/office/drawing/2014/main" id="{7C3A21D1-4082-4C17-D6BE-269D3F5C118E}"/>
              </a:ext>
            </a:extLst>
          </p:cNvPr>
          <p:cNvSpPr txBox="1"/>
          <p:nvPr/>
        </p:nvSpPr>
        <p:spPr>
          <a:xfrm>
            <a:off x="2685229" y="6858000"/>
            <a:ext cx="511634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L" sz="4000" noProof="0" dirty="0">
                <a:solidFill>
                  <a:srgbClr val="19234A"/>
                </a:solidFill>
                <a:latin typeface="Century Gothic" panose="020B0502020202020204" pitchFamily="34" charset="0"/>
                <a:cs typeface="Calibri" panose="020F0502020204030204" pitchFamily="34" charset="0"/>
              </a:rPr>
              <a:t>EUROCAPITAL S.A.</a:t>
            </a:r>
          </a:p>
        </p:txBody>
      </p:sp>
      <p:sp>
        <p:nvSpPr>
          <p:cNvPr id="24" name="CuadroTexto 23">
            <a:extLst>
              <a:ext uri="{FF2B5EF4-FFF2-40B4-BE49-F238E27FC236}">
                <a16:creationId xmlns:a16="http://schemas.microsoft.com/office/drawing/2014/main" id="{D0C81EAE-9E86-8C2A-BAE2-72346D84EFCF}"/>
              </a:ext>
            </a:extLst>
          </p:cNvPr>
          <p:cNvSpPr txBox="1"/>
          <p:nvPr/>
        </p:nvSpPr>
        <p:spPr>
          <a:xfrm>
            <a:off x="15449410" y="6714932"/>
            <a:ext cx="511634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CL" sz="4000" noProof="0" dirty="0">
                <a:solidFill>
                  <a:srgbClr val="19234A"/>
                </a:solidFill>
                <a:latin typeface="Century Gothic" panose="020B0502020202020204" pitchFamily="34" charset="0"/>
                <a:cs typeface="Calibri" panose="020F0502020204030204" pitchFamily="34" charset="0"/>
              </a:rPr>
              <a:t>ATRACTIVOS DE LA COMPAÑÍA</a:t>
            </a:r>
          </a:p>
        </p:txBody>
      </p:sp>
      <p:sp>
        <p:nvSpPr>
          <p:cNvPr id="26" name="Rectángulo 25">
            <a:extLst>
              <a:ext uri="{FF2B5EF4-FFF2-40B4-BE49-F238E27FC236}">
                <a16:creationId xmlns:a16="http://schemas.microsoft.com/office/drawing/2014/main" id="{B3287421-1EC1-4F71-EF0A-20582F4C10CD}"/>
              </a:ext>
            </a:extLst>
          </p:cNvPr>
          <p:cNvSpPr/>
          <p:nvPr/>
        </p:nvSpPr>
        <p:spPr>
          <a:xfrm>
            <a:off x="-1" y="10108169"/>
            <a:ext cx="12075460" cy="1440000"/>
          </a:xfrm>
          <a:prstGeom prst="rect">
            <a:avLst/>
          </a:prstGeom>
          <a:solidFill>
            <a:srgbClr val="1977D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27" name="Rectángulo 26">
            <a:extLst>
              <a:ext uri="{FF2B5EF4-FFF2-40B4-BE49-F238E27FC236}">
                <a16:creationId xmlns:a16="http://schemas.microsoft.com/office/drawing/2014/main" id="{82105EE5-05D6-5DB3-F74D-E736980442DF}"/>
              </a:ext>
            </a:extLst>
          </p:cNvPr>
          <p:cNvSpPr/>
          <p:nvPr/>
        </p:nvSpPr>
        <p:spPr>
          <a:xfrm>
            <a:off x="12048566" y="10108169"/>
            <a:ext cx="12335434" cy="1440000"/>
          </a:xfrm>
          <a:prstGeom prst="rect">
            <a:avLst/>
          </a:prstGeom>
          <a:solidFill>
            <a:srgbClr val="A2B0B9"/>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259966016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F8E34-448B-2EAD-BB85-1D30AEA2075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5692A6F-9DFB-8C42-331B-16D4424DF65B}"/>
              </a:ext>
            </a:extLst>
          </p:cNvPr>
          <p:cNvSpPr txBox="1"/>
          <p:nvPr/>
        </p:nvSpPr>
        <p:spPr>
          <a:xfrm>
            <a:off x="671187" y="493725"/>
            <a:ext cx="18588363"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rgbClr val="19234A"/>
                </a:solidFill>
                <a:latin typeface="Century Gothic" panose="020B0502020202020204" pitchFamily="34" charset="0"/>
                <a:ea typeface="Calibri" panose="020F0502020204030204" pitchFamily="34" charset="0"/>
                <a:cs typeface="Calibri" panose="020F0502020204030204" pitchFamily="34" charset="0"/>
              </a:rPr>
              <a:t>Balance auditado 2025 – 2024</a:t>
            </a:r>
          </a:p>
        </p:txBody>
      </p:sp>
      <p:grpSp>
        <p:nvGrpSpPr>
          <p:cNvPr id="7" name="Grupo 6">
            <a:extLst>
              <a:ext uri="{FF2B5EF4-FFF2-40B4-BE49-F238E27FC236}">
                <a16:creationId xmlns:a16="http://schemas.microsoft.com/office/drawing/2014/main" id="{628B10F9-66DB-F917-7282-3840003FCD43}"/>
              </a:ext>
            </a:extLst>
          </p:cNvPr>
          <p:cNvGrpSpPr/>
          <p:nvPr/>
        </p:nvGrpSpPr>
        <p:grpSpPr>
          <a:xfrm>
            <a:off x="708511" y="1427280"/>
            <a:ext cx="19427300" cy="0"/>
            <a:chOff x="708511" y="1628448"/>
            <a:chExt cx="19427300" cy="0"/>
          </a:xfrm>
        </p:grpSpPr>
        <p:cxnSp>
          <p:nvCxnSpPr>
            <p:cNvPr id="8" name="Conector recto 6">
              <a:extLst>
                <a:ext uri="{FF2B5EF4-FFF2-40B4-BE49-F238E27FC236}">
                  <a16:creationId xmlns:a16="http://schemas.microsoft.com/office/drawing/2014/main" id="{A6E3DF93-7F32-97BA-C63C-52A3D2AD8E10}"/>
                </a:ext>
              </a:extLst>
            </p:cNvPr>
            <p:cNvCxnSpPr>
              <a:cxnSpLocks/>
            </p:cNvCxnSpPr>
            <p:nvPr userDrawn="1"/>
          </p:nvCxnSpPr>
          <p:spPr>
            <a:xfrm>
              <a:off x="5568511" y="1628448"/>
              <a:ext cx="4860000" cy="0"/>
            </a:xfrm>
            <a:prstGeom prst="line">
              <a:avLst/>
            </a:prstGeom>
            <a:ln w="127000">
              <a:solidFill>
                <a:srgbClr val="7FA4E1"/>
              </a:solidFill>
            </a:ln>
          </p:spPr>
          <p:style>
            <a:lnRef idx="1">
              <a:schemeClr val="accent1"/>
            </a:lnRef>
            <a:fillRef idx="0">
              <a:schemeClr val="accent1"/>
            </a:fillRef>
            <a:effectRef idx="0">
              <a:schemeClr val="accent1"/>
            </a:effectRef>
            <a:fontRef idx="minor">
              <a:schemeClr val="tx1"/>
            </a:fontRef>
          </p:style>
        </p:cxnSp>
        <p:cxnSp>
          <p:nvCxnSpPr>
            <p:cNvPr id="13" name="Conector recto 9">
              <a:extLst>
                <a:ext uri="{FF2B5EF4-FFF2-40B4-BE49-F238E27FC236}">
                  <a16:creationId xmlns:a16="http://schemas.microsoft.com/office/drawing/2014/main" id="{B405D81F-2FF8-8B6F-7386-863AC45C9907}"/>
                </a:ext>
              </a:extLst>
            </p:cNvPr>
            <p:cNvCxnSpPr>
              <a:cxnSpLocks/>
            </p:cNvCxnSpPr>
            <p:nvPr userDrawn="1"/>
          </p:nvCxnSpPr>
          <p:spPr>
            <a:xfrm>
              <a:off x="10415811" y="1628448"/>
              <a:ext cx="4860000" cy="0"/>
            </a:xfrm>
            <a:prstGeom prst="line">
              <a:avLst/>
            </a:prstGeom>
            <a:ln w="127000">
              <a:solidFill>
                <a:srgbClr val="879AA5"/>
              </a:solidFill>
            </a:ln>
          </p:spPr>
          <p:style>
            <a:lnRef idx="1">
              <a:schemeClr val="accent1"/>
            </a:lnRef>
            <a:fillRef idx="0">
              <a:schemeClr val="accent1"/>
            </a:fillRef>
            <a:effectRef idx="0">
              <a:schemeClr val="accent1"/>
            </a:effectRef>
            <a:fontRef idx="minor">
              <a:schemeClr val="tx1"/>
            </a:fontRef>
          </p:style>
        </p:cxnSp>
        <p:cxnSp>
          <p:nvCxnSpPr>
            <p:cNvPr id="28" name="Conector recto 10">
              <a:extLst>
                <a:ext uri="{FF2B5EF4-FFF2-40B4-BE49-F238E27FC236}">
                  <a16:creationId xmlns:a16="http://schemas.microsoft.com/office/drawing/2014/main" id="{1E2EFE39-11EF-2578-B340-92663E861460}"/>
                </a:ext>
              </a:extLst>
            </p:cNvPr>
            <p:cNvCxnSpPr/>
            <p:nvPr userDrawn="1"/>
          </p:nvCxnSpPr>
          <p:spPr>
            <a:xfrm>
              <a:off x="15275811" y="1628448"/>
              <a:ext cx="4860000" cy="0"/>
            </a:xfrm>
            <a:prstGeom prst="line">
              <a:avLst/>
            </a:prstGeom>
            <a:ln w="127000">
              <a:solidFill>
                <a:srgbClr val="A2B0B9"/>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E23BF721-5480-D822-A8F1-A0A578E67F4E}"/>
                </a:ext>
              </a:extLst>
            </p:cNvPr>
            <p:cNvCxnSpPr>
              <a:cxnSpLocks/>
            </p:cNvCxnSpPr>
            <p:nvPr userDrawn="1"/>
          </p:nvCxnSpPr>
          <p:spPr>
            <a:xfrm>
              <a:off x="708511" y="1628448"/>
              <a:ext cx="4860000" cy="0"/>
            </a:xfrm>
            <a:prstGeom prst="line">
              <a:avLst/>
            </a:prstGeom>
            <a:ln w="127000">
              <a:solidFill>
                <a:srgbClr val="4B7ED5"/>
              </a:solidFill>
            </a:ln>
          </p:spPr>
          <p:style>
            <a:lnRef idx="1">
              <a:schemeClr val="accent1"/>
            </a:lnRef>
            <a:fillRef idx="0">
              <a:schemeClr val="accent1"/>
            </a:fillRef>
            <a:effectRef idx="0">
              <a:schemeClr val="accent1"/>
            </a:effectRef>
            <a:fontRef idx="minor">
              <a:schemeClr val="tx1"/>
            </a:fontRef>
          </p:style>
        </p:cxnSp>
      </p:grpSp>
      <p:sp>
        <p:nvSpPr>
          <p:cNvPr id="54" name="Foliennummernplatzhalter 4">
            <a:extLst>
              <a:ext uri="{FF2B5EF4-FFF2-40B4-BE49-F238E27FC236}">
                <a16:creationId xmlns:a16="http://schemas.microsoft.com/office/drawing/2014/main" id="{4BAE21BF-5736-6B5C-8D01-F69894B2B631}"/>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rgbClr val="19234A"/>
                </a:solidFill>
              </a:rPr>
              <a:pPr/>
              <a:t>20</a:t>
            </a:fld>
            <a:endParaRPr lang="es-CL" b="0" noProof="0" dirty="0">
              <a:solidFill>
                <a:srgbClr val="19234A"/>
              </a:solidFill>
            </a:endParaRPr>
          </a:p>
        </p:txBody>
      </p:sp>
      <p:pic>
        <p:nvPicPr>
          <p:cNvPr id="55" name="Picture 4" descr="http://www.eurocapital.cl/images/front/logos/logo-navbar@2x.png">
            <a:extLst>
              <a:ext uri="{FF2B5EF4-FFF2-40B4-BE49-F238E27FC236}">
                <a16:creationId xmlns:a16="http://schemas.microsoft.com/office/drawing/2014/main" id="{0B32376D-1EB8-1E82-A3A0-E5D444FA7A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832"/>
          <a:stretch/>
        </p:blipFill>
        <p:spPr bwMode="auto">
          <a:xfrm>
            <a:off x="21949819" y="765358"/>
            <a:ext cx="1579207" cy="15200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82473990-8B78-94A5-17D6-B4379FA46D2C}"/>
              </a:ext>
            </a:extLst>
          </p:cNvPr>
          <p:cNvGraphicFramePr>
            <a:graphicFrameLocks noGrp="1"/>
          </p:cNvGraphicFramePr>
          <p:nvPr>
            <p:extLst>
              <p:ext uri="{D42A27DB-BD31-4B8C-83A1-F6EECF244321}">
                <p14:modId xmlns:p14="http://schemas.microsoft.com/office/powerpoint/2010/main" val="254373126"/>
              </p:ext>
            </p:extLst>
          </p:nvPr>
        </p:nvGraphicFramePr>
        <p:xfrm>
          <a:off x="781743" y="2760453"/>
          <a:ext cx="22820515" cy="6624000"/>
        </p:xfrm>
        <a:graphic>
          <a:graphicData uri="http://schemas.openxmlformats.org/drawingml/2006/table">
            <a:tbl>
              <a:tblPr/>
              <a:tblGrid>
                <a:gridCol w="13109659">
                  <a:extLst>
                    <a:ext uri="{9D8B030D-6E8A-4147-A177-3AD203B41FA5}">
                      <a16:colId xmlns:a16="http://schemas.microsoft.com/office/drawing/2014/main" val="30906104"/>
                    </a:ext>
                  </a:extLst>
                </a:gridCol>
                <a:gridCol w="2427714">
                  <a:extLst>
                    <a:ext uri="{9D8B030D-6E8A-4147-A177-3AD203B41FA5}">
                      <a16:colId xmlns:a16="http://schemas.microsoft.com/office/drawing/2014/main" val="1701456244"/>
                    </a:ext>
                  </a:extLst>
                </a:gridCol>
                <a:gridCol w="2427714">
                  <a:extLst>
                    <a:ext uri="{9D8B030D-6E8A-4147-A177-3AD203B41FA5}">
                      <a16:colId xmlns:a16="http://schemas.microsoft.com/office/drawing/2014/main" val="2941385450"/>
                    </a:ext>
                  </a:extLst>
                </a:gridCol>
                <a:gridCol w="2427714">
                  <a:extLst>
                    <a:ext uri="{9D8B030D-6E8A-4147-A177-3AD203B41FA5}">
                      <a16:colId xmlns:a16="http://schemas.microsoft.com/office/drawing/2014/main" val="1556484873"/>
                    </a:ext>
                  </a:extLst>
                </a:gridCol>
                <a:gridCol w="2427714">
                  <a:extLst>
                    <a:ext uri="{9D8B030D-6E8A-4147-A177-3AD203B41FA5}">
                      <a16:colId xmlns:a16="http://schemas.microsoft.com/office/drawing/2014/main" val="4025532573"/>
                    </a:ext>
                  </a:extLst>
                </a:gridCol>
              </a:tblGrid>
              <a:tr h="720000">
                <a:tc rowSpan="2">
                  <a:txBody>
                    <a:bodyPr/>
                    <a:lstStyle/>
                    <a:p>
                      <a:pPr algn="l" rtl="0" fontAlgn="b"/>
                      <a:r>
                        <a:rPr lang="es-CL" sz="2400" b="1" i="0" u="none" strike="noStrike" noProof="0" dirty="0">
                          <a:solidFill>
                            <a:srgbClr val="FFFFFF"/>
                          </a:solidFill>
                          <a:effectLst/>
                          <a:latin typeface="Century Gothic" panose="020B0502020202020204" pitchFamily="34" charset="0"/>
                        </a:rPr>
                        <a:t>Activos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31/12/2025</a:t>
                      </a:r>
                    </a:p>
                  </a:txBody>
                  <a:tcPr marL="9525" marR="9525" marT="9525" marB="0" anchor="ctr">
                    <a:lnL>
                      <a:noFill/>
                    </a:lnL>
                    <a:lnR>
                      <a:noFill/>
                    </a:lnR>
                    <a:lnT w="6350" cap="flat" cmpd="sng" algn="ctr">
                      <a:solidFill>
                        <a:srgbClr val="9BC2E6"/>
                      </a:solidFill>
                      <a:prstDash val="solid"/>
                      <a:round/>
                      <a:headEnd type="none" w="med" len="med"/>
                      <a:tailEnd type="none" w="med" len="med"/>
                    </a:lnT>
                    <a:lnB>
                      <a:noFill/>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31/12/2024</a:t>
                      </a:r>
                    </a:p>
                  </a:txBody>
                  <a:tcPr marL="9525" marR="9525" marT="9525" marB="0" anchor="ctr">
                    <a:lnL>
                      <a:noFill/>
                    </a:lnL>
                    <a:lnR>
                      <a:noFill/>
                    </a:lnR>
                    <a:lnT w="6350" cap="flat" cmpd="sng" algn="ctr">
                      <a:solidFill>
                        <a:srgbClr val="9BC2E6"/>
                      </a:solidFill>
                      <a:prstDash val="solid"/>
                      <a:round/>
                      <a:headEnd type="none" w="med" len="med"/>
                      <a:tailEnd type="none" w="med" len="med"/>
                    </a:lnT>
                    <a:lnB>
                      <a:noFill/>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Variación</a:t>
                      </a:r>
                    </a:p>
                  </a:txBody>
                  <a:tcPr marL="9525" marR="9525" marT="9525" marB="0" anchor="ctr">
                    <a:lnL>
                      <a:noFill/>
                    </a:lnL>
                    <a:lnR>
                      <a:noFill/>
                    </a:lnR>
                    <a:lnT w="6350" cap="flat" cmpd="sng" algn="ctr">
                      <a:solidFill>
                        <a:srgbClr val="9BC2E6"/>
                      </a:solidFill>
                      <a:prstDash val="solid"/>
                      <a:round/>
                      <a:headEnd type="none" w="med" len="med"/>
                      <a:tailEnd type="none" w="med" len="med"/>
                    </a:lnT>
                    <a:lnB>
                      <a:noFill/>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Variación </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solidFill>
                      <a:srgbClr val="0066CC"/>
                    </a:solidFill>
                  </a:tcPr>
                </a:tc>
                <a:extLst>
                  <a:ext uri="{0D108BD9-81ED-4DB2-BD59-A6C34878D82A}">
                    <a16:rowId xmlns:a16="http://schemas.microsoft.com/office/drawing/2014/main" val="2577325052"/>
                  </a:ext>
                </a:extLst>
              </a:tr>
              <a:tr h="360000">
                <a:tc vMerge="1">
                  <a:txBody>
                    <a:bodyPr/>
                    <a:lstStyle/>
                    <a:p>
                      <a:endParaRPr lang="es-CL"/>
                    </a:p>
                  </a:txBody>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S/</a:t>
                      </a:r>
                    </a:p>
                  </a:txBody>
                  <a:tcPr marL="9525" marR="9525" marT="9525" marB="0" anchor="ctr">
                    <a:lnL>
                      <a:noFill/>
                    </a:lnL>
                    <a:lnR>
                      <a:noFill/>
                    </a:lnR>
                    <a:lnT>
                      <a:noFill/>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S/</a:t>
                      </a:r>
                    </a:p>
                  </a:txBody>
                  <a:tcPr marL="9525" marR="9525" marT="9525" marB="0" anchor="ctr">
                    <a:lnL>
                      <a:noFill/>
                    </a:lnL>
                    <a:lnR>
                      <a:noFill/>
                    </a:lnR>
                    <a:lnT>
                      <a:noFill/>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S/</a:t>
                      </a:r>
                    </a:p>
                  </a:txBody>
                  <a:tcPr marL="9525" marR="9525" marT="9525" marB="0" anchor="ctr">
                    <a:lnL>
                      <a:noFill/>
                    </a:lnL>
                    <a:lnR>
                      <a:noFill/>
                    </a:lnR>
                    <a:lnT>
                      <a:noFill/>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a:t>
                      </a:r>
                    </a:p>
                  </a:txBody>
                  <a:tcPr marL="9525" marR="9525" marT="9525" marB="0" anchor="ctr">
                    <a:lnL>
                      <a:noFill/>
                    </a:lnL>
                    <a:lnR w="6350" cap="flat" cmpd="sng" algn="ctr">
                      <a:solidFill>
                        <a:srgbClr val="9BC2E6"/>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solidFill>
                      <a:srgbClr val="0066CC"/>
                    </a:solidFill>
                  </a:tcPr>
                </a:tc>
                <a:extLst>
                  <a:ext uri="{0D108BD9-81ED-4DB2-BD59-A6C34878D82A}">
                    <a16:rowId xmlns:a16="http://schemas.microsoft.com/office/drawing/2014/main" val="12135721"/>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Activos corrientes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l"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l"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l"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l"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extLst>
                  <a:ext uri="{0D108BD9-81ED-4DB2-BD59-A6C34878D82A}">
                    <a16:rowId xmlns:a16="http://schemas.microsoft.com/office/drawing/2014/main" val="900222812"/>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Efectivo y equivalentes al efectivo</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7,420,665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4,972,967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2,447,698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49%</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245560830"/>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Inversiones a valor razonable con cambio en resultados financieros </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4,092,503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3,326,044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766,459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23%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565370204"/>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Cartera de créditos, neto</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182,079,405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139,360,469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42,718,936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31%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894533092"/>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Otras cuentas por cobrar</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1,905,855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1,370,189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535,666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39%</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076856175"/>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Gastos contratados por anticipado</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60,785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153,757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CL" sz="2000" b="0" i="0" u="none" strike="noStrike" cap="none" spc="0" baseline="0" noProof="0" dirty="0">
                          <a:solidFill>
                            <a:srgbClr val="19234A"/>
                          </a:solidFill>
                          <a:effectLst/>
                          <a:uFillTx/>
                          <a:latin typeface="Century Gothic" panose="020B0502020202020204" pitchFamily="34" charset="0"/>
                          <a:ea typeface="+mn-ea"/>
                          <a:cs typeface="+mn-cs"/>
                          <a:sym typeface="Helvetica Neue Light"/>
                        </a:rPr>
                        <a:t>(92,972)</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CL" sz="2000" b="0" i="0" u="none" strike="noStrike" cap="none" spc="0" baseline="0" noProof="0" dirty="0">
                          <a:solidFill>
                            <a:srgbClr val="19234A"/>
                          </a:solidFill>
                          <a:effectLst/>
                          <a:uFillTx/>
                          <a:latin typeface="Century Gothic" panose="020B0502020202020204" pitchFamily="34" charset="0"/>
                          <a:ea typeface="+mn-ea"/>
                          <a:cs typeface="+mn-cs"/>
                          <a:sym typeface="Helvetica Neue Light"/>
                        </a:rPr>
                        <a:t>(60%)</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894678679"/>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Total de activos corrientes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       195,559,213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       149,183,426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r" rtl="0" fontAlgn="ctr"/>
                      <a:r>
                        <a:rPr lang="es-CL" sz="2000" b="1" i="0" u="none" strike="noStrike" noProof="0" dirty="0">
                          <a:solidFill>
                            <a:srgbClr val="19234A"/>
                          </a:solidFill>
                          <a:effectLst/>
                          <a:latin typeface="Century Gothic" panose="020B0502020202020204" pitchFamily="34" charset="0"/>
                        </a:rPr>
                        <a:t>46,375,787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b"/>
                      <a:r>
                        <a:rPr lang="es-CL" sz="2000" b="1" i="0" u="none" strike="noStrike" noProof="0" dirty="0">
                          <a:solidFill>
                            <a:srgbClr val="19234A"/>
                          </a:solidFill>
                          <a:effectLst/>
                          <a:latin typeface="Century Gothic" panose="020B0502020202020204" pitchFamily="34" charset="0"/>
                        </a:rPr>
                        <a:t>31%</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extLst>
                  <a:ext uri="{0D108BD9-81ED-4DB2-BD59-A6C34878D82A}">
                    <a16:rowId xmlns:a16="http://schemas.microsoft.com/office/drawing/2014/main" val="903155590"/>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Activos no corrientes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r"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extLst>
                  <a:ext uri="{0D108BD9-81ED-4DB2-BD59-A6C34878D82A}">
                    <a16:rowId xmlns:a16="http://schemas.microsoft.com/office/drawing/2014/main" val="202167936"/>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Instalaciones, mobiliario y equipo, neto</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745,474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853,105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CL" sz="2000" b="0" i="0" u="none" strike="noStrike" noProof="0" dirty="0">
                          <a:solidFill>
                            <a:srgbClr val="19234A"/>
                          </a:solidFill>
                          <a:effectLst/>
                          <a:latin typeface="Century Gothic" panose="020B0502020202020204" pitchFamily="34" charset="0"/>
                        </a:rPr>
                        <a:t>(107,631)</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b"/>
                      <a:r>
                        <a:rPr lang="es-CL" sz="2000" b="0" i="0" u="none" strike="noStrike" noProof="0" dirty="0">
                          <a:solidFill>
                            <a:srgbClr val="19234A"/>
                          </a:solidFill>
                          <a:effectLst/>
                          <a:latin typeface="Century Gothic" panose="020B0502020202020204" pitchFamily="34" charset="0"/>
                        </a:rPr>
                        <a:t>(13%)</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082179692"/>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Activos intangibles, neto</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172,871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213,508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CL" sz="2000" b="0" i="0" u="none" strike="noStrike" noProof="0" dirty="0">
                          <a:solidFill>
                            <a:srgbClr val="19234A"/>
                          </a:solidFill>
                          <a:effectLst/>
                          <a:latin typeface="Century Gothic" panose="020B0502020202020204" pitchFamily="34" charset="0"/>
                        </a:rPr>
                        <a:t>(40,637)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b"/>
                      <a:r>
                        <a:rPr lang="es-CL" sz="2000" b="0" i="0" u="none" strike="noStrike" noProof="0" dirty="0">
                          <a:solidFill>
                            <a:srgbClr val="19234A"/>
                          </a:solidFill>
                          <a:effectLst/>
                          <a:latin typeface="Century Gothic" panose="020B0502020202020204" pitchFamily="34" charset="0"/>
                        </a:rPr>
                        <a:t>(19%)</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093586922"/>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Activos por derecho de uso, neto</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1,052,594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1,222,822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CL" sz="2000" b="0" i="0" u="none" strike="noStrike" noProof="0" dirty="0">
                          <a:solidFill>
                            <a:srgbClr val="19234A"/>
                          </a:solidFill>
                          <a:effectLst/>
                          <a:latin typeface="Century Gothic" panose="020B0502020202020204" pitchFamily="34" charset="0"/>
                        </a:rPr>
                        <a:t>(170,228)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b"/>
                      <a:r>
                        <a:rPr lang="es-CL" sz="2000" b="0" i="0" u="none" strike="noStrike" noProof="0" dirty="0">
                          <a:solidFill>
                            <a:srgbClr val="19234A"/>
                          </a:solidFill>
                          <a:effectLst/>
                          <a:latin typeface="Century Gothic" panose="020B0502020202020204" pitchFamily="34" charset="0"/>
                        </a:rPr>
                        <a:t>(14%)</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363349609"/>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Activo por impuesto a la renta diferido</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1,172,203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865,525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CL" sz="2000" b="0" i="0" u="none" strike="noStrike" noProof="0" dirty="0">
                          <a:solidFill>
                            <a:srgbClr val="19234A"/>
                          </a:solidFill>
                          <a:effectLst/>
                          <a:latin typeface="Century Gothic" panose="020B0502020202020204" pitchFamily="34" charset="0"/>
                        </a:rPr>
                        <a:t>306,678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b"/>
                      <a:r>
                        <a:rPr lang="es-CL" sz="2000" b="0" i="0" u="none" strike="noStrike" noProof="0" dirty="0">
                          <a:solidFill>
                            <a:srgbClr val="19234A"/>
                          </a:solidFill>
                          <a:effectLst/>
                          <a:latin typeface="Century Gothic" panose="020B0502020202020204" pitchFamily="34" charset="0"/>
                        </a:rPr>
                        <a:t>35%</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904080851"/>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Total de activos no corrientes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3,143,142 </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3,154,960 </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r" rtl="0" fontAlgn="b"/>
                      <a:r>
                        <a:rPr lang="es-CL" sz="2000" b="1" i="0" u="none" strike="noStrike" noProof="0" dirty="0">
                          <a:solidFill>
                            <a:srgbClr val="19234A"/>
                          </a:solidFill>
                          <a:effectLst/>
                          <a:latin typeface="Century Gothic" panose="020B0502020202020204" pitchFamily="34" charset="0"/>
                        </a:rPr>
                        <a:t>82,865</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b"/>
                      <a:r>
                        <a:rPr lang="es-CL" sz="2000" b="1" i="0" u="none" strike="noStrike" noProof="0" dirty="0">
                          <a:solidFill>
                            <a:srgbClr val="19234A"/>
                          </a:solidFill>
                          <a:effectLst/>
                          <a:latin typeface="Century Gothic" panose="020B0502020202020204" pitchFamily="34" charset="0"/>
                        </a:rPr>
                        <a:t>0%</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extLst>
                  <a:ext uri="{0D108BD9-81ED-4DB2-BD59-A6C34878D82A}">
                    <a16:rowId xmlns:a16="http://schemas.microsoft.com/office/drawing/2014/main" val="3533544983"/>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Total activos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       198,702,355 </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       152,338,386 </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r" rtl="0" fontAlgn="b"/>
                      <a:r>
                        <a:rPr lang="es-CL" sz="2000" b="1" i="0" u="none" strike="noStrike" noProof="0" dirty="0">
                          <a:solidFill>
                            <a:srgbClr val="19234A"/>
                          </a:solidFill>
                          <a:effectLst/>
                          <a:latin typeface="Century Gothic" panose="020B0502020202020204" pitchFamily="34" charset="0"/>
                        </a:rPr>
                        <a:t>46,363,969</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b"/>
                      <a:r>
                        <a:rPr lang="es-CL" sz="2000" b="1" i="0" u="none" strike="noStrike" noProof="0" dirty="0">
                          <a:solidFill>
                            <a:srgbClr val="19234A"/>
                          </a:solidFill>
                          <a:effectLst/>
                          <a:latin typeface="Century Gothic" panose="020B0502020202020204" pitchFamily="34" charset="0"/>
                        </a:rPr>
                        <a:t>30%</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extLst>
                  <a:ext uri="{0D108BD9-81ED-4DB2-BD59-A6C34878D82A}">
                    <a16:rowId xmlns:a16="http://schemas.microsoft.com/office/drawing/2014/main" val="3035466585"/>
                  </a:ext>
                </a:extLst>
              </a:tr>
            </a:tbl>
          </a:graphicData>
        </a:graphic>
      </p:graphicFrame>
    </p:spTree>
    <p:extLst>
      <p:ext uri="{BB962C8B-B14F-4D97-AF65-F5344CB8AC3E}">
        <p14:creationId xmlns:p14="http://schemas.microsoft.com/office/powerpoint/2010/main" val="31258630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CA371-02F2-E964-0ED9-2A6F0E01463A}"/>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4B78D7B-0BAB-571B-869C-C98DFDA2B966}"/>
              </a:ext>
            </a:extLst>
          </p:cNvPr>
          <p:cNvSpPr txBox="1"/>
          <p:nvPr/>
        </p:nvSpPr>
        <p:spPr>
          <a:xfrm>
            <a:off x="671187" y="493725"/>
            <a:ext cx="18588363"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rgbClr val="19234A"/>
                </a:solidFill>
                <a:latin typeface="Century Gothic" panose="020B0502020202020204" pitchFamily="34" charset="0"/>
                <a:ea typeface="Calibri" panose="020F0502020204030204" pitchFamily="34" charset="0"/>
                <a:cs typeface="Calibri" panose="020F0502020204030204" pitchFamily="34" charset="0"/>
              </a:rPr>
              <a:t>Balance auditado 2025 – 2024</a:t>
            </a:r>
          </a:p>
        </p:txBody>
      </p:sp>
      <p:grpSp>
        <p:nvGrpSpPr>
          <p:cNvPr id="7" name="Grupo 6">
            <a:extLst>
              <a:ext uri="{FF2B5EF4-FFF2-40B4-BE49-F238E27FC236}">
                <a16:creationId xmlns:a16="http://schemas.microsoft.com/office/drawing/2014/main" id="{0DDB3336-FFC0-FBAC-3986-03F92FE70DFC}"/>
              </a:ext>
            </a:extLst>
          </p:cNvPr>
          <p:cNvGrpSpPr/>
          <p:nvPr/>
        </p:nvGrpSpPr>
        <p:grpSpPr>
          <a:xfrm>
            <a:off x="708511" y="1427280"/>
            <a:ext cx="19427300" cy="0"/>
            <a:chOff x="708511" y="1628448"/>
            <a:chExt cx="19427300" cy="0"/>
          </a:xfrm>
        </p:grpSpPr>
        <p:cxnSp>
          <p:nvCxnSpPr>
            <p:cNvPr id="8" name="Conector recto 6">
              <a:extLst>
                <a:ext uri="{FF2B5EF4-FFF2-40B4-BE49-F238E27FC236}">
                  <a16:creationId xmlns:a16="http://schemas.microsoft.com/office/drawing/2014/main" id="{873B6AC7-32F1-B9AC-260C-CE1B066FCFA9}"/>
                </a:ext>
              </a:extLst>
            </p:cNvPr>
            <p:cNvCxnSpPr>
              <a:cxnSpLocks/>
            </p:cNvCxnSpPr>
            <p:nvPr userDrawn="1"/>
          </p:nvCxnSpPr>
          <p:spPr>
            <a:xfrm>
              <a:off x="5568511" y="1628448"/>
              <a:ext cx="4860000" cy="0"/>
            </a:xfrm>
            <a:prstGeom prst="line">
              <a:avLst/>
            </a:prstGeom>
            <a:ln w="127000">
              <a:solidFill>
                <a:srgbClr val="7FA4E1"/>
              </a:solidFill>
            </a:ln>
          </p:spPr>
          <p:style>
            <a:lnRef idx="1">
              <a:schemeClr val="accent1"/>
            </a:lnRef>
            <a:fillRef idx="0">
              <a:schemeClr val="accent1"/>
            </a:fillRef>
            <a:effectRef idx="0">
              <a:schemeClr val="accent1"/>
            </a:effectRef>
            <a:fontRef idx="minor">
              <a:schemeClr val="tx1"/>
            </a:fontRef>
          </p:style>
        </p:cxnSp>
        <p:cxnSp>
          <p:nvCxnSpPr>
            <p:cNvPr id="13" name="Conector recto 9">
              <a:extLst>
                <a:ext uri="{FF2B5EF4-FFF2-40B4-BE49-F238E27FC236}">
                  <a16:creationId xmlns:a16="http://schemas.microsoft.com/office/drawing/2014/main" id="{2FD41DF1-34FB-9060-1907-F61D6C313665}"/>
                </a:ext>
              </a:extLst>
            </p:cNvPr>
            <p:cNvCxnSpPr>
              <a:cxnSpLocks/>
            </p:cNvCxnSpPr>
            <p:nvPr userDrawn="1"/>
          </p:nvCxnSpPr>
          <p:spPr>
            <a:xfrm>
              <a:off x="10415811" y="1628448"/>
              <a:ext cx="4860000" cy="0"/>
            </a:xfrm>
            <a:prstGeom prst="line">
              <a:avLst/>
            </a:prstGeom>
            <a:ln w="127000">
              <a:solidFill>
                <a:srgbClr val="879AA5"/>
              </a:solidFill>
            </a:ln>
          </p:spPr>
          <p:style>
            <a:lnRef idx="1">
              <a:schemeClr val="accent1"/>
            </a:lnRef>
            <a:fillRef idx="0">
              <a:schemeClr val="accent1"/>
            </a:fillRef>
            <a:effectRef idx="0">
              <a:schemeClr val="accent1"/>
            </a:effectRef>
            <a:fontRef idx="minor">
              <a:schemeClr val="tx1"/>
            </a:fontRef>
          </p:style>
        </p:cxnSp>
        <p:cxnSp>
          <p:nvCxnSpPr>
            <p:cNvPr id="28" name="Conector recto 10">
              <a:extLst>
                <a:ext uri="{FF2B5EF4-FFF2-40B4-BE49-F238E27FC236}">
                  <a16:creationId xmlns:a16="http://schemas.microsoft.com/office/drawing/2014/main" id="{F892AAD0-D4C9-F7F2-8396-15C6B8B09049}"/>
                </a:ext>
              </a:extLst>
            </p:cNvPr>
            <p:cNvCxnSpPr/>
            <p:nvPr userDrawn="1"/>
          </p:nvCxnSpPr>
          <p:spPr>
            <a:xfrm>
              <a:off x="15275811" y="1628448"/>
              <a:ext cx="4860000" cy="0"/>
            </a:xfrm>
            <a:prstGeom prst="line">
              <a:avLst/>
            </a:prstGeom>
            <a:ln w="127000">
              <a:solidFill>
                <a:srgbClr val="A2B0B9"/>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D346F15D-33EF-A4FB-EF30-8688FBE23A80}"/>
                </a:ext>
              </a:extLst>
            </p:cNvPr>
            <p:cNvCxnSpPr>
              <a:cxnSpLocks/>
            </p:cNvCxnSpPr>
            <p:nvPr userDrawn="1"/>
          </p:nvCxnSpPr>
          <p:spPr>
            <a:xfrm>
              <a:off x="708511" y="1628448"/>
              <a:ext cx="4860000" cy="0"/>
            </a:xfrm>
            <a:prstGeom prst="line">
              <a:avLst/>
            </a:prstGeom>
            <a:ln w="127000">
              <a:solidFill>
                <a:srgbClr val="4B7ED5"/>
              </a:solidFill>
            </a:ln>
          </p:spPr>
          <p:style>
            <a:lnRef idx="1">
              <a:schemeClr val="accent1"/>
            </a:lnRef>
            <a:fillRef idx="0">
              <a:schemeClr val="accent1"/>
            </a:fillRef>
            <a:effectRef idx="0">
              <a:schemeClr val="accent1"/>
            </a:effectRef>
            <a:fontRef idx="minor">
              <a:schemeClr val="tx1"/>
            </a:fontRef>
          </p:style>
        </p:cxnSp>
      </p:grpSp>
      <p:sp>
        <p:nvSpPr>
          <p:cNvPr id="54" name="Foliennummernplatzhalter 4">
            <a:extLst>
              <a:ext uri="{FF2B5EF4-FFF2-40B4-BE49-F238E27FC236}">
                <a16:creationId xmlns:a16="http://schemas.microsoft.com/office/drawing/2014/main" id="{ADC0C992-43BE-17E3-77E2-2AD87BBDD619}"/>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rgbClr val="19234A"/>
                </a:solidFill>
              </a:rPr>
              <a:pPr/>
              <a:t>21</a:t>
            </a:fld>
            <a:endParaRPr lang="es-CL" b="0" noProof="0" dirty="0">
              <a:solidFill>
                <a:srgbClr val="19234A"/>
              </a:solidFill>
            </a:endParaRPr>
          </a:p>
        </p:txBody>
      </p:sp>
      <p:pic>
        <p:nvPicPr>
          <p:cNvPr id="55" name="Picture 4" descr="http://www.eurocapital.cl/images/front/logos/logo-navbar@2x.png">
            <a:extLst>
              <a:ext uri="{FF2B5EF4-FFF2-40B4-BE49-F238E27FC236}">
                <a16:creationId xmlns:a16="http://schemas.microsoft.com/office/drawing/2014/main" id="{82A18020-37FA-4546-6C9D-D4D432A74A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832"/>
          <a:stretch/>
        </p:blipFill>
        <p:spPr bwMode="auto">
          <a:xfrm>
            <a:off x="21949819" y="765358"/>
            <a:ext cx="1579207" cy="15200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271624F1-A64B-F28F-9785-1E622FCFA014}"/>
              </a:ext>
            </a:extLst>
          </p:cNvPr>
          <p:cNvGraphicFramePr>
            <a:graphicFrameLocks noGrp="1"/>
          </p:cNvGraphicFramePr>
          <p:nvPr>
            <p:extLst>
              <p:ext uri="{D42A27DB-BD31-4B8C-83A1-F6EECF244321}">
                <p14:modId xmlns:p14="http://schemas.microsoft.com/office/powerpoint/2010/main" val="1865780718"/>
              </p:ext>
            </p:extLst>
          </p:nvPr>
        </p:nvGraphicFramePr>
        <p:xfrm>
          <a:off x="781743" y="2760453"/>
          <a:ext cx="22820515" cy="8208000"/>
        </p:xfrm>
        <a:graphic>
          <a:graphicData uri="http://schemas.openxmlformats.org/drawingml/2006/table">
            <a:tbl>
              <a:tblPr/>
              <a:tblGrid>
                <a:gridCol w="13109659">
                  <a:extLst>
                    <a:ext uri="{9D8B030D-6E8A-4147-A177-3AD203B41FA5}">
                      <a16:colId xmlns:a16="http://schemas.microsoft.com/office/drawing/2014/main" val="30906104"/>
                    </a:ext>
                  </a:extLst>
                </a:gridCol>
                <a:gridCol w="2427714">
                  <a:extLst>
                    <a:ext uri="{9D8B030D-6E8A-4147-A177-3AD203B41FA5}">
                      <a16:colId xmlns:a16="http://schemas.microsoft.com/office/drawing/2014/main" val="1701456244"/>
                    </a:ext>
                  </a:extLst>
                </a:gridCol>
                <a:gridCol w="2427714">
                  <a:extLst>
                    <a:ext uri="{9D8B030D-6E8A-4147-A177-3AD203B41FA5}">
                      <a16:colId xmlns:a16="http://schemas.microsoft.com/office/drawing/2014/main" val="2941385450"/>
                    </a:ext>
                  </a:extLst>
                </a:gridCol>
                <a:gridCol w="2427714">
                  <a:extLst>
                    <a:ext uri="{9D8B030D-6E8A-4147-A177-3AD203B41FA5}">
                      <a16:colId xmlns:a16="http://schemas.microsoft.com/office/drawing/2014/main" val="1556484873"/>
                    </a:ext>
                  </a:extLst>
                </a:gridCol>
                <a:gridCol w="2427714">
                  <a:extLst>
                    <a:ext uri="{9D8B030D-6E8A-4147-A177-3AD203B41FA5}">
                      <a16:colId xmlns:a16="http://schemas.microsoft.com/office/drawing/2014/main" val="4025532573"/>
                    </a:ext>
                  </a:extLst>
                </a:gridCol>
              </a:tblGrid>
              <a:tr h="720000">
                <a:tc rowSpan="2">
                  <a:txBody>
                    <a:bodyPr/>
                    <a:lstStyle/>
                    <a:p>
                      <a:pPr algn="l" rtl="0" fontAlgn="b"/>
                      <a:r>
                        <a:rPr lang="es-CL" sz="2400" b="1" i="0" u="none" strike="noStrike" noProof="0" dirty="0">
                          <a:solidFill>
                            <a:srgbClr val="FFFFFF"/>
                          </a:solidFill>
                          <a:effectLst/>
                          <a:latin typeface="Century Gothic" panose="020B0502020202020204" pitchFamily="34" charset="0"/>
                        </a:rPr>
                        <a:t>Pasivos y patrimonio</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31/12/2025</a:t>
                      </a:r>
                    </a:p>
                  </a:txBody>
                  <a:tcPr marL="9525" marR="9525" marT="9525" marB="0" anchor="ctr">
                    <a:lnL>
                      <a:noFill/>
                    </a:lnL>
                    <a:lnR>
                      <a:noFill/>
                    </a:lnR>
                    <a:lnT w="6350" cap="flat" cmpd="sng" algn="ctr">
                      <a:solidFill>
                        <a:srgbClr val="9BC2E6"/>
                      </a:solidFill>
                      <a:prstDash val="solid"/>
                      <a:round/>
                      <a:headEnd type="none" w="med" len="med"/>
                      <a:tailEnd type="none" w="med" len="med"/>
                    </a:lnT>
                    <a:lnB>
                      <a:noFill/>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31/12/2024 </a:t>
                      </a:r>
                    </a:p>
                  </a:txBody>
                  <a:tcPr marL="9525" marR="9525" marT="9525" marB="0" anchor="ctr">
                    <a:lnL>
                      <a:noFill/>
                    </a:lnL>
                    <a:lnR>
                      <a:noFill/>
                    </a:lnR>
                    <a:lnT w="6350" cap="flat" cmpd="sng" algn="ctr">
                      <a:solidFill>
                        <a:srgbClr val="9BC2E6"/>
                      </a:solidFill>
                      <a:prstDash val="solid"/>
                      <a:round/>
                      <a:headEnd type="none" w="med" len="med"/>
                      <a:tailEnd type="none" w="med" len="med"/>
                    </a:lnT>
                    <a:lnB>
                      <a:noFill/>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Variación</a:t>
                      </a:r>
                    </a:p>
                  </a:txBody>
                  <a:tcPr marL="9525" marR="9525" marT="9525" marB="0" anchor="ctr">
                    <a:lnL>
                      <a:noFill/>
                    </a:lnL>
                    <a:lnR>
                      <a:noFill/>
                    </a:lnR>
                    <a:lnT w="6350" cap="flat" cmpd="sng" algn="ctr">
                      <a:solidFill>
                        <a:srgbClr val="9BC2E6"/>
                      </a:solidFill>
                      <a:prstDash val="solid"/>
                      <a:round/>
                      <a:headEnd type="none" w="med" len="med"/>
                      <a:tailEnd type="none" w="med" len="med"/>
                    </a:lnT>
                    <a:lnB>
                      <a:noFill/>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Variación </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solidFill>
                      <a:srgbClr val="0066CC"/>
                    </a:solidFill>
                  </a:tcPr>
                </a:tc>
                <a:extLst>
                  <a:ext uri="{0D108BD9-81ED-4DB2-BD59-A6C34878D82A}">
                    <a16:rowId xmlns:a16="http://schemas.microsoft.com/office/drawing/2014/main" val="2577325052"/>
                  </a:ext>
                </a:extLst>
              </a:tr>
              <a:tr h="360000">
                <a:tc vMerge="1">
                  <a:txBody>
                    <a:bodyPr/>
                    <a:lstStyle/>
                    <a:p>
                      <a:endParaRPr lang="es-CL"/>
                    </a:p>
                  </a:txBody>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S/</a:t>
                      </a:r>
                    </a:p>
                  </a:txBody>
                  <a:tcPr marL="9525" marR="9525" marT="9525" marB="0" anchor="ctr">
                    <a:lnL>
                      <a:noFill/>
                    </a:lnL>
                    <a:lnR>
                      <a:noFill/>
                    </a:lnR>
                    <a:lnT>
                      <a:noFill/>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S/</a:t>
                      </a:r>
                    </a:p>
                  </a:txBody>
                  <a:tcPr marL="9525" marR="9525" marT="9525" marB="0" anchor="ctr">
                    <a:lnL>
                      <a:noFill/>
                    </a:lnL>
                    <a:lnR>
                      <a:noFill/>
                    </a:lnR>
                    <a:lnT>
                      <a:noFill/>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S/</a:t>
                      </a:r>
                    </a:p>
                  </a:txBody>
                  <a:tcPr marL="9525" marR="9525" marT="9525" marB="0" anchor="ctr">
                    <a:lnL>
                      <a:noFill/>
                    </a:lnL>
                    <a:lnR>
                      <a:noFill/>
                    </a:lnR>
                    <a:lnT>
                      <a:noFill/>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a:t>
                      </a:r>
                    </a:p>
                  </a:txBody>
                  <a:tcPr marL="9525" marR="9525" marT="9525" marB="0" anchor="ctr">
                    <a:lnL>
                      <a:noFill/>
                    </a:lnL>
                    <a:lnR w="6350" cap="flat" cmpd="sng" algn="ctr">
                      <a:solidFill>
                        <a:srgbClr val="9BC2E6"/>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solidFill>
                      <a:srgbClr val="0066CC"/>
                    </a:solidFill>
                  </a:tcPr>
                </a:tc>
                <a:extLst>
                  <a:ext uri="{0D108BD9-81ED-4DB2-BD59-A6C34878D82A}">
                    <a16:rowId xmlns:a16="http://schemas.microsoft.com/office/drawing/2014/main" val="12135721"/>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Pasivos corrientes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l" rtl="0" fontAlgn="b"/>
                      <a:r>
                        <a:rPr lang="es-CL" sz="2000" b="0" i="0" u="none" strike="noStrike" noProof="0" dirty="0">
                          <a:solidFill>
                            <a:srgbClr val="19234A"/>
                          </a:solidFill>
                          <a:effectLst/>
                          <a:latin typeface="Century Gothic" panose="020B0502020202020204" pitchFamily="34" charset="0"/>
                        </a:rPr>
                        <a:t> </a:t>
                      </a:r>
                    </a:p>
                  </a:txBody>
                  <a:tcPr marL="7301" marR="7301" marT="7301"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l" rtl="0" fontAlgn="b"/>
                      <a:r>
                        <a:rPr lang="es-CL" sz="2000" b="0" i="0" u="none" strike="noStrike" noProof="0" dirty="0">
                          <a:solidFill>
                            <a:srgbClr val="19234A"/>
                          </a:solidFill>
                          <a:effectLst/>
                          <a:latin typeface="Century Gothic" panose="020B0502020202020204" pitchFamily="34" charset="0"/>
                        </a:rPr>
                        <a:t> </a:t>
                      </a:r>
                    </a:p>
                  </a:txBody>
                  <a:tcPr marL="7301" marR="7301" marT="7301"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l" rtl="0" fontAlgn="b"/>
                      <a:r>
                        <a:rPr lang="es-CL" sz="2000" b="0" i="0" u="none" strike="noStrike" noProof="0" dirty="0">
                          <a:solidFill>
                            <a:srgbClr val="19234A"/>
                          </a:solidFill>
                          <a:effectLst/>
                          <a:latin typeface="Century Gothic" panose="020B0502020202020204" pitchFamily="34" charset="0"/>
                        </a:rPr>
                        <a:t> </a:t>
                      </a:r>
                    </a:p>
                  </a:txBody>
                  <a:tcPr marL="7301" marR="7301" marT="7301"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l" rtl="0" fontAlgn="b"/>
                      <a:r>
                        <a:rPr lang="es-CL" sz="2000" b="0" i="0" u="none" strike="noStrike" noProof="0" dirty="0">
                          <a:solidFill>
                            <a:srgbClr val="19234A"/>
                          </a:solidFill>
                          <a:effectLst/>
                          <a:latin typeface="Century Gothic" panose="020B0502020202020204" pitchFamily="34" charset="0"/>
                        </a:rPr>
                        <a:t> </a:t>
                      </a:r>
                    </a:p>
                  </a:txBody>
                  <a:tcPr marL="7301" marR="7301" marT="7301"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00222812"/>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Obligaciones financieras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125,043,979</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85,236,247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39,807,732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47%</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704838136"/>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Cuentas por pagar comerciales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496,038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246,275</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249,763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101%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940131923"/>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Cuentas por pagar por operaciones de descuento</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767,831</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865,754</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(97,923)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(11%)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320596386"/>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Otras cuentas por pagar</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5,153,068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2,913,683</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2,239,385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77%</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667118820"/>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Pasivos por arrendamientos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339,111</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431,109</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(91,998)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(21%)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19527024"/>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Total de pasivos corrientes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131,800,027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89,693,068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a:t>
                      </a: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42,106,959</a:t>
                      </a: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47%</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94533092"/>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Pasivos no corrientes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76856175"/>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Pasivos por arrendamientos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686,596</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866,419</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(179,823)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(21%)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894678679"/>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Total de pasivos no corrientes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686,596</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866,419</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(179,823)</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(21%)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03155590"/>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Total pasivos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132,486,623</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90,559,487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          41,927,136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46%</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167936"/>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Patrimonio</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82179692"/>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Capital social</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49,138,867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49,138,867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0%</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093586922"/>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Capital adicional</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4,295,311</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363349609"/>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Reserva legal</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4,908,473</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4,049,411</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                859,062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21%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904080851"/>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Resultados acumulados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a:solidFill>
                            <a:srgbClr val="19234A"/>
                          </a:solidFill>
                          <a:effectLst/>
                          <a:uFillTx/>
                          <a:latin typeface="Century Gothic" panose="020B0502020202020204" pitchFamily="34" charset="0"/>
                          <a:ea typeface="+mn-ea"/>
                          <a:cs typeface="+mn-cs"/>
                          <a:sym typeface="Helvetica Neue Light"/>
                        </a:rPr>
                        <a:t>7,873,081</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8,590,621</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(717,540)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0" i="0" u="none" strike="noStrike" cap="none" spc="0" baseline="0" dirty="0">
                          <a:solidFill>
                            <a:srgbClr val="19234A"/>
                          </a:solidFill>
                          <a:effectLst/>
                          <a:uFillTx/>
                          <a:latin typeface="Century Gothic" panose="020B0502020202020204" pitchFamily="34" charset="0"/>
                          <a:ea typeface="+mn-ea"/>
                          <a:cs typeface="+mn-cs"/>
                          <a:sym typeface="Helvetica Neue Light"/>
                        </a:rPr>
                        <a:t>(8%)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731983051"/>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Patrimonio total</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66,215,732</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61,778,899</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            4,436,833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7%</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33544983"/>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Total de patrimonio y pasivos</a:t>
                      </a:r>
                    </a:p>
                  </a:txBody>
                  <a:tcPr marL="360000" marR="7301" marT="7301"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a:solidFill>
                            <a:srgbClr val="19234A"/>
                          </a:solidFill>
                          <a:effectLst/>
                          <a:uFillTx/>
                          <a:latin typeface="Century Gothic" panose="020B0502020202020204" pitchFamily="34" charset="0"/>
                          <a:ea typeface="+mn-ea"/>
                          <a:cs typeface="+mn-cs"/>
                          <a:sym typeface="Helvetica Neue Light"/>
                        </a:rPr>
                        <a:t>198,702,355</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152,338,386</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          46,363,969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es-PE" sz="2000" b="1" i="0" u="none" strike="noStrike" cap="none" spc="0" baseline="0" dirty="0">
                          <a:solidFill>
                            <a:srgbClr val="19234A"/>
                          </a:solidFill>
                          <a:effectLst/>
                          <a:uFillTx/>
                          <a:latin typeface="Century Gothic" panose="020B0502020202020204" pitchFamily="34" charset="0"/>
                          <a:ea typeface="+mn-ea"/>
                          <a:cs typeface="+mn-cs"/>
                          <a:sym typeface="Helvetica Neue Light"/>
                        </a:rPr>
                        <a:t>30%</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35466585"/>
                  </a:ext>
                </a:extLst>
              </a:tr>
            </a:tbl>
          </a:graphicData>
        </a:graphic>
      </p:graphicFrame>
    </p:spTree>
    <p:extLst>
      <p:ext uri="{BB962C8B-B14F-4D97-AF65-F5344CB8AC3E}">
        <p14:creationId xmlns:p14="http://schemas.microsoft.com/office/powerpoint/2010/main" val="33723381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81506-B90D-70C3-63F9-4ADD03BE339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4065E52C-E67D-4DFA-C1F2-53B21655A7DA}"/>
              </a:ext>
            </a:extLst>
          </p:cNvPr>
          <p:cNvSpPr txBox="1"/>
          <p:nvPr/>
        </p:nvSpPr>
        <p:spPr>
          <a:xfrm>
            <a:off x="671187" y="493725"/>
            <a:ext cx="18588363"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rgbClr val="19234A"/>
                </a:solidFill>
                <a:latin typeface="Century Gothic" panose="020B0502020202020204" pitchFamily="34" charset="0"/>
                <a:ea typeface="Calibri" panose="020F0502020204030204" pitchFamily="34" charset="0"/>
                <a:cs typeface="Calibri" panose="020F0502020204030204" pitchFamily="34" charset="0"/>
              </a:rPr>
              <a:t>Estado de resultados auditado 2025 – 2024</a:t>
            </a:r>
          </a:p>
        </p:txBody>
      </p:sp>
      <p:grpSp>
        <p:nvGrpSpPr>
          <p:cNvPr id="7" name="Grupo 6">
            <a:extLst>
              <a:ext uri="{FF2B5EF4-FFF2-40B4-BE49-F238E27FC236}">
                <a16:creationId xmlns:a16="http://schemas.microsoft.com/office/drawing/2014/main" id="{7DAF3EE0-EDE0-2429-FCBB-158E9EB79008}"/>
              </a:ext>
            </a:extLst>
          </p:cNvPr>
          <p:cNvGrpSpPr/>
          <p:nvPr/>
        </p:nvGrpSpPr>
        <p:grpSpPr>
          <a:xfrm>
            <a:off x="708511" y="1427280"/>
            <a:ext cx="19427300" cy="0"/>
            <a:chOff x="708511" y="1628448"/>
            <a:chExt cx="19427300" cy="0"/>
          </a:xfrm>
        </p:grpSpPr>
        <p:cxnSp>
          <p:nvCxnSpPr>
            <p:cNvPr id="8" name="Conector recto 6">
              <a:extLst>
                <a:ext uri="{FF2B5EF4-FFF2-40B4-BE49-F238E27FC236}">
                  <a16:creationId xmlns:a16="http://schemas.microsoft.com/office/drawing/2014/main" id="{0C697981-4DAA-7518-1A8B-F57FCCD39066}"/>
                </a:ext>
              </a:extLst>
            </p:cNvPr>
            <p:cNvCxnSpPr>
              <a:cxnSpLocks/>
            </p:cNvCxnSpPr>
            <p:nvPr userDrawn="1"/>
          </p:nvCxnSpPr>
          <p:spPr>
            <a:xfrm>
              <a:off x="5568511" y="1628448"/>
              <a:ext cx="4860000" cy="0"/>
            </a:xfrm>
            <a:prstGeom prst="line">
              <a:avLst/>
            </a:prstGeom>
            <a:ln w="127000">
              <a:solidFill>
                <a:srgbClr val="7FA4E1"/>
              </a:solidFill>
            </a:ln>
          </p:spPr>
          <p:style>
            <a:lnRef idx="1">
              <a:schemeClr val="accent1"/>
            </a:lnRef>
            <a:fillRef idx="0">
              <a:schemeClr val="accent1"/>
            </a:fillRef>
            <a:effectRef idx="0">
              <a:schemeClr val="accent1"/>
            </a:effectRef>
            <a:fontRef idx="minor">
              <a:schemeClr val="tx1"/>
            </a:fontRef>
          </p:style>
        </p:cxnSp>
        <p:cxnSp>
          <p:nvCxnSpPr>
            <p:cNvPr id="13" name="Conector recto 9">
              <a:extLst>
                <a:ext uri="{FF2B5EF4-FFF2-40B4-BE49-F238E27FC236}">
                  <a16:creationId xmlns:a16="http://schemas.microsoft.com/office/drawing/2014/main" id="{3F6D0BB9-371E-CA8C-4114-BBAFD283C4B7}"/>
                </a:ext>
              </a:extLst>
            </p:cNvPr>
            <p:cNvCxnSpPr>
              <a:cxnSpLocks/>
            </p:cNvCxnSpPr>
            <p:nvPr userDrawn="1"/>
          </p:nvCxnSpPr>
          <p:spPr>
            <a:xfrm>
              <a:off x="10415811" y="1628448"/>
              <a:ext cx="4860000" cy="0"/>
            </a:xfrm>
            <a:prstGeom prst="line">
              <a:avLst/>
            </a:prstGeom>
            <a:ln w="127000">
              <a:solidFill>
                <a:srgbClr val="879AA5"/>
              </a:solidFill>
            </a:ln>
          </p:spPr>
          <p:style>
            <a:lnRef idx="1">
              <a:schemeClr val="accent1"/>
            </a:lnRef>
            <a:fillRef idx="0">
              <a:schemeClr val="accent1"/>
            </a:fillRef>
            <a:effectRef idx="0">
              <a:schemeClr val="accent1"/>
            </a:effectRef>
            <a:fontRef idx="minor">
              <a:schemeClr val="tx1"/>
            </a:fontRef>
          </p:style>
        </p:cxnSp>
        <p:cxnSp>
          <p:nvCxnSpPr>
            <p:cNvPr id="28" name="Conector recto 10">
              <a:extLst>
                <a:ext uri="{FF2B5EF4-FFF2-40B4-BE49-F238E27FC236}">
                  <a16:creationId xmlns:a16="http://schemas.microsoft.com/office/drawing/2014/main" id="{41098744-4EB5-8F68-5C40-656AFBBE026A}"/>
                </a:ext>
              </a:extLst>
            </p:cNvPr>
            <p:cNvCxnSpPr/>
            <p:nvPr userDrawn="1"/>
          </p:nvCxnSpPr>
          <p:spPr>
            <a:xfrm>
              <a:off x="15275811" y="1628448"/>
              <a:ext cx="4860000" cy="0"/>
            </a:xfrm>
            <a:prstGeom prst="line">
              <a:avLst/>
            </a:prstGeom>
            <a:ln w="127000">
              <a:solidFill>
                <a:srgbClr val="A2B0B9"/>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FD890788-DEB2-C78C-E32C-3AB2B38F0C3B}"/>
                </a:ext>
              </a:extLst>
            </p:cNvPr>
            <p:cNvCxnSpPr>
              <a:cxnSpLocks/>
            </p:cNvCxnSpPr>
            <p:nvPr userDrawn="1"/>
          </p:nvCxnSpPr>
          <p:spPr>
            <a:xfrm>
              <a:off x="708511" y="1628448"/>
              <a:ext cx="4860000" cy="0"/>
            </a:xfrm>
            <a:prstGeom prst="line">
              <a:avLst/>
            </a:prstGeom>
            <a:ln w="127000">
              <a:solidFill>
                <a:srgbClr val="4B7ED5"/>
              </a:solidFill>
            </a:ln>
          </p:spPr>
          <p:style>
            <a:lnRef idx="1">
              <a:schemeClr val="accent1"/>
            </a:lnRef>
            <a:fillRef idx="0">
              <a:schemeClr val="accent1"/>
            </a:fillRef>
            <a:effectRef idx="0">
              <a:schemeClr val="accent1"/>
            </a:effectRef>
            <a:fontRef idx="minor">
              <a:schemeClr val="tx1"/>
            </a:fontRef>
          </p:style>
        </p:cxnSp>
      </p:grpSp>
      <p:sp>
        <p:nvSpPr>
          <p:cNvPr id="54" name="Foliennummernplatzhalter 4">
            <a:extLst>
              <a:ext uri="{FF2B5EF4-FFF2-40B4-BE49-F238E27FC236}">
                <a16:creationId xmlns:a16="http://schemas.microsoft.com/office/drawing/2014/main" id="{7A1670C6-0448-1FEC-3985-3685F5373905}"/>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rgbClr val="19234A"/>
                </a:solidFill>
              </a:rPr>
              <a:pPr/>
              <a:t>22</a:t>
            </a:fld>
            <a:endParaRPr lang="es-CL" b="0" noProof="0" dirty="0">
              <a:solidFill>
                <a:srgbClr val="19234A"/>
              </a:solidFill>
            </a:endParaRPr>
          </a:p>
        </p:txBody>
      </p:sp>
      <p:pic>
        <p:nvPicPr>
          <p:cNvPr id="55" name="Picture 4" descr="http://www.eurocapital.cl/images/front/logos/logo-navbar@2x.png">
            <a:extLst>
              <a:ext uri="{FF2B5EF4-FFF2-40B4-BE49-F238E27FC236}">
                <a16:creationId xmlns:a16="http://schemas.microsoft.com/office/drawing/2014/main" id="{ABA58B93-0702-81E6-FAAC-BB281BE617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832"/>
          <a:stretch/>
        </p:blipFill>
        <p:spPr bwMode="auto">
          <a:xfrm>
            <a:off x="21949819" y="765358"/>
            <a:ext cx="1579207" cy="15200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7E0BC2E4-EC24-43CF-7991-59CFFC73FDBD}"/>
              </a:ext>
            </a:extLst>
          </p:cNvPr>
          <p:cNvGraphicFramePr>
            <a:graphicFrameLocks noGrp="1"/>
          </p:cNvGraphicFramePr>
          <p:nvPr>
            <p:extLst>
              <p:ext uri="{D42A27DB-BD31-4B8C-83A1-F6EECF244321}">
                <p14:modId xmlns:p14="http://schemas.microsoft.com/office/powerpoint/2010/main" val="3166379689"/>
              </p:ext>
            </p:extLst>
          </p:nvPr>
        </p:nvGraphicFramePr>
        <p:xfrm>
          <a:off x="781743" y="2760453"/>
          <a:ext cx="22820515" cy="7812000"/>
        </p:xfrm>
        <a:graphic>
          <a:graphicData uri="http://schemas.openxmlformats.org/drawingml/2006/table">
            <a:tbl>
              <a:tblPr/>
              <a:tblGrid>
                <a:gridCol w="13109659">
                  <a:extLst>
                    <a:ext uri="{9D8B030D-6E8A-4147-A177-3AD203B41FA5}">
                      <a16:colId xmlns:a16="http://schemas.microsoft.com/office/drawing/2014/main" val="30906104"/>
                    </a:ext>
                  </a:extLst>
                </a:gridCol>
                <a:gridCol w="2427714">
                  <a:extLst>
                    <a:ext uri="{9D8B030D-6E8A-4147-A177-3AD203B41FA5}">
                      <a16:colId xmlns:a16="http://schemas.microsoft.com/office/drawing/2014/main" val="1701456244"/>
                    </a:ext>
                  </a:extLst>
                </a:gridCol>
                <a:gridCol w="2427714">
                  <a:extLst>
                    <a:ext uri="{9D8B030D-6E8A-4147-A177-3AD203B41FA5}">
                      <a16:colId xmlns:a16="http://schemas.microsoft.com/office/drawing/2014/main" val="2941385450"/>
                    </a:ext>
                  </a:extLst>
                </a:gridCol>
                <a:gridCol w="2427714">
                  <a:extLst>
                    <a:ext uri="{9D8B030D-6E8A-4147-A177-3AD203B41FA5}">
                      <a16:colId xmlns:a16="http://schemas.microsoft.com/office/drawing/2014/main" val="1556484873"/>
                    </a:ext>
                  </a:extLst>
                </a:gridCol>
                <a:gridCol w="2427714">
                  <a:extLst>
                    <a:ext uri="{9D8B030D-6E8A-4147-A177-3AD203B41FA5}">
                      <a16:colId xmlns:a16="http://schemas.microsoft.com/office/drawing/2014/main" val="4025532573"/>
                    </a:ext>
                  </a:extLst>
                </a:gridCol>
              </a:tblGrid>
              <a:tr h="720000">
                <a:tc rowSpan="2">
                  <a:txBody>
                    <a:bodyPr/>
                    <a:lstStyle/>
                    <a:p>
                      <a:pPr algn="l" rtl="0" fontAlgn="b"/>
                      <a:r>
                        <a:rPr lang="es-CL" sz="2400" b="1" i="0" u="none" strike="noStrike" noProof="0" dirty="0">
                          <a:solidFill>
                            <a:srgbClr val="FFFFFF"/>
                          </a:solidFill>
                          <a:effectLst/>
                          <a:latin typeface="Century Gothic" panose="020B0502020202020204" pitchFamily="34" charset="0"/>
                        </a:rPr>
                        <a:t>Estado de resultados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01/01/2025   31/12/2025</a:t>
                      </a:r>
                    </a:p>
                  </a:txBody>
                  <a:tcPr marL="9525" marR="9525" marT="9525" marB="0" anchor="ctr">
                    <a:lnL>
                      <a:noFill/>
                    </a:lnL>
                    <a:lnR>
                      <a:noFill/>
                    </a:lnR>
                    <a:lnT w="6350" cap="flat" cmpd="sng" algn="ctr">
                      <a:solidFill>
                        <a:srgbClr val="9BC2E6"/>
                      </a:solidFill>
                      <a:prstDash val="solid"/>
                      <a:round/>
                      <a:headEnd type="none" w="med" len="med"/>
                      <a:tailEnd type="none" w="med" len="med"/>
                    </a:lnT>
                    <a:lnB>
                      <a:noFill/>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01/01/2024   31/12/2024</a:t>
                      </a:r>
                    </a:p>
                  </a:txBody>
                  <a:tcPr marL="9525" marR="9525" marT="9525" marB="0" anchor="ctr">
                    <a:lnL>
                      <a:noFill/>
                    </a:lnL>
                    <a:lnR>
                      <a:noFill/>
                    </a:lnR>
                    <a:lnT w="6350" cap="flat" cmpd="sng" algn="ctr">
                      <a:solidFill>
                        <a:srgbClr val="9BC2E6"/>
                      </a:solidFill>
                      <a:prstDash val="solid"/>
                      <a:round/>
                      <a:headEnd type="none" w="med" len="med"/>
                      <a:tailEnd type="none" w="med" len="med"/>
                    </a:lnT>
                    <a:lnB>
                      <a:noFill/>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Variación</a:t>
                      </a:r>
                    </a:p>
                  </a:txBody>
                  <a:tcPr marL="9525" marR="9525" marT="9525" marB="0" anchor="ctr">
                    <a:lnL>
                      <a:noFill/>
                    </a:lnL>
                    <a:lnR>
                      <a:noFill/>
                    </a:lnR>
                    <a:lnT w="6350" cap="flat" cmpd="sng" algn="ctr">
                      <a:solidFill>
                        <a:srgbClr val="9BC2E6"/>
                      </a:solidFill>
                      <a:prstDash val="solid"/>
                      <a:round/>
                      <a:headEnd type="none" w="med" len="med"/>
                      <a:tailEnd type="none" w="med" len="med"/>
                    </a:lnT>
                    <a:lnB>
                      <a:noFill/>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Variación </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solidFill>
                      <a:srgbClr val="0066CC"/>
                    </a:solidFill>
                  </a:tcPr>
                </a:tc>
                <a:extLst>
                  <a:ext uri="{0D108BD9-81ED-4DB2-BD59-A6C34878D82A}">
                    <a16:rowId xmlns:a16="http://schemas.microsoft.com/office/drawing/2014/main" val="2577325052"/>
                  </a:ext>
                </a:extLst>
              </a:tr>
              <a:tr h="360000">
                <a:tc vMerge="1">
                  <a:txBody>
                    <a:bodyPr/>
                    <a:lstStyle/>
                    <a:p>
                      <a:endParaRPr lang="es-CL"/>
                    </a:p>
                  </a:txBody>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S/</a:t>
                      </a:r>
                    </a:p>
                  </a:txBody>
                  <a:tcPr marL="9525" marR="9525" marT="9525" marB="0" anchor="ctr">
                    <a:lnL>
                      <a:noFill/>
                    </a:lnL>
                    <a:lnR>
                      <a:noFill/>
                    </a:lnR>
                    <a:lnT>
                      <a:noFill/>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S/</a:t>
                      </a:r>
                    </a:p>
                  </a:txBody>
                  <a:tcPr marL="9525" marR="9525" marT="9525" marB="0" anchor="ctr">
                    <a:lnL>
                      <a:noFill/>
                    </a:lnL>
                    <a:lnR>
                      <a:noFill/>
                    </a:lnR>
                    <a:lnT>
                      <a:noFill/>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S/</a:t>
                      </a:r>
                    </a:p>
                  </a:txBody>
                  <a:tcPr marL="9525" marR="9525" marT="9525" marB="0" anchor="ctr">
                    <a:lnL>
                      <a:noFill/>
                    </a:lnL>
                    <a:lnR>
                      <a:noFill/>
                    </a:lnR>
                    <a:lnT>
                      <a:noFill/>
                    </a:lnT>
                    <a:lnB w="6350" cap="flat" cmpd="sng" algn="ctr">
                      <a:solidFill>
                        <a:srgbClr val="9BC2E6"/>
                      </a:solidFill>
                      <a:prstDash val="solid"/>
                      <a:round/>
                      <a:headEnd type="none" w="med" len="med"/>
                      <a:tailEnd type="none" w="med" len="med"/>
                    </a:lnB>
                    <a:solidFill>
                      <a:srgbClr val="0066CC"/>
                    </a:solidFill>
                  </a:tcPr>
                </a:tc>
                <a:tc>
                  <a:txBody>
                    <a:bodyPr/>
                    <a:lstStyle/>
                    <a:p>
                      <a:pPr algn="ctr" rtl="0" fontAlgn="ctr"/>
                      <a:r>
                        <a:rPr lang="es-CL" sz="2000" b="1" i="0" u="none" strike="noStrike" noProof="0" dirty="0">
                          <a:solidFill>
                            <a:srgbClr val="FFFFFF"/>
                          </a:solidFill>
                          <a:effectLst/>
                          <a:latin typeface="Century Gothic" panose="020B0502020202020204" pitchFamily="34" charset="0"/>
                        </a:rPr>
                        <a:t>%</a:t>
                      </a:r>
                    </a:p>
                  </a:txBody>
                  <a:tcPr marL="9525" marR="9525" marT="9525" marB="0" anchor="ctr">
                    <a:lnL>
                      <a:noFill/>
                    </a:lnL>
                    <a:lnR w="6350" cap="flat" cmpd="sng" algn="ctr">
                      <a:solidFill>
                        <a:srgbClr val="9BC2E6"/>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solidFill>
                      <a:srgbClr val="0066CC"/>
                    </a:solidFill>
                  </a:tcPr>
                </a:tc>
                <a:extLst>
                  <a:ext uri="{0D108BD9-81ED-4DB2-BD59-A6C34878D82A}">
                    <a16:rowId xmlns:a16="http://schemas.microsoft.com/office/drawing/2014/main" val="12135721"/>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Utilidad (pérdida)</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CL" sz="2000" b="0" i="0" u="none" strike="noStrike" noProof="0" dirty="0">
                          <a:solidFill>
                            <a:srgbClr val="19234A"/>
                          </a:solidFill>
                          <a:effectLst/>
                          <a:latin typeface="Century Gothic" panose="020B0502020202020204" pitchFamily="34" charset="0"/>
                        </a:rPr>
                        <a:t> </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extLst>
                  <a:ext uri="{0D108BD9-81ED-4DB2-BD59-A6C34878D82A}">
                    <a16:rowId xmlns:a16="http://schemas.microsoft.com/office/drawing/2014/main" val="900222812"/>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Ingresos por diferencia de precios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a:solidFill>
                            <a:srgbClr val="19234A"/>
                          </a:solidFill>
                          <a:effectLst/>
                          <a:latin typeface="Century Gothic" panose="020B0502020202020204" pitchFamily="34" charset="0"/>
                        </a:rPr>
                        <a:t>23,677,522</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a:solidFill>
                            <a:srgbClr val="19234A"/>
                          </a:solidFill>
                          <a:effectLst/>
                          <a:latin typeface="Century Gothic" panose="020B0502020202020204" pitchFamily="34" charset="0"/>
                        </a:rPr>
                        <a:t>22,953,720</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dirty="0">
                          <a:solidFill>
                            <a:srgbClr val="19234A"/>
                          </a:solidFill>
                          <a:effectLst/>
                          <a:latin typeface="Century Gothic" panose="020B0502020202020204" pitchFamily="34" charset="0"/>
                        </a:rPr>
                        <a:t>                723,802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a:solidFill>
                            <a:srgbClr val="19234A"/>
                          </a:solidFill>
                          <a:effectLst/>
                          <a:latin typeface="Century Gothic" panose="020B0502020202020204" pitchFamily="34" charset="0"/>
                        </a:rPr>
                        <a:t>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894678679"/>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Ingresos por comisiones e intereses moratorios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a:solidFill>
                            <a:srgbClr val="19234A"/>
                          </a:solidFill>
                          <a:effectLst/>
                          <a:latin typeface="Century Gothic" panose="020B0502020202020204" pitchFamily="34" charset="0"/>
                        </a:rPr>
                        <a:t>7,345,197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6,082,160</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dirty="0">
                          <a:solidFill>
                            <a:srgbClr val="19234A"/>
                          </a:solidFill>
                          <a:effectLst/>
                          <a:latin typeface="Century Gothic" panose="020B0502020202020204" pitchFamily="34" charset="0"/>
                        </a:rPr>
                        <a:t>            1,263,037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a:solidFill>
                            <a:srgbClr val="19234A"/>
                          </a:solidFill>
                          <a:effectLst/>
                          <a:latin typeface="Century Gothic" panose="020B0502020202020204" pitchFamily="34" charset="0"/>
                        </a:rPr>
                        <a:t>21%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839711608"/>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Gastos financieros – pagarés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(5,325,149)</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(5,337,491)</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dirty="0">
                          <a:solidFill>
                            <a:srgbClr val="19234A"/>
                          </a:solidFill>
                          <a:effectLst/>
                          <a:latin typeface="Century Gothic" panose="020B0502020202020204" pitchFamily="34" charset="0"/>
                        </a:rPr>
                        <a:t>                  12,342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a:solidFill>
                            <a:srgbClr val="19234A"/>
                          </a:solidFill>
                          <a:effectLst/>
                          <a:latin typeface="Century Gothic" panose="020B0502020202020204" pitchFamily="34" charset="0"/>
                        </a:rPr>
                        <a:t>0%</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67673916"/>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Gastos financieros – papeles comerciales y otros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(564,872)</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(802,317)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dirty="0">
                          <a:solidFill>
                            <a:srgbClr val="19234A"/>
                          </a:solidFill>
                          <a:effectLst/>
                          <a:latin typeface="Century Gothic" panose="020B0502020202020204" pitchFamily="34" charset="0"/>
                        </a:rPr>
                        <a:t>                237,445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dirty="0">
                          <a:solidFill>
                            <a:srgbClr val="19234A"/>
                          </a:solidFill>
                          <a:effectLst/>
                          <a:latin typeface="Century Gothic" panose="020B0502020202020204" pitchFamily="34" charset="0"/>
                        </a:rPr>
                        <a:t>(30%)</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056882405"/>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Utilidad bruta</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PE" sz="2000" b="1" i="0" u="none" strike="noStrike">
                          <a:solidFill>
                            <a:srgbClr val="19234A"/>
                          </a:solidFill>
                          <a:effectLst/>
                          <a:latin typeface="Century Gothic" panose="020B0502020202020204" pitchFamily="34" charset="0"/>
                        </a:rPr>
                        <a:t>25,132,698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PE" sz="2000" b="1" i="0" u="none" strike="noStrike">
                          <a:solidFill>
                            <a:srgbClr val="19234A"/>
                          </a:solidFill>
                          <a:effectLst/>
                          <a:latin typeface="Century Gothic" panose="020B0502020202020204" pitchFamily="34" charset="0"/>
                        </a:rPr>
                        <a:t>22,896,072</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r" rtl="0" fontAlgn="ctr"/>
                      <a:r>
                        <a:rPr lang="es-PE" sz="2000" b="1" i="0" u="none" strike="noStrike">
                          <a:solidFill>
                            <a:srgbClr val="19234A"/>
                          </a:solidFill>
                          <a:effectLst/>
                          <a:latin typeface="Century Gothic" panose="020B0502020202020204" pitchFamily="34" charset="0"/>
                        </a:rPr>
                        <a:t>            2,236,626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r" rtl="0" fontAlgn="b"/>
                      <a:r>
                        <a:rPr lang="es-PE" sz="2000" b="1" i="0" u="none" strike="noStrike" dirty="0">
                          <a:solidFill>
                            <a:srgbClr val="19234A"/>
                          </a:solidFill>
                          <a:effectLst/>
                          <a:latin typeface="Century Gothic" panose="020B0502020202020204" pitchFamily="34" charset="0"/>
                        </a:rPr>
                        <a:t>10%</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extLst>
                  <a:ext uri="{0D108BD9-81ED-4DB2-BD59-A6C34878D82A}">
                    <a16:rowId xmlns:a16="http://schemas.microsoft.com/office/drawing/2014/main" val="165621093"/>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Gastos de administración</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(10,258,294)</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(9,707,322)</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dirty="0">
                          <a:solidFill>
                            <a:srgbClr val="19234A"/>
                          </a:solidFill>
                          <a:effectLst/>
                          <a:latin typeface="Century Gothic" panose="020B0502020202020204" pitchFamily="34" charset="0"/>
                        </a:rPr>
                        <a:t>(550,972)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dirty="0">
                          <a:solidFill>
                            <a:srgbClr val="19234A"/>
                          </a:solidFill>
                          <a:effectLst/>
                          <a:latin typeface="Century Gothic" panose="020B0502020202020204" pitchFamily="34" charset="0"/>
                        </a:rPr>
                        <a:t>6%</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903155590"/>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Otros ingresos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a:solidFill>
                            <a:srgbClr val="19234A"/>
                          </a:solidFill>
                          <a:effectLst/>
                          <a:latin typeface="Century Gothic" panose="020B0502020202020204" pitchFamily="34" charset="0"/>
                        </a:rPr>
                        <a:t>236,114</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a:solidFill>
                            <a:srgbClr val="19234A"/>
                          </a:solidFill>
                          <a:effectLst/>
                          <a:latin typeface="Century Gothic" panose="020B0502020202020204" pitchFamily="34" charset="0"/>
                        </a:rPr>
                        <a:t>223,310</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dirty="0">
                          <a:solidFill>
                            <a:srgbClr val="19234A"/>
                          </a:solidFill>
                          <a:effectLst/>
                          <a:latin typeface="Century Gothic" panose="020B0502020202020204" pitchFamily="34" charset="0"/>
                        </a:rPr>
                        <a:t>                  12,804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dirty="0">
                          <a:solidFill>
                            <a:srgbClr val="19234A"/>
                          </a:solidFill>
                          <a:effectLst/>
                          <a:latin typeface="Century Gothic" panose="020B0502020202020204" pitchFamily="34" charset="0"/>
                        </a:rPr>
                        <a:t>6%</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02167936"/>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Estimación por deterioro de créditos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(3,544,379)</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(845,804)</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dirty="0">
                          <a:solidFill>
                            <a:srgbClr val="19234A"/>
                          </a:solidFill>
                          <a:effectLst/>
                          <a:latin typeface="Century Gothic" panose="020B0502020202020204" pitchFamily="34" charset="0"/>
                        </a:rPr>
                        <a:t>(2,698,575)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dirty="0">
                          <a:solidFill>
                            <a:srgbClr val="19234A"/>
                          </a:solidFill>
                          <a:effectLst/>
                          <a:latin typeface="Century Gothic" panose="020B0502020202020204" pitchFamily="34" charset="0"/>
                        </a:rPr>
                        <a:t>319%</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082179692"/>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Otros gastos, neto</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(576,173)</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(557,520)</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dirty="0">
                          <a:solidFill>
                            <a:srgbClr val="19234A"/>
                          </a:solidFill>
                          <a:effectLst/>
                          <a:latin typeface="Century Gothic" panose="020B0502020202020204" pitchFamily="34" charset="0"/>
                        </a:rPr>
                        <a:t>(18,653)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dirty="0">
                          <a:solidFill>
                            <a:srgbClr val="19234A"/>
                          </a:solidFill>
                          <a:effectLst/>
                          <a:latin typeface="Century Gothic" panose="020B0502020202020204" pitchFamily="34" charset="0"/>
                        </a:rPr>
                        <a:t>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093586922"/>
                  </a:ext>
                </a:extLst>
              </a:tr>
              <a:tr h="396000">
                <a:tc>
                  <a:txBody>
                    <a:bodyPr/>
                    <a:lstStyle/>
                    <a:p>
                      <a:pPr algn="l" rtl="0" fontAlgn="b"/>
                      <a:r>
                        <a:rPr lang="es-CL" sz="2000" b="1" i="0" u="none" strike="noStrike" cap="none" spc="0" baseline="0" noProof="0" dirty="0">
                          <a:solidFill>
                            <a:srgbClr val="19234A"/>
                          </a:solidFill>
                          <a:effectLst/>
                          <a:uFillTx/>
                          <a:latin typeface="Century Gothic" panose="020B0502020202020204" pitchFamily="34" charset="0"/>
                          <a:ea typeface="+mn-ea"/>
                          <a:cs typeface="+mn-cs"/>
                          <a:sym typeface="Helvetica Neue Light"/>
                        </a:rPr>
                        <a:t>Utilidad de operación</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ctr" rtl="0" fontAlgn="ctr"/>
                      <a:r>
                        <a:rPr lang="es-PE" sz="2000" b="1" i="0" u="none" strike="noStrike" dirty="0">
                          <a:solidFill>
                            <a:srgbClr val="19234A"/>
                          </a:solidFill>
                          <a:effectLst/>
                          <a:latin typeface="Century Gothic" panose="020B0502020202020204" pitchFamily="34" charset="0"/>
                        </a:rPr>
                        <a:t>10,989,966</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ctr" rtl="0" fontAlgn="ctr"/>
                      <a:r>
                        <a:rPr lang="es-PE" sz="2000" b="1" i="0" u="none" strike="noStrike">
                          <a:solidFill>
                            <a:srgbClr val="19234A"/>
                          </a:solidFill>
                          <a:effectLst/>
                          <a:latin typeface="Century Gothic" panose="020B0502020202020204" pitchFamily="34" charset="0"/>
                        </a:rPr>
                        <a:t>12,008,736</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r" rtl="0" fontAlgn="ctr"/>
                      <a:r>
                        <a:rPr lang="es-PE" sz="2000" b="1" i="0" u="none" strike="noStrike" dirty="0">
                          <a:solidFill>
                            <a:srgbClr val="19234A"/>
                          </a:solidFill>
                          <a:effectLst/>
                          <a:latin typeface="Century Gothic" panose="020B0502020202020204" pitchFamily="34" charset="0"/>
                        </a:rPr>
                        <a:t>(1,018,770)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r" rtl="0" fontAlgn="b"/>
                      <a:r>
                        <a:rPr lang="es-PE" sz="2000" b="1" i="0" u="none" strike="noStrike" dirty="0">
                          <a:solidFill>
                            <a:srgbClr val="19234A"/>
                          </a:solidFill>
                          <a:effectLst/>
                          <a:latin typeface="Century Gothic" panose="020B0502020202020204" pitchFamily="34" charset="0"/>
                        </a:rPr>
                        <a:t>(8%)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03905110"/>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Diferencias de cambio</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(6,593)</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(59,895)</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a:solidFill>
                            <a:srgbClr val="19234A"/>
                          </a:solidFill>
                          <a:effectLst/>
                          <a:latin typeface="Century Gothic" panose="020B0502020202020204" pitchFamily="34" charset="0"/>
                        </a:rPr>
                        <a:t>                  53,302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dirty="0">
                          <a:solidFill>
                            <a:srgbClr val="19234A"/>
                          </a:solidFill>
                          <a:effectLst/>
                          <a:latin typeface="Century Gothic" panose="020B0502020202020204" pitchFamily="34" charset="0"/>
                        </a:rPr>
                        <a:t>(89%)</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904080851"/>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Costos financieros netos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ctr" rtl="0" fontAlgn="ctr"/>
                      <a:r>
                        <a:rPr lang="es-PE" sz="2000" b="1" i="0" u="none" strike="noStrike">
                          <a:solidFill>
                            <a:srgbClr val="19234A"/>
                          </a:solidFill>
                          <a:effectLst/>
                          <a:latin typeface="Century Gothic" panose="020B0502020202020204" pitchFamily="34" charset="0"/>
                        </a:rPr>
                        <a:t>69,324</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ctr" rtl="0" fontAlgn="ctr"/>
                      <a:r>
                        <a:rPr lang="es-PE" sz="2000" b="1" i="0" u="none" strike="noStrike" dirty="0">
                          <a:solidFill>
                            <a:srgbClr val="19234A"/>
                          </a:solidFill>
                          <a:effectLst/>
                          <a:latin typeface="Century Gothic" panose="020B0502020202020204" pitchFamily="34" charset="0"/>
                        </a:rPr>
                        <a:t>80,173</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r" rtl="0" fontAlgn="ctr"/>
                      <a:r>
                        <a:rPr lang="es-PE" sz="2000" b="1" i="0" u="none" strike="noStrike" dirty="0">
                          <a:solidFill>
                            <a:srgbClr val="19234A"/>
                          </a:solidFill>
                          <a:effectLst/>
                          <a:latin typeface="Century Gothic" panose="020B0502020202020204" pitchFamily="34" charset="0"/>
                        </a:rPr>
                        <a:t>(10,849)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tc>
                  <a:txBody>
                    <a:bodyPr/>
                    <a:lstStyle/>
                    <a:p>
                      <a:pPr algn="r" rtl="0" fontAlgn="b"/>
                      <a:r>
                        <a:rPr lang="es-PE" sz="2000" b="1" i="0" u="none" strike="noStrike" dirty="0">
                          <a:solidFill>
                            <a:srgbClr val="19234A"/>
                          </a:solidFill>
                          <a:effectLst/>
                          <a:latin typeface="Century Gothic" panose="020B0502020202020204" pitchFamily="34" charset="0"/>
                        </a:rPr>
                        <a:t>(14%)</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0888644"/>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Ganancia por inversiones a valor razonable con cambios en resultados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a:solidFill>
                            <a:srgbClr val="19234A"/>
                          </a:solidFill>
                          <a:effectLst/>
                          <a:latin typeface="Century Gothic" panose="020B0502020202020204" pitchFamily="34" charset="0"/>
                        </a:rPr>
                        <a:t>164,660</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a:solidFill>
                            <a:srgbClr val="19234A"/>
                          </a:solidFill>
                          <a:effectLst/>
                          <a:latin typeface="Century Gothic" panose="020B0502020202020204" pitchFamily="34" charset="0"/>
                        </a:rPr>
                        <a:t>235,177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dirty="0">
                          <a:solidFill>
                            <a:srgbClr val="19234A"/>
                          </a:solidFill>
                          <a:effectLst/>
                          <a:latin typeface="Century Gothic" panose="020B0502020202020204" pitchFamily="34" charset="0"/>
                        </a:rPr>
                        <a:t>(70,517)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dirty="0">
                          <a:solidFill>
                            <a:srgbClr val="19234A"/>
                          </a:solidFill>
                          <a:effectLst/>
                          <a:latin typeface="Century Gothic" panose="020B0502020202020204" pitchFamily="34" charset="0"/>
                        </a:rPr>
                        <a:t>(30%)</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731983051"/>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Utilidad antes de impuesto a la renta</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PE" sz="2000" b="1" i="0" u="none" strike="noStrike">
                          <a:solidFill>
                            <a:srgbClr val="19234A"/>
                          </a:solidFill>
                          <a:effectLst/>
                          <a:latin typeface="Century Gothic" panose="020B0502020202020204" pitchFamily="34" charset="0"/>
                        </a:rPr>
                        <a:t>11,059,290</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PE" sz="2000" b="1" i="0" u="none" strike="noStrike">
                          <a:solidFill>
                            <a:srgbClr val="19234A"/>
                          </a:solidFill>
                          <a:effectLst/>
                          <a:latin typeface="Century Gothic" panose="020B0502020202020204" pitchFamily="34" charset="0"/>
                        </a:rPr>
                        <a:t>12,088,909</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r" rtl="0" fontAlgn="ctr"/>
                      <a:r>
                        <a:rPr lang="es-PE" sz="2000" b="1" i="0" u="none" strike="noStrike" dirty="0">
                          <a:solidFill>
                            <a:srgbClr val="19234A"/>
                          </a:solidFill>
                          <a:effectLst/>
                          <a:latin typeface="Century Gothic" panose="020B0502020202020204" pitchFamily="34" charset="0"/>
                        </a:rPr>
                        <a:t>(1,029,619)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r" rtl="0" fontAlgn="b"/>
                      <a:r>
                        <a:rPr lang="es-PE" sz="2000" b="1" i="0" u="none" strike="noStrike" dirty="0">
                          <a:solidFill>
                            <a:srgbClr val="19234A"/>
                          </a:solidFill>
                          <a:effectLst/>
                          <a:latin typeface="Century Gothic" panose="020B0502020202020204" pitchFamily="34" charset="0"/>
                        </a:rPr>
                        <a:t>(9%)</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extLst>
                  <a:ext uri="{0D108BD9-81ED-4DB2-BD59-A6C34878D82A}">
                    <a16:rowId xmlns:a16="http://schemas.microsoft.com/office/drawing/2014/main" val="3279153046"/>
                  </a:ext>
                </a:extLst>
              </a:tr>
              <a:tr h="396000">
                <a:tc>
                  <a:txBody>
                    <a:bodyPr/>
                    <a:lstStyle/>
                    <a:p>
                      <a:pPr algn="l" rtl="0" fontAlgn="b"/>
                      <a:r>
                        <a:rPr lang="es-CL" sz="2000" b="0" i="0" u="none" strike="noStrike" noProof="0" dirty="0">
                          <a:solidFill>
                            <a:srgbClr val="19234A"/>
                          </a:solidFill>
                          <a:effectLst/>
                          <a:latin typeface="Century Gothic" panose="020B0502020202020204" pitchFamily="34" charset="0"/>
                        </a:rPr>
                        <a:t>Impuesto a la renta</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(3,186,209)</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ctr" rtl="0" fontAlgn="ctr"/>
                      <a:r>
                        <a:rPr lang="es-PE" sz="2000" b="0" i="0" u="none" strike="noStrike" dirty="0">
                          <a:solidFill>
                            <a:srgbClr val="19234A"/>
                          </a:solidFill>
                          <a:effectLst/>
                          <a:latin typeface="Century Gothic" panose="020B0502020202020204" pitchFamily="34" charset="0"/>
                        </a:rPr>
                        <a:t>(3,498,288)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ctr"/>
                      <a:r>
                        <a:rPr lang="es-PE" sz="2000" b="0" i="0" u="none" strike="noStrike" dirty="0">
                          <a:solidFill>
                            <a:srgbClr val="19234A"/>
                          </a:solidFill>
                          <a:effectLst/>
                          <a:latin typeface="Century Gothic" panose="020B0502020202020204" pitchFamily="34" charset="0"/>
                        </a:rPr>
                        <a:t>                312,079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rtl="0" fontAlgn="b"/>
                      <a:r>
                        <a:rPr lang="es-PE" sz="2000" b="0" i="0" u="none" strike="noStrike" dirty="0">
                          <a:solidFill>
                            <a:srgbClr val="19234A"/>
                          </a:solidFill>
                          <a:effectLst/>
                          <a:latin typeface="Century Gothic" panose="020B0502020202020204" pitchFamily="34" charset="0"/>
                        </a:rPr>
                        <a:t>(9%)</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533544983"/>
                  </a:ext>
                </a:extLst>
              </a:tr>
              <a:tr h="396000">
                <a:tc>
                  <a:txBody>
                    <a:bodyPr/>
                    <a:lstStyle/>
                    <a:p>
                      <a:pPr algn="l" rtl="0" fontAlgn="b"/>
                      <a:r>
                        <a:rPr lang="es-CL" sz="2000" b="1" i="0" u="none" strike="noStrike" noProof="0" dirty="0">
                          <a:solidFill>
                            <a:srgbClr val="19234A"/>
                          </a:solidFill>
                          <a:effectLst/>
                          <a:latin typeface="Century Gothic" panose="020B0502020202020204" pitchFamily="34" charset="0"/>
                        </a:rPr>
                        <a:t>Utilidad neta y total de resultados integrales</a:t>
                      </a:r>
                    </a:p>
                  </a:txBody>
                  <a:tcPr marL="360000"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PE" sz="2000" b="1" i="0" u="none" strike="noStrike">
                          <a:solidFill>
                            <a:srgbClr val="19234A"/>
                          </a:solidFill>
                          <a:effectLst/>
                          <a:latin typeface="Century Gothic" panose="020B0502020202020204" pitchFamily="34" charset="0"/>
                        </a:rPr>
                        <a:t>7,873,081</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ctr" rtl="0" fontAlgn="ctr"/>
                      <a:r>
                        <a:rPr lang="es-PE" sz="2000" b="1" i="0" u="none" strike="noStrike">
                          <a:solidFill>
                            <a:srgbClr val="19234A"/>
                          </a:solidFill>
                          <a:effectLst/>
                          <a:latin typeface="Century Gothic" panose="020B0502020202020204" pitchFamily="34" charset="0"/>
                        </a:rPr>
                        <a:t>8,590,621</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r" rtl="0" fontAlgn="ctr"/>
                      <a:r>
                        <a:rPr lang="es-PE" sz="2000" b="1" i="0" u="none" strike="noStrike" dirty="0">
                          <a:solidFill>
                            <a:srgbClr val="19234A"/>
                          </a:solidFill>
                          <a:effectLst/>
                          <a:latin typeface="Century Gothic" panose="020B0502020202020204" pitchFamily="34" charset="0"/>
                        </a:rPr>
                        <a:t>(717,540)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tc>
                  <a:txBody>
                    <a:bodyPr/>
                    <a:lstStyle/>
                    <a:p>
                      <a:pPr algn="r" rtl="0" fontAlgn="b"/>
                      <a:r>
                        <a:rPr lang="es-PE" sz="2000" b="1" i="0" u="none" strike="noStrike" dirty="0">
                          <a:solidFill>
                            <a:srgbClr val="19234A"/>
                          </a:solidFill>
                          <a:effectLst/>
                          <a:latin typeface="Century Gothic" panose="020B0502020202020204" pitchFamily="34" charset="0"/>
                        </a:rPr>
                        <a:t>(8%)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9D9D9"/>
                    </a:solidFill>
                  </a:tcPr>
                </a:tc>
                <a:extLst>
                  <a:ext uri="{0D108BD9-81ED-4DB2-BD59-A6C34878D82A}">
                    <a16:rowId xmlns:a16="http://schemas.microsoft.com/office/drawing/2014/main" val="3035466585"/>
                  </a:ext>
                </a:extLst>
              </a:tr>
            </a:tbl>
          </a:graphicData>
        </a:graphic>
      </p:graphicFrame>
    </p:spTree>
    <p:extLst>
      <p:ext uri="{BB962C8B-B14F-4D97-AF65-F5344CB8AC3E}">
        <p14:creationId xmlns:p14="http://schemas.microsoft.com/office/powerpoint/2010/main" val="158770838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81506-B90D-70C3-63F9-4ADD03BE3398}"/>
            </a:ext>
          </a:extLst>
        </p:cNvPr>
        <p:cNvGrpSpPr/>
        <p:nvPr/>
      </p:nvGrpSpPr>
      <p:grpSpPr>
        <a:xfrm>
          <a:off x="0" y="0"/>
          <a:ext cx="0" cy="0"/>
          <a:chOff x="0" y="0"/>
          <a:chExt cx="0" cy="0"/>
        </a:xfrm>
      </p:grpSpPr>
      <p:sp>
        <p:nvSpPr>
          <p:cNvPr id="54" name="Foliennummernplatzhalter 4">
            <a:extLst>
              <a:ext uri="{FF2B5EF4-FFF2-40B4-BE49-F238E27FC236}">
                <a16:creationId xmlns:a16="http://schemas.microsoft.com/office/drawing/2014/main" id="{7A1670C6-0448-1FEC-3985-3685F5373905}"/>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rgbClr val="19234A"/>
                </a:solidFill>
              </a:rPr>
              <a:pPr/>
              <a:t>23</a:t>
            </a:fld>
            <a:endParaRPr lang="es-CL" b="0" noProof="0" dirty="0">
              <a:solidFill>
                <a:srgbClr val="19234A"/>
              </a:solidFill>
            </a:endParaRPr>
          </a:p>
        </p:txBody>
      </p:sp>
      <p:pic>
        <p:nvPicPr>
          <p:cNvPr id="11" name="Picture 4" descr="http://www.eurocapital.cl/images/front/logos/logo-navbar@2x.png">
            <a:extLst>
              <a:ext uri="{FF2B5EF4-FFF2-40B4-BE49-F238E27FC236}">
                <a16:creationId xmlns:a16="http://schemas.microsoft.com/office/drawing/2014/main" id="{0B62DF55-D59B-400F-8F74-8514FA17B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09" y="1335981"/>
            <a:ext cx="5327946" cy="15983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eurocapital.cl/images/front/backgrounds/bg-banner-investors.jpg">
            <a:extLst>
              <a:ext uri="{FF2B5EF4-FFF2-40B4-BE49-F238E27FC236}">
                <a16:creationId xmlns:a16="http://schemas.microsoft.com/office/drawing/2014/main" id="{80A7A45E-8A2C-4C52-9F1E-5EC1C902D2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152"/>
          <a:stretch/>
        </p:blipFill>
        <p:spPr bwMode="auto">
          <a:xfrm>
            <a:off x="3695700" y="3154745"/>
            <a:ext cx="17425292" cy="41634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1410768A-4F59-4324-8845-D6699778E7F3}"/>
              </a:ext>
            </a:extLst>
          </p:cNvPr>
          <p:cNvSpPr/>
          <p:nvPr/>
        </p:nvSpPr>
        <p:spPr>
          <a:xfrm>
            <a:off x="3657600" y="3156155"/>
            <a:ext cx="17462500" cy="4162050"/>
          </a:xfrm>
          <a:prstGeom prst="rect">
            <a:avLst/>
          </a:prstGeom>
          <a:solidFill>
            <a:srgbClr val="0000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3600"/>
          </a:p>
        </p:txBody>
      </p:sp>
      <p:sp>
        <p:nvSpPr>
          <p:cNvPr id="7" name="CuadroTexto 16">
            <a:extLst>
              <a:ext uri="{FF2B5EF4-FFF2-40B4-BE49-F238E27FC236}">
                <a16:creationId xmlns:a16="http://schemas.microsoft.com/office/drawing/2014/main" id="{1C9A4C57-B575-4388-9C18-24319A246E46}"/>
              </a:ext>
            </a:extLst>
          </p:cNvPr>
          <p:cNvSpPr txBox="1"/>
          <p:nvPr/>
        </p:nvSpPr>
        <p:spPr>
          <a:xfrm>
            <a:off x="3557262" y="7899056"/>
            <a:ext cx="8926698" cy="1581129"/>
          </a:xfrm>
          <a:prstGeom prst="rect">
            <a:avLst/>
          </a:prstGeom>
          <a:noFill/>
        </p:spPr>
        <p:txBody>
          <a:bodyPr wrap="square" lIns="90000" tIns="36000" rIns="36000" bIns="36000" rtlCol="0">
            <a:spAutoFit/>
          </a:bodyPr>
          <a:lstStyle/>
          <a:p>
            <a:pPr algn="l">
              <a:lnSpc>
                <a:spcPct val="120000"/>
              </a:lnSpc>
              <a:spcBef>
                <a:spcPts val="0"/>
              </a:spcBef>
            </a:pPr>
            <a:r>
              <a:rPr lang="es-CL" sz="3600" dirty="0">
                <a:solidFill>
                  <a:schemeClr val="tx1">
                    <a:lumMod val="65000"/>
                    <a:lumOff val="35000"/>
                  </a:schemeClr>
                </a:solidFill>
                <a:latin typeface="Century Gothic" panose="020B0502020202020204" pitchFamily="34" charset="0"/>
                <a:cs typeface="Lucida Sans Unicode" panose="020B0602030504020204" pitchFamily="34" charset="0"/>
              </a:rPr>
              <a:t>Jorge Carbonel</a:t>
            </a:r>
          </a:p>
          <a:p>
            <a:pPr algn="l">
              <a:lnSpc>
                <a:spcPct val="120000"/>
              </a:lnSpc>
              <a:spcBef>
                <a:spcPts val="0"/>
              </a:spcBef>
            </a:pPr>
            <a:r>
              <a:rPr lang="es-CL" sz="2400" b="0" dirty="0">
                <a:solidFill>
                  <a:schemeClr val="tx1">
                    <a:lumMod val="65000"/>
                    <a:lumOff val="35000"/>
                  </a:schemeClr>
                </a:solidFill>
                <a:latin typeface="Century Gothic" panose="020B0502020202020204" pitchFamily="34" charset="0"/>
                <a:cs typeface="Lucida Sans Unicode" panose="020B0602030504020204" pitchFamily="34" charset="0"/>
              </a:rPr>
              <a:t>CEO Perú</a:t>
            </a:r>
          </a:p>
          <a:p>
            <a:pPr algn="l">
              <a:lnSpc>
                <a:spcPct val="120000"/>
              </a:lnSpc>
            </a:pPr>
            <a:r>
              <a:rPr lang="es-CL" sz="2400" b="0" dirty="0">
                <a:solidFill>
                  <a:schemeClr val="tx1">
                    <a:lumMod val="75000"/>
                    <a:lumOff val="25000"/>
                  </a:schemeClr>
                </a:solidFill>
                <a:latin typeface="Century Gothic" panose="020B0502020202020204" pitchFamily="34" charset="0"/>
                <a:cs typeface="Lucida Sans Unicode" panose="020B0602030504020204" pitchFamily="34" charset="0"/>
                <a:hlinkClick r:id="rId5">
                  <a:extLst>
                    <a:ext uri="{A12FA001-AC4F-418D-AE19-62706E023703}">
                      <ahyp:hlinkClr xmlns:ahyp="http://schemas.microsoft.com/office/drawing/2018/hyperlinkcolor" val="tx"/>
                    </a:ext>
                  </a:extLst>
                </a:hlinkClick>
              </a:rPr>
              <a:t>jcarbonel@eurocapital.com.pe</a:t>
            </a:r>
            <a:endParaRPr lang="es-CL" sz="3600" b="0" dirty="0">
              <a:solidFill>
                <a:schemeClr val="tx1">
                  <a:lumMod val="65000"/>
                  <a:lumOff val="35000"/>
                </a:schemeClr>
              </a:solidFill>
              <a:latin typeface="Century Gothic" panose="020B0502020202020204" pitchFamily="34" charset="0"/>
              <a:cs typeface="Lucida Sans Unicode" panose="020B0602030504020204" pitchFamily="34" charset="0"/>
            </a:endParaRPr>
          </a:p>
        </p:txBody>
      </p:sp>
      <p:sp>
        <p:nvSpPr>
          <p:cNvPr id="8" name="CuadroTexto 16">
            <a:extLst>
              <a:ext uri="{FF2B5EF4-FFF2-40B4-BE49-F238E27FC236}">
                <a16:creationId xmlns:a16="http://schemas.microsoft.com/office/drawing/2014/main" id="{713E5066-A81E-434B-8751-99EECB372649}"/>
              </a:ext>
            </a:extLst>
          </p:cNvPr>
          <p:cNvSpPr txBox="1"/>
          <p:nvPr/>
        </p:nvSpPr>
        <p:spPr>
          <a:xfrm>
            <a:off x="12483960" y="7910810"/>
            <a:ext cx="5513032" cy="1581129"/>
          </a:xfrm>
          <a:prstGeom prst="rect">
            <a:avLst/>
          </a:prstGeom>
          <a:noFill/>
        </p:spPr>
        <p:txBody>
          <a:bodyPr wrap="square" lIns="36000" tIns="36000" rIns="36000" bIns="36000" rtlCol="0">
            <a:spAutoFit/>
          </a:bodyPr>
          <a:lstStyle/>
          <a:p>
            <a:pPr algn="l">
              <a:lnSpc>
                <a:spcPct val="120000"/>
              </a:lnSpc>
              <a:spcBef>
                <a:spcPts val="0"/>
              </a:spcBef>
            </a:pPr>
            <a:r>
              <a:rPr lang="es-CL" sz="3600" dirty="0">
                <a:solidFill>
                  <a:schemeClr val="tx1">
                    <a:lumMod val="65000"/>
                    <a:lumOff val="35000"/>
                  </a:schemeClr>
                </a:solidFill>
                <a:latin typeface="Century Gothic" panose="020B0502020202020204" pitchFamily="34" charset="0"/>
                <a:cs typeface="Lucida Sans Unicode" panose="020B0602030504020204" pitchFamily="34" charset="0"/>
              </a:rPr>
              <a:t>Ricardo López</a:t>
            </a:r>
          </a:p>
          <a:p>
            <a:pPr algn="l">
              <a:lnSpc>
                <a:spcPct val="120000"/>
              </a:lnSpc>
              <a:spcBef>
                <a:spcPts val="0"/>
              </a:spcBef>
            </a:pPr>
            <a:r>
              <a:rPr lang="es-MX" sz="2400" b="0" dirty="0">
                <a:solidFill>
                  <a:schemeClr val="tx1">
                    <a:lumMod val="65000"/>
                    <a:lumOff val="35000"/>
                  </a:schemeClr>
                </a:solidFill>
                <a:latin typeface="Century Gothic" panose="020B0502020202020204" pitchFamily="34" charset="0"/>
                <a:cs typeface="Lucida Sans Unicode" panose="020B0602030504020204" pitchFamily="34" charset="0"/>
              </a:rPr>
              <a:t>Tesorero</a:t>
            </a:r>
          </a:p>
          <a:p>
            <a:pPr algn="l">
              <a:lnSpc>
                <a:spcPct val="120000"/>
              </a:lnSpc>
            </a:pPr>
            <a:r>
              <a:rPr lang="es-CL" sz="2400" b="0" dirty="0">
                <a:solidFill>
                  <a:schemeClr val="tx1">
                    <a:lumMod val="75000"/>
                    <a:lumOff val="25000"/>
                  </a:schemeClr>
                </a:solidFill>
                <a:latin typeface="Century Gothic" panose="020B0502020202020204" pitchFamily="34" charset="0"/>
                <a:cs typeface="Lucida Sans Unicode" panose="020B0602030504020204" pitchFamily="34" charset="0"/>
                <a:hlinkClick r:id="rId6">
                  <a:extLst>
                    <a:ext uri="{A12FA001-AC4F-418D-AE19-62706E023703}">
                      <ahyp:hlinkClr xmlns:ahyp="http://schemas.microsoft.com/office/drawing/2018/hyperlinkcolor" val="tx"/>
                    </a:ext>
                  </a:extLst>
                </a:hlinkClick>
              </a:rPr>
              <a:t>rlopez@eurocapital.com.pe</a:t>
            </a:r>
            <a:endParaRPr lang="es-CL" sz="2400" b="0" dirty="0">
              <a:solidFill>
                <a:schemeClr val="tx1">
                  <a:lumMod val="65000"/>
                  <a:lumOff val="35000"/>
                </a:schemeClr>
              </a:solidFill>
              <a:latin typeface="Century Gothic" panose="020B0502020202020204" pitchFamily="34" charset="0"/>
              <a:cs typeface="Lucida Sans Unicode" panose="020B0602030504020204" pitchFamily="34" charset="0"/>
            </a:endParaRPr>
          </a:p>
        </p:txBody>
      </p:sp>
      <p:sp>
        <p:nvSpPr>
          <p:cNvPr id="9" name="CuadroTexto 16">
            <a:extLst>
              <a:ext uri="{FF2B5EF4-FFF2-40B4-BE49-F238E27FC236}">
                <a16:creationId xmlns:a16="http://schemas.microsoft.com/office/drawing/2014/main" id="{7F4A0814-7819-4CC0-87B9-1438EE994ECB}"/>
              </a:ext>
            </a:extLst>
          </p:cNvPr>
          <p:cNvSpPr txBox="1"/>
          <p:nvPr/>
        </p:nvSpPr>
        <p:spPr>
          <a:xfrm>
            <a:off x="3576286" y="11308568"/>
            <a:ext cx="6882163" cy="1581129"/>
          </a:xfrm>
          <a:prstGeom prst="rect">
            <a:avLst/>
          </a:prstGeom>
          <a:noFill/>
        </p:spPr>
        <p:txBody>
          <a:bodyPr wrap="square" lIns="36000" tIns="36000" rIns="36000" bIns="36000" rtlCol="0">
            <a:spAutoFit/>
          </a:bodyPr>
          <a:lstStyle/>
          <a:p>
            <a:pPr algn="l">
              <a:lnSpc>
                <a:spcPct val="120000"/>
              </a:lnSpc>
              <a:spcBef>
                <a:spcPts val="0"/>
              </a:spcBef>
            </a:pPr>
            <a:r>
              <a:rPr lang="es-CL" sz="3600" dirty="0">
                <a:solidFill>
                  <a:schemeClr val="tx1">
                    <a:lumMod val="65000"/>
                    <a:lumOff val="35000"/>
                  </a:schemeClr>
                </a:solidFill>
                <a:latin typeface="Century Gothic" panose="020B0502020202020204" pitchFamily="34" charset="0"/>
                <a:cs typeface="Lucida Sans Unicode" panose="020B0602030504020204" pitchFamily="34" charset="0"/>
              </a:rPr>
              <a:t>Carlos Aragón</a:t>
            </a:r>
          </a:p>
          <a:p>
            <a:pPr algn="l">
              <a:lnSpc>
                <a:spcPct val="120000"/>
              </a:lnSpc>
              <a:spcBef>
                <a:spcPts val="0"/>
              </a:spcBef>
            </a:pPr>
            <a:r>
              <a:rPr lang="es-MX" sz="2400" b="0" dirty="0">
                <a:solidFill>
                  <a:schemeClr val="tx1">
                    <a:lumMod val="65000"/>
                    <a:lumOff val="35000"/>
                  </a:schemeClr>
                </a:solidFill>
                <a:latin typeface="Century Gothic" panose="020B0502020202020204" pitchFamily="34" charset="0"/>
                <a:cs typeface="Lucida Sans Unicode" panose="020B0602030504020204" pitchFamily="34" charset="0"/>
              </a:rPr>
              <a:t>Subgerente de Administración y Finanzas</a:t>
            </a:r>
          </a:p>
          <a:p>
            <a:pPr algn="l">
              <a:lnSpc>
                <a:spcPct val="120000"/>
              </a:lnSpc>
            </a:pPr>
            <a:r>
              <a:rPr lang="es-PE" sz="2400" b="0" dirty="0">
                <a:solidFill>
                  <a:schemeClr val="tx1">
                    <a:lumMod val="75000"/>
                    <a:lumOff val="25000"/>
                  </a:schemeClr>
                </a:solidFill>
                <a:latin typeface="Century Gothic" panose="020B0502020202020204" pitchFamily="34" charset="0"/>
                <a:cs typeface="Lucida Sans Unicode" panose="020B0602030504020204" pitchFamily="34" charset="0"/>
                <a:hlinkClick r:id="rId7">
                  <a:extLst>
                    <a:ext uri="{A12FA001-AC4F-418D-AE19-62706E023703}">
                      <ahyp:hlinkClr xmlns:ahyp="http://schemas.microsoft.com/office/drawing/2018/hyperlinkcolor" val="tx"/>
                    </a:ext>
                  </a:extLst>
                </a:hlinkClick>
              </a:rPr>
              <a:t>caragon@eurocapital.com.pe</a:t>
            </a:r>
            <a:endParaRPr lang="es-CL" sz="2400" b="0" dirty="0">
              <a:solidFill>
                <a:schemeClr val="tx1">
                  <a:lumMod val="65000"/>
                  <a:lumOff val="35000"/>
                </a:schemeClr>
              </a:solidFill>
              <a:latin typeface="Century Gothic" panose="020B0502020202020204" pitchFamily="34" charset="0"/>
              <a:cs typeface="Lucida Sans Unicode" panose="020B0602030504020204" pitchFamily="34" charset="0"/>
            </a:endParaRPr>
          </a:p>
        </p:txBody>
      </p:sp>
      <p:sp>
        <p:nvSpPr>
          <p:cNvPr id="10" name="CuadroTexto 16">
            <a:extLst>
              <a:ext uri="{FF2B5EF4-FFF2-40B4-BE49-F238E27FC236}">
                <a16:creationId xmlns:a16="http://schemas.microsoft.com/office/drawing/2014/main" id="{B7F51291-E731-480D-BAD2-89BA22D3BAC9}"/>
              </a:ext>
            </a:extLst>
          </p:cNvPr>
          <p:cNvSpPr txBox="1"/>
          <p:nvPr/>
        </p:nvSpPr>
        <p:spPr>
          <a:xfrm>
            <a:off x="12483960" y="11307863"/>
            <a:ext cx="7351159" cy="1580167"/>
          </a:xfrm>
          <a:prstGeom prst="rect">
            <a:avLst/>
          </a:prstGeom>
          <a:noFill/>
        </p:spPr>
        <p:txBody>
          <a:bodyPr wrap="square" lIns="36000" tIns="36000" rIns="36000" bIns="36000" rtlCol="0">
            <a:spAutoFit/>
          </a:bodyPr>
          <a:lstStyle/>
          <a:p>
            <a:pPr algn="l">
              <a:lnSpc>
                <a:spcPct val="120000"/>
              </a:lnSpc>
              <a:spcBef>
                <a:spcPts val="0"/>
              </a:spcBef>
            </a:pPr>
            <a:r>
              <a:rPr lang="es-CL" sz="3600" dirty="0">
                <a:solidFill>
                  <a:schemeClr val="tx1">
                    <a:lumMod val="65000"/>
                    <a:lumOff val="35000"/>
                  </a:schemeClr>
                </a:solidFill>
                <a:latin typeface="Century Gothic" panose="020B0502020202020204" pitchFamily="34" charset="0"/>
                <a:cs typeface="Lucida Sans Unicode" panose="020B0602030504020204" pitchFamily="34" charset="0"/>
              </a:rPr>
              <a:t>Abdón Cárdenas</a:t>
            </a:r>
          </a:p>
          <a:p>
            <a:pPr algn="l">
              <a:lnSpc>
                <a:spcPct val="120000"/>
              </a:lnSpc>
              <a:spcBef>
                <a:spcPts val="0"/>
              </a:spcBef>
            </a:pPr>
            <a:r>
              <a:rPr lang="es-MX" sz="2400" b="0" dirty="0">
                <a:solidFill>
                  <a:schemeClr val="tx1">
                    <a:lumMod val="65000"/>
                    <a:lumOff val="35000"/>
                  </a:schemeClr>
                </a:solidFill>
                <a:latin typeface="Century Gothic" panose="020B0502020202020204" pitchFamily="34" charset="0"/>
                <a:cs typeface="Lucida Sans Unicode" panose="020B0602030504020204" pitchFamily="34" charset="0"/>
              </a:rPr>
              <a:t>Analista de Finanzas</a:t>
            </a:r>
          </a:p>
          <a:p>
            <a:pPr algn="l">
              <a:lnSpc>
                <a:spcPct val="120000"/>
              </a:lnSpc>
            </a:pPr>
            <a:r>
              <a:rPr lang="es-CL" sz="2400" b="0" dirty="0">
                <a:solidFill>
                  <a:schemeClr val="tx1">
                    <a:lumMod val="75000"/>
                    <a:lumOff val="25000"/>
                  </a:schemeClr>
                </a:solidFill>
                <a:latin typeface="Century Gothic" panose="020B0502020202020204" pitchFamily="34" charset="0"/>
                <a:cs typeface="Lucida Sans Unicode" panose="020B0602030504020204" pitchFamily="34" charset="0"/>
                <a:hlinkClick r:id="rId8">
                  <a:extLst>
                    <a:ext uri="{A12FA001-AC4F-418D-AE19-62706E023703}">
                      <ahyp:hlinkClr xmlns:ahyp="http://schemas.microsoft.com/office/drawing/2018/hyperlinkcolor" val="tx"/>
                    </a:ext>
                  </a:extLst>
                </a:hlinkClick>
              </a:rPr>
              <a:t>acardenas@eurocapital.com.pe</a:t>
            </a:r>
            <a:endParaRPr lang="es-CL" sz="2400" b="0" dirty="0">
              <a:solidFill>
                <a:schemeClr val="tx1">
                  <a:lumMod val="75000"/>
                  <a:lumOff val="25000"/>
                </a:schemeClr>
              </a:solidFill>
              <a:latin typeface="Century Gothic" panose="020B0502020202020204" pitchFamily="34" charset="0"/>
              <a:cs typeface="Lucida Sans Unicode" panose="020B0602030504020204" pitchFamily="34" charset="0"/>
            </a:endParaRPr>
          </a:p>
        </p:txBody>
      </p:sp>
    </p:spTree>
    <p:extLst>
      <p:ext uri="{BB962C8B-B14F-4D97-AF65-F5344CB8AC3E}">
        <p14:creationId xmlns:p14="http://schemas.microsoft.com/office/powerpoint/2010/main" val="28273417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3F01C-DBCC-DFBE-39BE-2B364702D3E5}"/>
            </a:ext>
          </a:extLst>
        </p:cNvPr>
        <p:cNvGrpSpPr/>
        <p:nvPr/>
      </p:nvGrpSpPr>
      <p:grpSpPr>
        <a:xfrm>
          <a:off x="0" y="0"/>
          <a:ext cx="0" cy="0"/>
          <a:chOff x="0" y="0"/>
          <a:chExt cx="0" cy="0"/>
        </a:xfrm>
      </p:grpSpPr>
      <p:sp>
        <p:nvSpPr>
          <p:cNvPr id="48" name="Diagrama de flujo: documento 47">
            <a:extLst>
              <a:ext uri="{FF2B5EF4-FFF2-40B4-BE49-F238E27FC236}">
                <a16:creationId xmlns:a16="http://schemas.microsoft.com/office/drawing/2014/main" id="{1F822D19-D7BA-6403-4ACD-A85407C7F090}"/>
              </a:ext>
            </a:extLst>
          </p:cNvPr>
          <p:cNvSpPr/>
          <p:nvPr/>
        </p:nvSpPr>
        <p:spPr>
          <a:xfrm>
            <a:off x="0" y="3488640"/>
            <a:ext cx="24384000" cy="9874308"/>
          </a:xfrm>
          <a:prstGeom prst="flowChartDocument">
            <a:avLst/>
          </a:prstGeom>
          <a:gradFill>
            <a:gsLst>
              <a:gs pos="0">
                <a:srgbClr val="0066CC">
                  <a:alpha val="0"/>
                </a:srgbClr>
              </a:gs>
              <a:gs pos="100000">
                <a:srgbClr val="0066CC"/>
              </a:gs>
            </a:gsLst>
            <a:lin ang="10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noProof="0">
              <a:ln>
                <a:noFill/>
              </a:ln>
              <a:solidFill>
                <a:srgbClr val="FFFFFF"/>
              </a:solidFill>
              <a:effectLst/>
              <a:uFillTx/>
              <a:latin typeface="+mn-lt"/>
              <a:ea typeface="+mn-ea"/>
              <a:cs typeface="+mn-cs"/>
              <a:sym typeface="Helvetica Neue Medium"/>
            </a:endParaRPr>
          </a:p>
        </p:txBody>
      </p:sp>
      <p:graphicFrame>
        <p:nvGraphicFramePr>
          <p:cNvPr id="17" name="Objeto 178">
            <a:extLst>
              <a:ext uri="{FF2B5EF4-FFF2-40B4-BE49-F238E27FC236}">
                <a16:creationId xmlns:a16="http://schemas.microsoft.com/office/drawing/2014/main" id="{1332F8AB-394C-B21D-B7ED-3B2004088D77}"/>
              </a:ext>
            </a:extLst>
          </p:cNvPr>
          <p:cNvGraphicFramePr>
            <a:graphicFrameLocks/>
          </p:cNvGraphicFramePr>
          <p:nvPr/>
        </p:nvGraphicFramePr>
        <p:xfrm>
          <a:off x="17066511" y="3483976"/>
          <a:ext cx="12300060" cy="7946617"/>
        </p:xfrm>
        <a:graphic>
          <a:graphicData uri="http://schemas.openxmlformats.org/drawingml/2006/chart">
            <c:chart xmlns:c="http://schemas.openxmlformats.org/drawingml/2006/chart" xmlns:r="http://schemas.openxmlformats.org/officeDocument/2006/relationships" r:id="rId3"/>
          </a:graphicData>
        </a:graphic>
      </p:graphicFrame>
      <p:sp>
        <p:nvSpPr>
          <p:cNvPr id="103" name="Text Placeholder 4">
            <a:extLst>
              <a:ext uri="{FF2B5EF4-FFF2-40B4-BE49-F238E27FC236}">
                <a16:creationId xmlns:a16="http://schemas.microsoft.com/office/drawing/2014/main" id="{41DAADB4-6357-D9D0-E0FF-53AA3704214C}"/>
              </a:ext>
            </a:extLst>
          </p:cNvPr>
          <p:cNvSpPr txBox="1">
            <a:spLocks/>
          </p:cNvSpPr>
          <p:nvPr/>
        </p:nvSpPr>
        <p:spPr>
          <a:xfrm>
            <a:off x="671187" y="2288019"/>
            <a:ext cx="10330188" cy="512332"/>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r>
              <a:rPr kumimoji="0" lang="es-CL" sz="2800" b="0" i="0" u="none" strike="noStrike" kern="1200" cap="none" spc="0" normalizeH="0" baseline="0" noProof="0" dirty="0">
                <a:ln>
                  <a:noFill/>
                </a:ln>
                <a:solidFill>
                  <a:srgbClr val="19234A"/>
                </a:solidFill>
                <a:effectLst/>
                <a:uLnTx/>
                <a:uFillTx/>
                <a:latin typeface="Century Gothic" panose="020B0502020202020204" pitchFamily="34" charset="0"/>
              </a:rPr>
              <a:t>Eurocapital</a:t>
            </a:r>
            <a:r>
              <a:rPr lang="es-CL" sz="2800" b="0" noProof="0" dirty="0">
                <a:solidFill>
                  <a:srgbClr val="19234A"/>
                </a:solidFill>
                <a:latin typeface="Century Gothic" panose="020B0502020202020204" pitchFamily="34" charset="0"/>
              </a:rPr>
              <a:t> en una mirada al cierre de Diciembre 2025</a:t>
            </a:r>
            <a:endParaRPr kumimoji="0" lang="es-CL" sz="2800" b="0" i="0" u="none" strike="noStrike" kern="1200" cap="none" spc="0" normalizeH="0" baseline="0" noProof="0" dirty="0">
              <a:ln>
                <a:noFill/>
              </a:ln>
              <a:solidFill>
                <a:srgbClr val="19234A"/>
              </a:solidFill>
              <a:effectLst/>
              <a:uLnTx/>
              <a:uFillTx/>
              <a:latin typeface="Century Gothic" panose="020B0502020202020204" pitchFamily="34" charset="0"/>
            </a:endParaRPr>
          </a:p>
        </p:txBody>
      </p:sp>
      <p:sp>
        <p:nvSpPr>
          <p:cNvPr id="21" name="Text Placeholder 4">
            <a:extLst>
              <a:ext uri="{FF2B5EF4-FFF2-40B4-BE49-F238E27FC236}">
                <a16:creationId xmlns:a16="http://schemas.microsoft.com/office/drawing/2014/main" id="{FAC3245F-2A57-ABD0-1D14-53D926222E1A}"/>
              </a:ext>
            </a:extLst>
          </p:cNvPr>
          <p:cNvSpPr txBox="1">
            <a:spLocks/>
          </p:cNvSpPr>
          <p:nvPr/>
        </p:nvSpPr>
        <p:spPr>
          <a:xfrm>
            <a:off x="671187" y="2544163"/>
            <a:ext cx="3581499" cy="348326"/>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kumimoji="0" lang="es-CL" sz="1500" b="0" i="0" u="none" strike="noStrike" kern="1200" cap="none" spc="0" normalizeH="0" baseline="0" noProof="0">
              <a:ln>
                <a:noFill/>
              </a:ln>
              <a:solidFill>
                <a:srgbClr val="333333"/>
              </a:solidFill>
              <a:effectLst/>
              <a:uLnTx/>
              <a:uFillTx/>
              <a:latin typeface="Century Gothic" panose="020B0502020202020204" pitchFamily="34" charset="0"/>
            </a:endParaRPr>
          </a:p>
        </p:txBody>
      </p:sp>
      <p:pic>
        <p:nvPicPr>
          <p:cNvPr id="131" name="Picture 4" descr="http://www.eurocapital.cl/images/front/logos/logo-navbar@2x.png">
            <a:extLst>
              <a:ext uri="{FF2B5EF4-FFF2-40B4-BE49-F238E27FC236}">
                <a16:creationId xmlns:a16="http://schemas.microsoft.com/office/drawing/2014/main" id="{B3A6BAFB-84E9-A104-AB2B-DFE8695AFE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832"/>
          <a:stretch/>
        </p:blipFill>
        <p:spPr bwMode="auto">
          <a:xfrm>
            <a:off x="21949819" y="765358"/>
            <a:ext cx="1579207" cy="15200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7D94E85-08CC-ED7E-543D-C347AB895611}"/>
              </a:ext>
            </a:extLst>
          </p:cNvPr>
          <p:cNvSpPr txBox="1"/>
          <p:nvPr/>
        </p:nvSpPr>
        <p:spPr>
          <a:xfrm>
            <a:off x="671187" y="493725"/>
            <a:ext cx="18588363"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b="1" noProof="0" dirty="0">
                <a:solidFill>
                  <a:srgbClr val="19234A"/>
                </a:solidFill>
                <a:latin typeface="Century Gothic" panose="020B0502020202020204" pitchFamily="34" charset="0"/>
                <a:ea typeface="Calibri" panose="020F0502020204030204" pitchFamily="34" charset="0"/>
                <a:cs typeface="Calibri" panose="020F0502020204030204" pitchFamily="34" charset="0"/>
              </a:rPr>
              <a:t>Institución financiera no bancaria líder con presencia en Latinoamérica</a:t>
            </a:r>
          </a:p>
        </p:txBody>
      </p:sp>
      <p:grpSp>
        <p:nvGrpSpPr>
          <p:cNvPr id="68" name="Grupo 67">
            <a:extLst>
              <a:ext uri="{FF2B5EF4-FFF2-40B4-BE49-F238E27FC236}">
                <a16:creationId xmlns:a16="http://schemas.microsoft.com/office/drawing/2014/main" id="{17E93CA6-718C-F1BC-130A-D331C5ABACA2}"/>
              </a:ext>
            </a:extLst>
          </p:cNvPr>
          <p:cNvGrpSpPr/>
          <p:nvPr/>
        </p:nvGrpSpPr>
        <p:grpSpPr>
          <a:xfrm>
            <a:off x="708511" y="1427280"/>
            <a:ext cx="19427300" cy="0"/>
            <a:chOff x="708511" y="1628448"/>
            <a:chExt cx="19427300" cy="0"/>
          </a:xfrm>
        </p:grpSpPr>
        <p:cxnSp>
          <p:nvCxnSpPr>
            <p:cNvPr id="64" name="Conector recto 6">
              <a:extLst>
                <a:ext uri="{FF2B5EF4-FFF2-40B4-BE49-F238E27FC236}">
                  <a16:creationId xmlns:a16="http://schemas.microsoft.com/office/drawing/2014/main" id="{2AE59EB7-25CC-4936-6541-5C8889F978F1}"/>
                </a:ext>
              </a:extLst>
            </p:cNvPr>
            <p:cNvCxnSpPr>
              <a:cxnSpLocks/>
            </p:cNvCxnSpPr>
            <p:nvPr userDrawn="1"/>
          </p:nvCxnSpPr>
          <p:spPr>
            <a:xfrm>
              <a:off x="5568511" y="1628448"/>
              <a:ext cx="4860000" cy="0"/>
            </a:xfrm>
            <a:prstGeom prst="line">
              <a:avLst/>
            </a:prstGeom>
            <a:ln w="127000">
              <a:solidFill>
                <a:srgbClr val="7FA4E1"/>
              </a:solidFill>
            </a:ln>
          </p:spPr>
          <p:style>
            <a:lnRef idx="1">
              <a:schemeClr val="accent1"/>
            </a:lnRef>
            <a:fillRef idx="0">
              <a:schemeClr val="accent1"/>
            </a:fillRef>
            <a:effectRef idx="0">
              <a:schemeClr val="accent1"/>
            </a:effectRef>
            <a:fontRef idx="minor">
              <a:schemeClr val="tx1"/>
            </a:fontRef>
          </p:style>
        </p:cxnSp>
        <p:cxnSp>
          <p:nvCxnSpPr>
            <p:cNvPr id="65" name="Conector recto 9">
              <a:extLst>
                <a:ext uri="{FF2B5EF4-FFF2-40B4-BE49-F238E27FC236}">
                  <a16:creationId xmlns:a16="http://schemas.microsoft.com/office/drawing/2014/main" id="{E88D6363-756F-D7DD-EA31-1B863AEEC27B}"/>
                </a:ext>
              </a:extLst>
            </p:cNvPr>
            <p:cNvCxnSpPr>
              <a:cxnSpLocks/>
            </p:cNvCxnSpPr>
            <p:nvPr userDrawn="1"/>
          </p:nvCxnSpPr>
          <p:spPr>
            <a:xfrm>
              <a:off x="10415811" y="1628448"/>
              <a:ext cx="4860000" cy="0"/>
            </a:xfrm>
            <a:prstGeom prst="line">
              <a:avLst/>
            </a:prstGeom>
            <a:ln w="127000">
              <a:solidFill>
                <a:srgbClr val="879AA5"/>
              </a:solidFill>
            </a:ln>
          </p:spPr>
          <p:style>
            <a:lnRef idx="1">
              <a:schemeClr val="accent1"/>
            </a:lnRef>
            <a:fillRef idx="0">
              <a:schemeClr val="accent1"/>
            </a:fillRef>
            <a:effectRef idx="0">
              <a:schemeClr val="accent1"/>
            </a:effectRef>
            <a:fontRef idx="minor">
              <a:schemeClr val="tx1"/>
            </a:fontRef>
          </p:style>
        </p:cxnSp>
        <p:cxnSp>
          <p:nvCxnSpPr>
            <p:cNvPr id="66" name="Conector recto 10">
              <a:extLst>
                <a:ext uri="{FF2B5EF4-FFF2-40B4-BE49-F238E27FC236}">
                  <a16:creationId xmlns:a16="http://schemas.microsoft.com/office/drawing/2014/main" id="{813A09EB-73C3-C407-CC58-F42986E4302B}"/>
                </a:ext>
              </a:extLst>
            </p:cNvPr>
            <p:cNvCxnSpPr/>
            <p:nvPr userDrawn="1"/>
          </p:nvCxnSpPr>
          <p:spPr>
            <a:xfrm>
              <a:off x="15275811" y="1628448"/>
              <a:ext cx="4860000" cy="0"/>
            </a:xfrm>
            <a:prstGeom prst="line">
              <a:avLst/>
            </a:prstGeom>
            <a:ln w="127000">
              <a:solidFill>
                <a:srgbClr val="A2B0B9"/>
              </a:solidFill>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69906D24-B80D-13C6-5E98-A81D18E27116}"/>
                </a:ext>
              </a:extLst>
            </p:cNvPr>
            <p:cNvCxnSpPr>
              <a:cxnSpLocks/>
            </p:cNvCxnSpPr>
            <p:nvPr userDrawn="1"/>
          </p:nvCxnSpPr>
          <p:spPr>
            <a:xfrm>
              <a:off x="708511" y="1628448"/>
              <a:ext cx="4860000" cy="0"/>
            </a:xfrm>
            <a:prstGeom prst="line">
              <a:avLst/>
            </a:prstGeom>
            <a:ln w="127000">
              <a:solidFill>
                <a:srgbClr val="4B7ED5"/>
              </a:solidFill>
            </a:ln>
          </p:spPr>
          <p:style>
            <a:lnRef idx="1">
              <a:schemeClr val="accent1"/>
            </a:lnRef>
            <a:fillRef idx="0">
              <a:schemeClr val="accent1"/>
            </a:fillRef>
            <a:effectRef idx="0">
              <a:schemeClr val="accent1"/>
            </a:effectRef>
            <a:fontRef idx="minor">
              <a:schemeClr val="tx1"/>
            </a:fontRef>
          </p:style>
        </p:cxnSp>
      </p:grpSp>
      <p:cxnSp>
        <p:nvCxnSpPr>
          <p:cNvPr id="9" name="Conector recto 19">
            <a:extLst>
              <a:ext uri="{FF2B5EF4-FFF2-40B4-BE49-F238E27FC236}">
                <a16:creationId xmlns:a16="http://schemas.microsoft.com/office/drawing/2014/main" id="{B4CC1451-4599-4848-E456-F9051A80AD15}"/>
              </a:ext>
            </a:extLst>
          </p:cNvPr>
          <p:cNvCxnSpPr>
            <a:cxnSpLocks/>
          </p:cNvCxnSpPr>
          <p:nvPr/>
        </p:nvCxnSpPr>
        <p:spPr>
          <a:xfrm>
            <a:off x="708511" y="2892490"/>
            <a:ext cx="22729987" cy="0"/>
          </a:xfrm>
          <a:prstGeom prst="line">
            <a:avLst/>
          </a:prstGeom>
          <a:ln w="6350">
            <a:solidFill>
              <a:srgbClr val="333333"/>
            </a:solidFill>
          </a:ln>
        </p:spPr>
        <p:style>
          <a:lnRef idx="1">
            <a:schemeClr val="accent6"/>
          </a:lnRef>
          <a:fillRef idx="0">
            <a:schemeClr val="accent6"/>
          </a:fillRef>
          <a:effectRef idx="0">
            <a:schemeClr val="accent6"/>
          </a:effectRef>
          <a:fontRef idx="minor">
            <a:schemeClr val="tx1"/>
          </a:fontRef>
        </p:style>
      </p:cxnSp>
      <p:pic>
        <p:nvPicPr>
          <p:cNvPr id="10" name="Graphic 35">
            <a:extLst>
              <a:ext uri="{FF2B5EF4-FFF2-40B4-BE49-F238E27FC236}">
                <a16:creationId xmlns:a16="http://schemas.microsoft.com/office/drawing/2014/main" id="{D7DAEDD7-715A-9286-3A73-92637D3E207B}"/>
              </a:ext>
            </a:extLst>
          </p:cNvPr>
          <p:cNvPicPr>
            <a:picLocks noChangeAspect="1"/>
          </p:cNvPicPr>
          <p:nvPr/>
        </p:nvPicPr>
        <p:blipFill>
          <a:blip r:embed="rId5">
            <a:extLst>
              <a:ext uri="{96DAC541-7B7A-43D3-8B79-37D633B846F1}">
                <asvg:svgBlip xmlns:asvg="http://schemas.microsoft.com/office/drawing/2016/SVG/main" r:embed="rId6"/>
              </a:ext>
            </a:extLst>
          </a:blip>
          <a:srcRect b="18711"/>
          <a:stretch/>
        </p:blipFill>
        <p:spPr>
          <a:xfrm>
            <a:off x="21204821" y="4304163"/>
            <a:ext cx="1307839" cy="1304749"/>
          </a:xfrm>
          <a:prstGeom prst="rect">
            <a:avLst/>
          </a:prstGeom>
          <a:effectLst>
            <a:outerShdw blurRad="50800" dist="38100" dir="2700000" algn="tl" rotWithShape="0">
              <a:prstClr val="black">
                <a:alpha val="40000"/>
              </a:prstClr>
            </a:outerShdw>
          </a:effectLst>
        </p:spPr>
      </p:pic>
      <p:pic>
        <p:nvPicPr>
          <p:cNvPr id="13" name="Graphic 26">
            <a:extLst>
              <a:ext uri="{FF2B5EF4-FFF2-40B4-BE49-F238E27FC236}">
                <a16:creationId xmlns:a16="http://schemas.microsoft.com/office/drawing/2014/main" id="{C5FFA250-6C77-1456-B89F-79AF7D0EB721}"/>
              </a:ext>
            </a:extLst>
          </p:cNvPr>
          <p:cNvPicPr>
            <a:picLocks noChangeAspect="1"/>
          </p:cNvPicPr>
          <p:nvPr/>
        </p:nvPicPr>
        <p:blipFill>
          <a:blip r:embed="rId7">
            <a:extLst>
              <a:ext uri="{96DAC541-7B7A-43D3-8B79-37D633B846F1}">
                <asvg:svgBlip xmlns:asvg="http://schemas.microsoft.com/office/drawing/2016/SVG/main" r:embed="rId8"/>
              </a:ext>
            </a:extLst>
          </a:blip>
          <a:srcRect l="18929" t="11149" r="15417" b="31412"/>
          <a:stretch/>
        </p:blipFill>
        <p:spPr>
          <a:xfrm>
            <a:off x="20054216" y="6830143"/>
            <a:ext cx="1139160" cy="1245771"/>
          </a:xfrm>
          <a:prstGeom prst="rect">
            <a:avLst/>
          </a:prstGeom>
          <a:effectLst>
            <a:outerShdw blurRad="50800" dist="38100" dir="2700000" algn="tl" rotWithShape="0">
              <a:prstClr val="black">
                <a:alpha val="40000"/>
              </a:prstClr>
            </a:outerShdw>
          </a:effectLst>
        </p:spPr>
      </p:pic>
      <p:sp>
        <p:nvSpPr>
          <p:cNvPr id="22" name="Text Placeholder 4">
            <a:extLst>
              <a:ext uri="{FF2B5EF4-FFF2-40B4-BE49-F238E27FC236}">
                <a16:creationId xmlns:a16="http://schemas.microsoft.com/office/drawing/2014/main" id="{F948D550-E112-A7C5-BC0E-DC363CDE18F0}"/>
              </a:ext>
            </a:extLst>
          </p:cNvPr>
          <p:cNvSpPr txBox="1">
            <a:spLocks/>
          </p:cNvSpPr>
          <p:nvPr/>
        </p:nvSpPr>
        <p:spPr>
          <a:xfrm>
            <a:off x="21783926" y="7150794"/>
            <a:ext cx="2009524"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spcBef>
                <a:spcPts val="0"/>
              </a:spcBef>
              <a:defRPr/>
            </a:pPr>
            <a:r>
              <a:rPr lang="es-CL" b="1" noProof="0" dirty="0">
                <a:solidFill>
                  <a:srgbClr val="19234A"/>
                </a:solidFill>
                <a:latin typeface="Century Gothic" panose="020B0502020202020204" pitchFamily="34" charset="0"/>
              </a:rPr>
              <a:t>Unidades de</a:t>
            </a:r>
          </a:p>
          <a:p>
            <a:pPr lvl="0">
              <a:spcBef>
                <a:spcPts val="0"/>
              </a:spcBef>
              <a:defRPr/>
            </a:pPr>
            <a:r>
              <a:rPr lang="es-CL" b="1" noProof="0" dirty="0">
                <a:solidFill>
                  <a:srgbClr val="19234A"/>
                </a:solidFill>
                <a:latin typeface="Century Gothic" panose="020B0502020202020204" pitchFamily="34" charset="0"/>
              </a:rPr>
              <a:t>Negocio</a:t>
            </a:r>
            <a:endParaRPr kumimoji="0" lang="es-CL" b="1" i="0" u="none" strike="noStrike" kern="1200" cap="none" spc="0" normalizeH="0" baseline="0" noProof="0" dirty="0">
              <a:ln>
                <a:noFill/>
              </a:ln>
              <a:solidFill>
                <a:srgbClr val="19234A"/>
              </a:solidFill>
              <a:effectLst/>
              <a:uLnTx/>
              <a:uFillTx/>
              <a:latin typeface="Century Gothic" panose="020B0502020202020204" pitchFamily="34" charset="0"/>
            </a:endParaRPr>
          </a:p>
        </p:txBody>
      </p:sp>
      <p:sp>
        <p:nvSpPr>
          <p:cNvPr id="24" name="Text Placeholder 4">
            <a:extLst>
              <a:ext uri="{FF2B5EF4-FFF2-40B4-BE49-F238E27FC236}">
                <a16:creationId xmlns:a16="http://schemas.microsoft.com/office/drawing/2014/main" id="{A89EF5AE-61B3-77B4-83CF-4DADF597E1E6}"/>
              </a:ext>
            </a:extLst>
          </p:cNvPr>
          <p:cNvSpPr txBox="1">
            <a:spLocks/>
          </p:cNvSpPr>
          <p:nvPr/>
        </p:nvSpPr>
        <p:spPr>
          <a:xfrm>
            <a:off x="18004969" y="4048613"/>
            <a:ext cx="2657023"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r>
              <a:rPr lang="es-CL" sz="4000" b="1" noProof="0" dirty="0">
                <a:solidFill>
                  <a:srgbClr val="0071CE"/>
                </a:solidFill>
                <a:latin typeface="Century Gothic" panose="020B0502020202020204" pitchFamily="34" charset="0"/>
              </a:rPr>
              <a:t>Factoring</a:t>
            </a:r>
            <a:endParaRPr kumimoji="0" lang="es-CL" sz="4000" b="1" i="0" u="none" strike="noStrike" kern="1200" cap="none" spc="0" normalizeH="0" baseline="0" noProof="0" dirty="0">
              <a:ln>
                <a:noFill/>
              </a:ln>
              <a:solidFill>
                <a:srgbClr val="0071CE"/>
              </a:solidFill>
              <a:effectLst/>
              <a:uLnTx/>
              <a:uFillTx/>
              <a:latin typeface="Century Gothic" panose="020B0502020202020204" pitchFamily="34" charset="0"/>
            </a:endParaRPr>
          </a:p>
        </p:txBody>
      </p:sp>
      <p:sp>
        <p:nvSpPr>
          <p:cNvPr id="40" name="Text Placeholder 4">
            <a:extLst>
              <a:ext uri="{FF2B5EF4-FFF2-40B4-BE49-F238E27FC236}">
                <a16:creationId xmlns:a16="http://schemas.microsoft.com/office/drawing/2014/main" id="{EA108898-0243-4C10-6A25-A7B3EEAF0AC1}"/>
              </a:ext>
            </a:extLst>
          </p:cNvPr>
          <p:cNvSpPr txBox="1">
            <a:spLocks/>
          </p:cNvSpPr>
          <p:nvPr/>
        </p:nvSpPr>
        <p:spPr>
          <a:xfrm>
            <a:off x="18029594" y="10067745"/>
            <a:ext cx="3075858"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r>
              <a:rPr lang="es-CL" sz="4000" b="1" noProof="0" dirty="0">
                <a:solidFill>
                  <a:srgbClr val="F3933B"/>
                </a:solidFill>
                <a:latin typeface="Century Gothic" panose="020B0502020202020204" pitchFamily="34" charset="0"/>
              </a:rPr>
              <a:t>Crédito Automotriz</a:t>
            </a:r>
            <a:endParaRPr kumimoji="0" lang="es-CL" sz="4000" b="1" i="0" u="none" strike="noStrike" kern="1200" cap="none" spc="0" normalizeH="0" baseline="0" noProof="0" dirty="0">
              <a:ln>
                <a:noFill/>
              </a:ln>
              <a:solidFill>
                <a:srgbClr val="F3933B"/>
              </a:solidFill>
              <a:effectLst/>
              <a:uLnTx/>
              <a:uFillTx/>
              <a:latin typeface="Century Gothic" panose="020B0502020202020204" pitchFamily="34" charset="0"/>
            </a:endParaRPr>
          </a:p>
        </p:txBody>
      </p:sp>
      <p:sp>
        <p:nvSpPr>
          <p:cNvPr id="41" name="Text Placeholder 4">
            <a:extLst>
              <a:ext uri="{FF2B5EF4-FFF2-40B4-BE49-F238E27FC236}">
                <a16:creationId xmlns:a16="http://schemas.microsoft.com/office/drawing/2014/main" id="{A4090A73-8238-8D9E-27DF-641661E1869F}"/>
              </a:ext>
            </a:extLst>
          </p:cNvPr>
          <p:cNvSpPr txBox="1">
            <a:spLocks/>
          </p:cNvSpPr>
          <p:nvPr/>
        </p:nvSpPr>
        <p:spPr>
          <a:xfrm>
            <a:off x="16544111" y="7246092"/>
            <a:ext cx="3239268"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r>
              <a:rPr lang="es-CL" sz="4000" b="1" noProof="0">
                <a:solidFill>
                  <a:srgbClr val="9AC438"/>
                </a:solidFill>
                <a:latin typeface="Century Gothic" panose="020B0502020202020204" pitchFamily="34" charset="0"/>
              </a:rPr>
              <a:t>Leasing Financiero</a:t>
            </a:r>
            <a:endParaRPr kumimoji="0" lang="es-CL" sz="4000" b="1" i="0" u="none" strike="noStrike" kern="1200" cap="none" spc="0" normalizeH="0" baseline="0" noProof="0">
              <a:ln>
                <a:noFill/>
              </a:ln>
              <a:solidFill>
                <a:srgbClr val="9AC438"/>
              </a:solidFill>
              <a:effectLst/>
              <a:uLnTx/>
              <a:uFillTx/>
              <a:latin typeface="Century Gothic" panose="020B0502020202020204" pitchFamily="34" charset="0"/>
            </a:endParaRPr>
          </a:p>
        </p:txBody>
      </p:sp>
      <p:cxnSp>
        <p:nvCxnSpPr>
          <p:cNvPr id="60" name="Conector recto 59">
            <a:extLst>
              <a:ext uri="{FF2B5EF4-FFF2-40B4-BE49-F238E27FC236}">
                <a16:creationId xmlns:a16="http://schemas.microsoft.com/office/drawing/2014/main" id="{6E123489-874C-D4D0-2E24-1B42D8272791}"/>
              </a:ext>
            </a:extLst>
          </p:cNvPr>
          <p:cNvCxnSpPr>
            <a:cxnSpLocks/>
          </p:cNvCxnSpPr>
          <p:nvPr/>
        </p:nvCxnSpPr>
        <p:spPr>
          <a:xfrm>
            <a:off x="777162" y="3960340"/>
            <a:ext cx="4926564"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69" name="Conector recto 68">
            <a:extLst>
              <a:ext uri="{FF2B5EF4-FFF2-40B4-BE49-F238E27FC236}">
                <a16:creationId xmlns:a16="http://schemas.microsoft.com/office/drawing/2014/main" id="{B5E1B20C-7C0B-7B22-D6BF-B67B2D1AE2FE}"/>
              </a:ext>
            </a:extLst>
          </p:cNvPr>
          <p:cNvCxnSpPr>
            <a:cxnSpLocks/>
          </p:cNvCxnSpPr>
          <p:nvPr/>
        </p:nvCxnSpPr>
        <p:spPr>
          <a:xfrm>
            <a:off x="7439220" y="3960340"/>
            <a:ext cx="4926564"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75" name="Text Placeholder 4">
            <a:extLst>
              <a:ext uri="{FF2B5EF4-FFF2-40B4-BE49-F238E27FC236}">
                <a16:creationId xmlns:a16="http://schemas.microsoft.com/office/drawing/2014/main" id="{57549424-F850-D67A-F81F-FC3DF8598303}"/>
              </a:ext>
            </a:extLst>
          </p:cNvPr>
          <p:cNvSpPr txBox="1">
            <a:spLocks/>
          </p:cNvSpPr>
          <p:nvPr/>
        </p:nvSpPr>
        <p:spPr>
          <a:xfrm>
            <a:off x="8282509" y="7167284"/>
            <a:ext cx="3051334" cy="913353"/>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400" b="1" dirty="0">
                <a:solidFill>
                  <a:schemeClr val="bg1"/>
                </a:solidFill>
                <a:latin typeface="Century Gothic" panose="020B0502020202020204" pitchFamily="34" charset="0"/>
              </a:rPr>
              <a:t>US$ 5,486 M</a:t>
            </a:r>
          </a:p>
          <a:p>
            <a:pPr lvl="0" algn="ctr">
              <a:lnSpc>
                <a:spcPct val="100000"/>
              </a:lnSpc>
              <a:spcBef>
                <a:spcPts val="600"/>
              </a:spcBef>
              <a:defRPr/>
            </a:pPr>
            <a:r>
              <a:rPr lang="es-CL" sz="2000" b="1" noProof="0" dirty="0">
                <a:solidFill>
                  <a:schemeClr val="bg1"/>
                </a:solidFill>
                <a:latin typeface="Century Gothic" panose="020B0502020202020204" pitchFamily="34" charset="0"/>
              </a:rPr>
              <a:t>Utilidad UDM</a:t>
            </a:r>
            <a:endParaRPr kumimoji="0" lang="es-CL" sz="20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83" name="Text Placeholder 4">
            <a:extLst>
              <a:ext uri="{FF2B5EF4-FFF2-40B4-BE49-F238E27FC236}">
                <a16:creationId xmlns:a16="http://schemas.microsoft.com/office/drawing/2014/main" id="{9895670F-13D8-F4E6-AFA2-32327F8327FE}"/>
              </a:ext>
            </a:extLst>
          </p:cNvPr>
          <p:cNvSpPr txBox="1">
            <a:spLocks/>
          </p:cNvSpPr>
          <p:nvPr/>
        </p:nvSpPr>
        <p:spPr>
          <a:xfrm>
            <a:off x="1671234" y="5033684"/>
            <a:ext cx="3239269" cy="913353"/>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kumimoji="0" lang="es-CL" sz="2400" b="1" i="0" u="none" strike="noStrike" kern="1200" cap="none" spc="0" normalizeH="0" baseline="0" dirty="0">
                <a:ln>
                  <a:noFill/>
                </a:ln>
                <a:solidFill>
                  <a:schemeClr val="bg1"/>
                </a:solidFill>
                <a:effectLst/>
                <a:uLnTx/>
                <a:uFillTx/>
                <a:latin typeface="Century Gothic" panose="020B0502020202020204" pitchFamily="34" charset="0"/>
              </a:rPr>
              <a:t>US$ </a:t>
            </a:r>
            <a:r>
              <a:rPr lang="es-CL" sz="2400" dirty="0">
                <a:solidFill>
                  <a:schemeClr val="bg1"/>
                </a:solidFill>
                <a:latin typeface="Century Gothic" panose="020B0502020202020204" pitchFamily="34" charset="0"/>
              </a:rPr>
              <a:t>344,311</a:t>
            </a:r>
            <a:r>
              <a:rPr kumimoji="0" lang="es-CL" sz="2400" b="1" i="0" u="none" strike="noStrike" kern="1200" cap="none" spc="0" normalizeH="0" baseline="0" noProof="0" dirty="0">
                <a:ln>
                  <a:noFill/>
                </a:ln>
                <a:solidFill>
                  <a:schemeClr val="bg1"/>
                </a:solidFill>
                <a:effectLst/>
                <a:uLnTx/>
                <a:uFillTx/>
                <a:latin typeface="Century Gothic" panose="020B0502020202020204" pitchFamily="34" charset="0"/>
              </a:rPr>
              <a:t> M</a:t>
            </a:r>
          </a:p>
          <a:p>
            <a:pPr lvl="0" algn="ctr">
              <a:lnSpc>
                <a:spcPct val="100000"/>
              </a:lnSpc>
              <a:spcBef>
                <a:spcPts val="600"/>
              </a:spcBef>
              <a:defRPr/>
            </a:pPr>
            <a:r>
              <a:rPr kumimoji="0" lang="es-CL" sz="2000" b="1" i="0" u="none" strike="noStrike" kern="1200" cap="none" spc="0" normalizeH="0" baseline="0" noProof="0" dirty="0">
                <a:ln>
                  <a:noFill/>
                </a:ln>
                <a:solidFill>
                  <a:schemeClr val="bg1"/>
                </a:solidFill>
                <a:effectLst/>
                <a:uLnTx/>
                <a:uFillTx/>
                <a:latin typeface="Century Gothic" panose="020B0502020202020204" pitchFamily="34" charset="0"/>
              </a:rPr>
              <a:t>Colocaciones</a:t>
            </a:r>
          </a:p>
        </p:txBody>
      </p:sp>
      <p:cxnSp>
        <p:nvCxnSpPr>
          <p:cNvPr id="107" name="Conector recto 106">
            <a:extLst>
              <a:ext uri="{FF2B5EF4-FFF2-40B4-BE49-F238E27FC236}">
                <a16:creationId xmlns:a16="http://schemas.microsoft.com/office/drawing/2014/main" id="{30BE0A16-1952-E617-748B-BA8A6F5EC0E5}"/>
              </a:ext>
            </a:extLst>
          </p:cNvPr>
          <p:cNvCxnSpPr>
            <a:cxnSpLocks/>
          </p:cNvCxnSpPr>
          <p:nvPr/>
        </p:nvCxnSpPr>
        <p:spPr>
          <a:xfrm>
            <a:off x="777162" y="6116692"/>
            <a:ext cx="4926564"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08" name="Conector recto 107">
            <a:extLst>
              <a:ext uri="{FF2B5EF4-FFF2-40B4-BE49-F238E27FC236}">
                <a16:creationId xmlns:a16="http://schemas.microsoft.com/office/drawing/2014/main" id="{B716EF8A-8E1B-9223-29E6-5276EDDD33F6}"/>
              </a:ext>
            </a:extLst>
          </p:cNvPr>
          <p:cNvCxnSpPr>
            <a:cxnSpLocks/>
          </p:cNvCxnSpPr>
          <p:nvPr/>
        </p:nvCxnSpPr>
        <p:spPr>
          <a:xfrm>
            <a:off x="7439220" y="6116692"/>
            <a:ext cx="4926564"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09" name="Text Placeholder 4">
            <a:extLst>
              <a:ext uri="{FF2B5EF4-FFF2-40B4-BE49-F238E27FC236}">
                <a16:creationId xmlns:a16="http://schemas.microsoft.com/office/drawing/2014/main" id="{5B7CD0EB-F032-64B5-D3B0-6907FD7F09B0}"/>
              </a:ext>
            </a:extLst>
          </p:cNvPr>
          <p:cNvSpPr txBox="1">
            <a:spLocks/>
          </p:cNvSpPr>
          <p:nvPr/>
        </p:nvSpPr>
        <p:spPr>
          <a:xfrm>
            <a:off x="1748359" y="7186092"/>
            <a:ext cx="3051334" cy="913353"/>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400" b="1" dirty="0">
                <a:solidFill>
                  <a:schemeClr val="bg1"/>
                </a:solidFill>
                <a:latin typeface="Century Gothic" panose="020B0502020202020204" pitchFamily="34" charset="0"/>
              </a:rPr>
              <a:t>US$ </a:t>
            </a:r>
            <a:r>
              <a:rPr lang="es-CL" sz="2400" dirty="0">
                <a:solidFill>
                  <a:schemeClr val="bg1"/>
                </a:solidFill>
                <a:latin typeface="Century Gothic" panose="020B0502020202020204" pitchFamily="34" charset="0"/>
              </a:rPr>
              <a:t>57,948</a:t>
            </a:r>
            <a:r>
              <a:rPr lang="es-CL" sz="2400" b="1" dirty="0">
                <a:solidFill>
                  <a:schemeClr val="bg1"/>
                </a:solidFill>
                <a:latin typeface="Century Gothic" panose="020B0502020202020204" pitchFamily="34" charset="0"/>
              </a:rPr>
              <a:t> M</a:t>
            </a:r>
          </a:p>
          <a:p>
            <a:pPr lvl="0" algn="ctr">
              <a:lnSpc>
                <a:spcPct val="100000"/>
              </a:lnSpc>
              <a:spcBef>
                <a:spcPts val="600"/>
              </a:spcBef>
              <a:defRPr/>
            </a:pPr>
            <a:r>
              <a:rPr lang="es-CL" sz="2000" b="1" noProof="0" dirty="0">
                <a:solidFill>
                  <a:schemeClr val="bg1"/>
                </a:solidFill>
                <a:latin typeface="Century Gothic" panose="020B0502020202020204" pitchFamily="34" charset="0"/>
              </a:rPr>
              <a:t>Ingresos UDM</a:t>
            </a:r>
            <a:endParaRPr kumimoji="0" lang="es-CL" sz="20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cxnSp>
        <p:nvCxnSpPr>
          <p:cNvPr id="113" name="Conector recto 112">
            <a:extLst>
              <a:ext uri="{FF2B5EF4-FFF2-40B4-BE49-F238E27FC236}">
                <a16:creationId xmlns:a16="http://schemas.microsoft.com/office/drawing/2014/main" id="{65E14BD4-FAA7-35C9-FBA6-8A1DB2D1806F}"/>
              </a:ext>
            </a:extLst>
          </p:cNvPr>
          <p:cNvCxnSpPr>
            <a:cxnSpLocks/>
          </p:cNvCxnSpPr>
          <p:nvPr/>
        </p:nvCxnSpPr>
        <p:spPr>
          <a:xfrm>
            <a:off x="777162" y="8273044"/>
            <a:ext cx="4926564"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14" name="Conector recto 113">
            <a:extLst>
              <a:ext uri="{FF2B5EF4-FFF2-40B4-BE49-F238E27FC236}">
                <a16:creationId xmlns:a16="http://schemas.microsoft.com/office/drawing/2014/main" id="{E5D0EC79-76B7-9673-676C-AFF4E1F5DEA1}"/>
              </a:ext>
            </a:extLst>
          </p:cNvPr>
          <p:cNvCxnSpPr>
            <a:cxnSpLocks/>
          </p:cNvCxnSpPr>
          <p:nvPr/>
        </p:nvCxnSpPr>
        <p:spPr>
          <a:xfrm>
            <a:off x="7439220" y="8273044"/>
            <a:ext cx="4926564"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15" name="Text Placeholder 4">
            <a:extLst>
              <a:ext uri="{FF2B5EF4-FFF2-40B4-BE49-F238E27FC236}">
                <a16:creationId xmlns:a16="http://schemas.microsoft.com/office/drawing/2014/main" id="{B7E2160F-E109-FDDF-E202-570AD596E6FE}"/>
              </a:ext>
            </a:extLst>
          </p:cNvPr>
          <p:cNvSpPr txBox="1">
            <a:spLocks/>
          </p:cNvSpPr>
          <p:nvPr/>
        </p:nvSpPr>
        <p:spPr>
          <a:xfrm>
            <a:off x="1748359" y="9338501"/>
            <a:ext cx="3051334" cy="913353"/>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400" b="1" dirty="0">
                <a:solidFill>
                  <a:schemeClr val="bg1"/>
                </a:solidFill>
                <a:latin typeface="Century Gothic" panose="020B0502020202020204" pitchFamily="34" charset="0"/>
              </a:rPr>
              <a:t>US$ </a:t>
            </a:r>
            <a:r>
              <a:rPr lang="es-CL" sz="2400" dirty="0">
                <a:solidFill>
                  <a:schemeClr val="bg1"/>
                </a:solidFill>
                <a:latin typeface="Century Gothic" panose="020B0502020202020204" pitchFamily="34" charset="0"/>
              </a:rPr>
              <a:t>364,532</a:t>
            </a:r>
            <a:r>
              <a:rPr lang="es-CL" sz="2400" b="1" dirty="0">
                <a:solidFill>
                  <a:schemeClr val="bg1"/>
                </a:solidFill>
                <a:latin typeface="Century Gothic" panose="020B0502020202020204" pitchFamily="34" charset="0"/>
              </a:rPr>
              <a:t> M</a:t>
            </a:r>
          </a:p>
          <a:p>
            <a:pPr lvl="0" algn="ctr">
              <a:lnSpc>
                <a:spcPct val="100000"/>
              </a:lnSpc>
              <a:spcBef>
                <a:spcPts val="600"/>
              </a:spcBef>
              <a:defRPr/>
            </a:pPr>
            <a:r>
              <a:rPr lang="es-CL" sz="2000" b="1" noProof="0" dirty="0">
                <a:solidFill>
                  <a:schemeClr val="bg1"/>
                </a:solidFill>
                <a:latin typeface="Century Gothic" panose="020B0502020202020204" pitchFamily="34" charset="0"/>
              </a:rPr>
              <a:t>Activos</a:t>
            </a:r>
            <a:endParaRPr kumimoji="0" lang="es-CL" sz="20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cxnSp>
        <p:nvCxnSpPr>
          <p:cNvPr id="116" name="Conector recto 115">
            <a:extLst>
              <a:ext uri="{FF2B5EF4-FFF2-40B4-BE49-F238E27FC236}">
                <a16:creationId xmlns:a16="http://schemas.microsoft.com/office/drawing/2014/main" id="{093FC3D1-D498-1CED-4C28-14807952E48A}"/>
              </a:ext>
            </a:extLst>
          </p:cNvPr>
          <p:cNvCxnSpPr>
            <a:cxnSpLocks/>
          </p:cNvCxnSpPr>
          <p:nvPr/>
        </p:nvCxnSpPr>
        <p:spPr>
          <a:xfrm>
            <a:off x="777162" y="10429395"/>
            <a:ext cx="4926564"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17" name="Text Placeholder 4">
            <a:extLst>
              <a:ext uri="{FF2B5EF4-FFF2-40B4-BE49-F238E27FC236}">
                <a16:creationId xmlns:a16="http://schemas.microsoft.com/office/drawing/2014/main" id="{53FCE5B8-E4CA-34D1-BA56-65EBC600B2C0}"/>
              </a:ext>
            </a:extLst>
          </p:cNvPr>
          <p:cNvSpPr txBox="1">
            <a:spLocks/>
          </p:cNvSpPr>
          <p:nvPr/>
        </p:nvSpPr>
        <p:spPr>
          <a:xfrm>
            <a:off x="8376834" y="9338501"/>
            <a:ext cx="3239269" cy="913353"/>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400" b="1" dirty="0">
                <a:solidFill>
                  <a:schemeClr val="bg1"/>
                </a:solidFill>
                <a:latin typeface="Century Gothic" panose="020B0502020202020204" pitchFamily="34" charset="0"/>
              </a:rPr>
              <a:t>US$ 56,025 M</a:t>
            </a:r>
          </a:p>
          <a:p>
            <a:pPr lvl="0" algn="ctr">
              <a:lnSpc>
                <a:spcPct val="100000"/>
              </a:lnSpc>
              <a:spcBef>
                <a:spcPts val="600"/>
              </a:spcBef>
              <a:defRPr/>
            </a:pPr>
            <a:r>
              <a:rPr kumimoji="0" lang="es-CL" sz="2000" b="1" i="0" u="none" strike="noStrike" kern="1200" cap="none" spc="0" normalizeH="0" baseline="0" noProof="0" dirty="0">
                <a:ln>
                  <a:noFill/>
                </a:ln>
                <a:solidFill>
                  <a:schemeClr val="bg1"/>
                </a:solidFill>
                <a:effectLst/>
                <a:uLnTx/>
                <a:uFillTx/>
                <a:latin typeface="Century Gothic" panose="020B0502020202020204" pitchFamily="34" charset="0"/>
              </a:rPr>
              <a:t>Patrimonio</a:t>
            </a:r>
          </a:p>
        </p:txBody>
      </p:sp>
      <p:cxnSp>
        <p:nvCxnSpPr>
          <p:cNvPr id="118" name="Conector recto 117">
            <a:extLst>
              <a:ext uri="{FF2B5EF4-FFF2-40B4-BE49-F238E27FC236}">
                <a16:creationId xmlns:a16="http://schemas.microsoft.com/office/drawing/2014/main" id="{F0083D0F-58EF-1069-F564-36CDD1D5361F}"/>
              </a:ext>
            </a:extLst>
          </p:cNvPr>
          <p:cNvCxnSpPr>
            <a:cxnSpLocks/>
          </p:cNvCxnSpPr>
          <p:nvPr/>
        </p:nvCxnSpPr>
        <p:spPr>
          <a:xfrm>
            <a:off x="7439220" y="10429395"/>
            <a:ext cx="4926564"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8" name="Graphic 7">
            <a:extLst>
              <a:ext uri="{FF2B5EF4-FFF2-40B4-BE49-F238E27FC236}">
                <a16:creationId xmlns:a16="http://schemas.microsoft.com/office/drawing/2014/main" id="{66AADE0A-9B32-86CE-1C43-DF03FCFAFA4F}"/>
              </a:ext>
            </a:extLst>
          </p:cNvPr>
          <p:cNvPicPr>
            <a:picLocks noChangeAspect="1"/>
          </p:cNvPicPr>
          <p:nvPr/>
        </p:nvPicPr>
        <p:blipFill>
          <a:blip r:embed="rId9">
            <a:extLst>
              <a:ext uri="{96DAC541-7B7A-43D3-8B79-37D633B846F1}">
                <asvg:svgBlip xmlns:asvg="http://schemas.microsoft.com/office/drawing/2016/SVG/main" r:embed="rId10"/>
              </a:ext>
            </a:extLst>
          </a:blip>
          <a:srcRect b="13704"/>
          <a:stretch/>
        </p:blipFill>
        <p:spPr>
          <a:xfrm>
            <a:off x="2933054" y="4225111"/>
            <a:ext cx="715627" cy="757915"/>
          </a:xfrm>
          <a:prstGeom prst="rect">
            <a:avLst/>
          </a:prstGeom>
        </p:spPr>
      </p:pic>
      <p:pic>
        <p:nvPicPr>
          <p:cNvPr id="11" name="Graphic 10">
            <a:extLst>
              <a:ext uri="{FF2B5EF4-FFF2-40B4-BE49-F238E27FC236}">
                <a16:creationId xmlns:a16="http://schemas.microsoft.com/office/drawing/2014/main" id="{A4A24BA0-331A-9FD8-A9A8-B9DFDF3D0B5B}"/>
              </a:ext>
            </a:extLst>
          </p:cNvPr>
          <p:cNvPicPr>
            <a:picLocks noChangeAspect="1"/>
          </p:cNvPicPr>
          <p:nvPr/>
        </p:nvPicPr>
        <p:blipFill>
          <a:blip r:embed="rId11">
            <a:extLst>
              <a:ext uri="{96DAC541-7B7A-43D3-8B79-37D633B846F1}">
                <asvg:svgBlip xmlns:asvg="http://schemas.microsoft.com/office/drawing/2016/SVG/main" r:embed="rId12"/>
              </a:ext>
            </a:extLst>
          </a:blip>
          <a:srcRect b="20981"/>
          <a:stretch/>
        </p:blipFill>
        <p:spPr>
          <a:xfrm>
            <a:off x="9435678" y="6414975"/>
            <a:ext cx="720252" cy="714575"/>
          </a:xfrm>
          <a:prstGeom prst="rect">
            <a:avLst/>
          </a:prstGeom>
        </p:spPr>
      </p:pic>
      <p:pic>
        <p:nvPicPr>
          <p:cNvPr id="23" name="Picture 7">
            <a:extLst>
              <a:ext uri="{FF2B5EF4-FFF2-40B4-BE49-F238E27FC236}">
                <a16:creationId xmlns:a16="http://schemas.microsoft.com/office/drawing/2014/main" id="{1F95C497-1019-D786-0677-4C1CE35EA806}"/>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638941" y="10948640"/>
            <a:ext cx="1978477" cy="418720"/>
          </a:xfrm>
          <a:prstGeom prst="rect">
            <a:avLst/>
          </a:prstGeom>
        </p:spPr>
      </p:pic>
      <p:pic>
        <p:nvPicPr>
          <p:cNvPr id="25" name="Picture 8">
            <a:extLst>
              <a:ext uri="{FF2B5EF4-FFF2-40B4-BE49-F238E27FC236}">
                <a16:creationId xmlns:a16="http://schemas.microsoft.com/office/drawing/2014/main" id="{54C33232-461D-549E-D171-452DE2779E2C}"/>
              </a:ext>
            </a:extLst>
          </p:cNvPr>
          <p:cNvPicPr>
            <a:picLocks noChangeAspect="1"/>
          </p:cNvPicPr>
          <p:nvPr/>
        </p:nvPicPr>
        <p:blipFill>
          <a:blip r:embed="rId14">
            <a:clrChange>
              <a:clrFrom>
                <a:srgbClr val="000000"/>
              </a:clrFrom>
              <a:clrTo>
                <a:srgbClr val="000000">
                  <a:alpha val="0"/>
                </a:srgbClr>
              </a:clrTo>
            </a:clrChange>
          </a:blip>
          <a:stretch>
            <a:fillRect/>
          </a:stretch>
        </p:blipFill>
        <p:spPr>
          <a:xfrm>
            <a:off x="2548278" y="10910540"/>
            <a:ext cx="1844558" cy="373381"/>
          </a:xfrm>
          <a:prstGeom prst="rect">
            <a:avLst/>
          </a:prstGeom>
        </p:spPr>
      </p:pic>
      <p:sp>
        <p:nvSpPr>
          <p:cNvPr id="27" name="Text Placeholder 4">
            <a:extLst>
              <a:ext uri="{FF2B5EF4-FFF2-40B4-BE49-F238E27FC236}">
                <a16:creationId xmlns:a16="http://schemas.microsoft.com/office/drawing/2014/main" id="{56760B77-4C11-E9D0-1667-E11E813DC17F}"/>
              </a:ext>
            </a:extLst>
          </p:cNvPr>
          <p:cNvSpPr txBox="1">
            <a:spLocks/>
          </p:cNvSpPr>
          <p:nvPr/>
        </p:nvSpPr>
        <p:spPr>
          <a:xfrm>
            <a:off x="2009429" y="11427982"/>
            <a:ext cx="2930191" cy="913353"/>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kumimoji="0" lang="es-CL" sz="2400" b="1" i="0" u="none" strike="noStrike" kern="1200" cap="none" spc="0" normalizeH="0" baseline="0" noProof="0" dirty="0">
                <a:ln>
                  <a:noFill/>
                </a:ln>
                <a:solidFill>
                  <a:schemeClr val="bg1"/>
                </a:solidFill>
                <a:effectLst/>
                <a:uLnTx/>
                <a:uFillTx/>
                <a:latin typeface="Century Gothic" panose="020B0502020202020204" pitchFamily="34" charset="0"/>
              </a:rPr>
              <a:t>A / N1</a:t>
            </a:r>
          </a:p>
          <a:p>
            <a:pPr lvl="0" algn="ctr">
              <a:lnSpc>
                <a:spcPct val="100000"/>
              </a:lnSpc>
              <a:spcBef>
                <a:spcPts val="600"/>
              </a:spcBef>
              <a:defRPr/>
            </a:pPr>
            <a:r>
              <a:rPr lang="es-CL" sz="2000" b="1" kern="1300" noProof="0" dirty="0">
                <a:solidFill>
                  <a:schemeClr val="bg1"/>
                </a:solidFill>
                <a:latin typeface="Century Gothic" panose="020B0502020202020204" pitchFamily="34" charset="0"/>
              </a:rPr>
              <a:t>Perspectivas </a:t>
            </a:r>
            <a:r>
              <a:rPr lang="es-CL" sz="2000" kern="1300" dirty="0">
                <a:solidFill>
                  <a:schemeClr val="bg1"/>
                </a:solidFill>
                <a:latin typeface="Century Gothic" panose="020B0502020202020204" pitchFamily="34" charset="0"/>
              </a:rPr>
              <a:t>Positivas</a:t>
            </a:r>
            <a:endParaRPr kumimoji="0" lang="es-CL" sz="2000" b="1" i="0" u="none" strike="noStrike" kern="1300" cap="none" normalizeH="0" noProof="0" dirty="0">
              <a:ln>
                <a:noFill/>
              </a:ln>
              <a:solidFill>
                <a:schemeClr val="bg1"/>
              </a:solidFill>
              <a:effectLst/>
              <a:uLnTx/>
              <a:uFillTx/>
              <a:latin typeface="Century Gothic" panose="020B0502020202020204" pitchFamily="34" charset="0"/>
            </a:endParaRPr>
          </a:p>
        </p:txBody>
      </p:sp>
      <p:sp>
        <p:nvSpPr>
          <p:cNvPr id="28" name="Text Placeholder 4">
            <a:extLst>
              <a:ext uri="{FF2B5EF4-FFF2-40B4-BE49-F238E27FC236}">
                <a16:creationId xmlns:a16="http://schemas.microsoft.com/office/drawing/2014/main" id="{F9944BDB-3F3F-AF4B-579E-A8416DA61637}"/>
              </a:ext>
            </a:extLst>
          </p:cNvPr>
          <p:cNvSpPr txBox="1">
            <a:spLocks/>
          </p:cNvSpPr>
          <p:nvPr/>
        </p:nvSpPr>
        <p:spPr>
          <a:xfrm>
            <a:off x="5189789" y="11427982"/>
            <a:ext cx="2930191" cy="913353"/>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kumimoji="0" lang="es-CL" sz="2400" b="1" i="0" u="none" strike="noStrike" kern="1200" cap="none" normalizeH="0" noProof="0" dirty="0">
                <a:ln>
                  <a:noFill/>
                </a:ln>
                <a:solidFill>
                  <a:schemeClr val="bg1"/>
                </a:solidFill>
                <a:effectLst/>
                <a:uLnTx/>
                <a:uFillTx/>
                <a:latin typeface="Century Gothic" panose="020B0502020202020204" pitchFamily="34" charset="0"/>
              </a:rPr>
              <a:t>A+ / N1+</a:t>
            </a:r>
          </a:p>
          <a:p>
            <a:pPr lvl="0" algn="ctr">
              <a:lnSpc>
                <a:spcPct val="100000"/>
              </a:lnSpc>
              <a:spcBef>
                <a:spcPts val="600"/>
              </a:spcBef>
              <a:defRPr/>
            </a:pPr>
            <a:r>
              <a:rPr lang="es-CL" sz="2000" b="1" kern="1300" noProof="0" dirty="0">
                <a:solidFill>
                  <a:schemeClr val="bg1"/>
                </a:solidFill>
                <a:latin typeface="Century Gothic" panose="020B0502020202020204" pitchFamily="34" charset="0"/>
              </a:rPr>
              <a:t>Perspectivas estables</a:t>
            </a:r>
            <a:endParaRPr kumimoji="0" lang="es-CL" sz="2000" b="1" i="0" u="none" strike="noStrike" kern="1300" cap="none" normalizeH="0" noProof="0" dirty="0">
              <a:ln>
                <a:noFill/>
              </a:ln>
              <a:solidFill>
                <a:schemeClr val="bg1"/>
              </a:solidFill>
              <a:effectLst/>
              <a:uLnTx/>
              <a:uFillTx/>
              <a:latin typeface="Century Gothic" panose="020B0502020202020204" pitchFamily="34" charset="0"/>
            </a:endParaRPr>
          </a:p>
        </p:txBody>
      </p:sp>
      <p:sp>
        <p:nvSpPr>
          <p:cNvPr id="29" name="Text Placeholder 4">
            <a:extLst>
              <a:ext uri="{FF2B5EF4-FFF2-40B4-BE49-F238E27FC236}">
                <a16:creationId xmlns:a16="http://schemas.microsoft.com/office/drawing/2014/main" id="{B3A4CFA3-645A-1B4C-AA50-2E7A2E4AA0B1}"/>
              </a:ext>
            </a:extLst>
          </p:cNvPr>
          <p:cNvSpPr txBox="1">
            <a:spLocks/>
          </p:cNvSpPr>
          <p:nvPr/>
        </p:nvSpPr>
        <p:spPr>
          <a:xfrm>
            <a:off x="8277220" y="11427982"/>
            <a:ext cx="2930191" cy="913353"/>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kumimoji="0" lang="es-CL" sz="2400" b="1" i="0" u="none" strike="noStrike" kern="1200" cap="none" normalizeH="0" noProof="0">
                <a:ln>
                  <a:noFill/>
                </a:ln>
                <a:solidFill>
                  <a:schemeClr val="bg1"/>
                </a:solidFill>
                <a:effectLst/>
                <a:uLnTx/>
                <a:uFillTx/>
                <a:latin typeface="Century Gothic" panose="020B0502020202020204" pitchFamily="34" charset="0"/>
              </a:rPr>
              <a:t>A / N1</a:t>
            </a:r>
          </a:p>
          <a:p>
            <a:pPr lvl="0" algn="ctr">
              <a:lnSpc>
                <a:spcPct val="100000"/>
              </a:lnSpc>
              <a:spcBef>
                <a:spcPts val="600"/>
              </a:spcBef>
              <a:defRPr/>
            </a:pPr>
            <a:r>
              <a:rPr lang="es-CL" sz="2000" b="1" kern="1300" noProof="0">
                <a:solidFill>
                  <a:schemeClr val="bg1"/>
                </a:solidFill>
                <a:latin typeface="Century Gothic" panose="020B0502020202020204" pitchFamily="34" charset="0"/>
              </a:rPr>
              <a:t>Perspectivas estables</a:t>
            </a:r>
            <a:endParaRPr kumimoji="0" lang="es-CL" sz="2000" b="1" i="0" u="none" strike="noStrike" kern="1300" cap="none" normalizeH="0" noProof="0">
              <a:ln>
                <a:noFill/>
              </a:ln>
              <a:solidFill>
                <a:schemeClr val="bg1"/>
              </a:solidFill>
              <a:effectLst/>
              <a:uLnTx/>
              <a:uFillTx/>
              <a:latin typeface="Century Gothic" panose="020B0502020202020204" pitchFamily="34" charset="0"/>
            </a:endParaRPr>
          </a:p>
        </p:txBody>
      </p:sp>
      <p:pic>
        <p:nvPicPr>
          <p:cNvPr id="1026" name="Picture 2" descr="Nuestra Empresa">
            <a:extLst>
              <a:ext uri="{FF2B5EF4-FFF2-40B4-BE49-F238E27FC236}">
                <a16:creationId xmlns:a16="http://schemas.microsoft.com/office/drawing/2014/main" id="{59BDF239-4B56-22AD-BB24-EA377E5C4004}"/>
              </a:ext>
            </a:extLst>
          </p:cNvPr>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2817" t="6246" r="4345" b="11092"/>
          <a:stretch/>
        </p:blipFill>
        <p:spPr bwMode="auto">
          <a:xfrm>
            <a:off x="8813792" y="10793230"/>
            <a:ext cx="1884378" cy="573881"/>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a:extLst>
              <a:ext uri="{FF2B5EF4-FFF2-40B4-BE49-F238E27FC236}">
                <a16:creationId xmlns:a16="http://schemas.microsoft.com/office/drawing/2014/main" id="{B39283F2-9194-07E8-1D88-DE23A1319C42}"/>
              </a:ext>
            </a:extLst>
          </p:cNvPr>
          <p:cNvPicPr>
            <a:picLocks noChangeAspect="1"/>
          </p:cNvPicPr>
          <p:nvPr/>
        </p:nvPicPr>
        <p:blipFill>
          <a:blip r:embed="rId16">
            <a:extLst>
              <a:ext uri="{96DAC541-7B7A-43D3-8B79-37D633B846F1}">
                <asvg:svgBlip xmlns:asvg="http://schemas.microsoft.com/office/drawing/2016/SVG/main" r:embed="rId17"/>
              </a:ext>
            </a:extLst>
          </a:blip>
          <a:srcRect b="19719"/>
          <a:stretch/>
        </p:blipFill>
        <p:spPr>
          <a:xfrm>
            <a:off x="2880811" y="8572389"/>
            <a:ext cx="795757" cy="798551"/>
          </a:xfrm>
          <a:prstGeom prst="rect">
            <a:avLst/>
          </a:prstGeom>
        </p:spPr>
      </p:pic>
      <p:pic>
        <p:nvPicPr>
          <p:cNvPr id="33" name="Graphic 32">
            <a:extLst>
              <a:ext uri="{FF2B5EF4-FFF2-40B4-BE49-F238E27FC236}">
                <a16:creationId xmlns:a16="http://schemas.microsoft.com/office/drawing/2014/main" id="{641A1F08-41E0-8234-54A1-6EB6C3E021CE}"/>
              </a:ext>
            </a:extLst>
          </p:cNvPr>
          <p:cNvPicPr>
            <a:picLocks noChangeAspect="1"/>
          </p:cNvPicPr>
          <p:nvPr/>
        </p:nvPicPr>
        <p:blipFill>
          <a:blip r:embed="rId18">
            <a:extLst>
              <a:ext uri="{96DAC541-7B7A-43D3-8B79-37D633B846F1}">
                <asvg:svgBlip xmlns:asvg="http://schemas.microsoft.com/office/drawing/2016/SVG/main" r:embed="rId19"/>
              </a:ext>
            </a:extLst>
          </a:blip>
          <a:srcRect t="13233" b="23865"/>
          <a:stretch/>
        </p:blipFill>
        <p:spPr>
          <a:xfrm>
            <a:off x="9370644" y="8427229"/>
            <a:ext cx="1224351" cy="945163"/>
          </a:xfrm>
          <a:prstGeom prst="rect">
            <a:avLst/>
          </a:prstGeom>
        </p:spPr>
      </p:pic>
      <p:sp>
        <p:nvSpPr>
          <p:cNvPr id="42" name="Foliennummernplatzhalter 4">
            <a:extLst>
              <a:ext uri="{FF2B5EF4-FFF2-40B4-BE49-F238E27FC236}">
                <a16:creationId xmlns:a16="http://schemas.microsoft.com/office/drawing/2014/main" id="{9A11356A-3F4B-C0EE-41B9-408A07634B42}"/>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rgbClr val="19234A"/>
                </a:solidFill>
              </a:rPr>
              <a:pPr/>
              <a:t>3</a:t>
            </a:fld>
            <a:endParaRPr lang="es-CL" b="0" noProof="0">
              <a:solidFill>
                <a:srgbClr val="19234A"/>
              </a:solidFill>
            </a:endParaRPr>
          </a:p>
        </p:txBody>
      </p:sp>
      <p:pic>
        <p:nvPicPr>
          <p:cNvPr id="2" name="Picture 83" descr="A red and white flag&#10;&#10;AI-generated content may be incorrect.">
            <a:extLst>
              <a:ext uri="{FF2B5EF4-FFF2-40B4-BE49-F238E27FC236}">
                <a16:creationId xmlns:a16="http://schemas.microsoft.com/office/drawing/2014/main" id="{57DEF72A-5D1E-DB47-27B2-CAD8746844F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005327" y="4702314"/>
            <a:ext cx="443368" cy="443368"/>
          </a:xfrm>
          <a:prstGeom prst="rect">
            <a:avLst/>
          </a:prstGeom>
        </p:spPr>
      </p:pic>
      <p:pic>
        <p:nvPicPr>
          <p:cNvPr id="12" name="Imagen 35" descr="Imagen que contiene Gráfico circular&#10;&#10;El contenido generado por IA puede ser incorrecto.">
            <a:extLst>
              <a:ext uri="{FF2B5EF4-FFF2-40B4-BE49-F238E27FC236}">
                <a16:creationId xmlns:a16="http://schemas.microsoft.com/office/drawing/2014/main" id="{FFD1CA31-37F9-9972-59B6-D9C98D1203A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638777" y="4702314"/>
            <a:ext cx="443368" cy="443368"/>
          </a:xfrm>
          <a:prstGeom prst="rect">
            <a:avLst/>
          </a:prstGeom>
        </p:spPr>
      </p:pic>
      <p:pic>
        <p:nvPicPr>
          <p:cNvPr id="14" name="Picture 81" descr="A red white and blue flag with a white star&#10;&#10;AI-generated content may be incorrect.">
            <a:extLst>
              <a:ext uri="{FF2B5EF4-FFF2-40B4-BE49-F238E27FC236}">
                <a16:creationId xmlns:a16="http://schemas.microsoft.com/office/drawing/2014/main" id="{F35DFD01-2DD1-306A-CC96-B7543C6CD76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8371878" y="4702314"/>
            <a:ext cx="443368" cy="443368"/>
          </a:xfrm>
          <a:prstGeom prst="rect">
            <a:avLst/>
          </a:prstGeom>
        </p:spPr>
      </p:pic>
      <p:pic>
        <p:nvPicPr>
          <p:cNvPr id="19" name="Picture 81" descr="A red white and blue flag with a white star&#10;&#10;AI-generated content may be incorrect.">
            <a:extLst>
              <a:ext uri="{FF2B5EF4-FFF2-40B4-BE49-F238E27FC236}">
                <a16:creationId xmlns:a16="http://schemas.microsoft.com/office/drawing/2014/main" id="{CC3270A1-6BCA-3C7D-F5A4-A2BF2C4A360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7638051" y="8199178"/>
            <a:ext cx="443368" cy="443368"/>
          </a:xfrm>
          <a:prstGeom prst="rect">
            <a:avLst/>
          </a:prstGeom>
        </p:spPr>
      </p:pic>
      <p:pic>
        <p:nvPicPr>
          <p:cNvPr id="20" name="Picture 81" descr="A red white and blue flag with a white star&#10;&#10;AI-generated content may be incorrect.">
            <a:extLst>
              <a:ext uri="{FF2B5EF4-FFF2-40B4-BE49-F238E27FC236}">
                <a16:creationId xmlns:a16="http://schemas.microsoft.com/office/drawing/2014/main" id="{1693EA20-F73E-8FC6-075D-DA027003636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147367" y="11006013"/>
            <a:ext cx="443368" cy="443368"/>
          </a:xfrm>
          <a:prstGeom prst="rect">
            <a:avLst/>
          </a:prstGeom>
        </p:spPr>
      </p:pic>
      <p:pic>
        <p:nvPicPr>
          <p:cNvPr id="26" name="Gráfico 25">
            <a:extLst>
              <a:ext uri="{FF2B5EF4-FFF2-40B4-BE49-F238E27FC236}">
                <a16:creationId xmlns:a16="http://schemas.microsoft.com/office/drawing/2014/main" id="{090E1BA6-DFEC-68AF-BDCD-268C13B34925}"/>
              </a:ext>
            </a:extLst>
          </p:cNvPr>
          <p:cNvPicPr>
            <a:picLocks noChangeAspect="1"/>
          </p:cNvPicPr>
          <p:nvPr/>
        </p:nvPicPr>
        <p:blipFill>
          <a:blip r:embed="rId23">
            <a:extLst>
              <a:ext uri="{96DAC541-7B7A-43D3-8B79-37D633B846F1}">
                <asvg:svgBlip xmlns:asvg="http://schemas.microsoft.com/office/drawing/2016/SVG/main" r:embed="rId24"/>
              </a:ext>
            </a:extLst>
          </a:blip>
          <a:srcRect b="19496"/>
          <a:stretch/>
        </p:blipFill>
        <p:spPr>
          <a:xfrm>
            <a:off x="21470757" y="9314891"/>
            <a:ext cx="1219200" cy="1226879"/>
          </a:xfrm>
          <a:prstGeom prst="rect">
            <a:avLst/>
          </a:prstGeom>
          <a:effectLst>
            <a:outerShdw blurRad="50800" dist="38100" dir="2700000" algn="tl" rotWithShape="0">
              <a:prstClr val="black">
                <a:alpha val="40000"/>
              </a:prstClr>
            </a:outerShdw>
          </a:effectLst>
        </p:spPr>
      </p:pic>
      <p:sp>
        <p:nvSpPr>
          <p:cNvPr id="18" name="Text Placeholder 4">
            <a:extLst>
              <a:ext uri="{FF2B5EF4-FFF2-40B4-BE49-F238E27FC236}">
                <a16:creationId xmlns:a16="http://schemas.microsoft.com/office/drawing/2014/main" id="{D2FC0423-CBD1-508A-49E4-A2EF382BF788}"/>
              </a:ext>
            </a:extLst>
          </p:cNvPr>
          <p:cNvSpPr txBox="1">
            <a:spLocks/>
          </p:cNvSpPr>
          <p:nvPr/>
        </p:nvSpPr>
        <p:spPr>
          <a:xfrm>
            <a:off x="8251326" y="5033684"/>
            <a:ext cx="3239269" cy="913353"/>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lnSpc>
                <a:spcPct val="100000"/>
              </a:lnSpc>
              <a:spcBef>
                <a:spcPts val="600"/>
              </a:spcBef>
              <a:defRPr/>
            </a:pPr>
            <a:r>
              <a:rPr lang="es-CL" sz="2400" b="1" dirty="0">
                <a:solidFill>
                  <a:schemeClr val="bg1"/>
                </a:solidFill>
                <a:latin typeface="Century Gothic" panose="020B0502020202020204" pitchFamily="34" charset="0"/>
              </a:rPr>
              <a:t>US$ 1’471</a:t>
            </a:r>
            <a:r>
              <a:rPr lang="es-CL" sz="2400" dirty="0">
                <a:solidFill>
                  <a:schemeClr val="bg1"/>
                </a:solidFill>
                <a:latin typeface="Century Gothic" panose="020B0502020202020204" pitchFamily="34" charset="0"/>
              </a:rPr>
              <a:t>,302</a:t>
            </a:r>
            <a:r>
              <a:rPr lang="es-CL" sz="2400" b="1" dirty="0">
                <a:solidFill>
                  <a:schemeClr val="bg1"/>
                </a:solidFill>
                <a:latin typeface="Century Gothic" panose="020B0502020202020204" pitchFamily="34" charset="0"/>
              </a:rPr>
              <a:t> M</a:t>
            </a:r>
          </a:p>
          <a:p>
            <a:pPr lvl="0" algn="ctr">
              <a:lnSpc>
                <a:spcPct val="100000"/>
              </a:lnSpc>
              <a:spcBef>
                <a:spcPts val="600"/>
              </a:spcBef>
              <a:defRPr/>
            </a:pPr>
            <a:r>
              <a:rPr lang="es-CL" sz="2000" b="1" noProof="0" dirty="0">
                <a:solidFill>
                  <a:schemeClr val="bg1"/>
                </a:solidFill>
                <a:latin typeface="Century Gothic" panose="020B0502020202020204" pitchFamily="34" charset="0"/>
              </a:rPr>
              <a:t>Giros</a:t>
            </a:r>
            <a:endParaRPr kumimoji="0" lang="es-CL" sz="20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15" name="Graphic 14">
            <a:extLst>
              <a:ext uri="{FF2B5EF4-FFF2-40B4-BE49-F238E27FC236}">
                <a16:creationId xmlns:a16="http://schemas.microsoft.com/office/drawing/2014/main" id="{A9F215E7-DD35-F8DE-BDD7-67245282A547}"/>
              </a:ext>
            </a:extLst>
          </p:cNvPr>
          <p:cNvPicPr>
            <a:picLocks noChangeAspect="1"/>
          </p:cNvPicPr>
          <p:nvPr/>
        </p:nvPicPr>
        <p:blipFill>
          <a:blip r:embed="rId25">
            <a:extLst>
              <a:ext uri="{96DAC541-7B7A-43D3-8B79-37D633B846F1}">
                <asvg:svgBlip xmlns:asvg="http://schemas.microsoft.com/office/drawing/2016/SVG/main" r:embed="rId26"/>
              </a:ext>
            </a:extLst>
          </a:blip>
          <a:srcRect l="15332" t="12785" r="14589" b="22364"/>
          <a:stretch/>
        </p:blipFill>
        <p:spPr>
          <a:xfrm>
            <a:off x="2841810" y="6325979"/>
            <a:ext cx="813151" cy="923497"/>
          </a:xfrm>
          <a:prstGeom prst="rect">
            <a:avLst/>
          </a:prstGeom>
        </p:spPr>
      </p:pic>
      <p:pic>
        <p:nvPicPr>
          <p:cNvPr id="36" name="Gráfico 35">
            <a:extLst>
              <a:ext uri="{FF2B5EF4-FFF2-40B4-BE49-F238E27FC236}">
                <a16:creationId xmlns:a16="http://schemas.microsoft.com/office/drawing/2014/main" id="{FE711523-83B9-B873-5F52-C73ED7FA21BB}"/>
              </a:ext>
            </a:extLst>
          </p:cNvPr>
          <p:cNvPicPr>
            <a:picLocks noChangeAspect="1"/>
          </p:cNvPicPr>
          <p:nvPr/>
        </p:nvPicPr>
        <p:blipFill>
          <a:blip r:embed="rId27">
            <a:extLst>
              <a:ext uri="{96DAC541-7B7A-43D3-8B79-37D633B846F1}">
                <asvg:svgBlip xmlns:asvg="http://schemas.microsoft.com/office/drawing/2016/SVG/main" r:embed="rId28"/>
              </a:ext>
            </a:extLst>
          </a:blip>
          <a:srcRect b="14397"/>
          <a:stretch/>
        </p:blipFill>
        <p:spPr>
          <a:xfrm>
            <a:off x="9401911" y="4023098"/>
            <a:ext cx="1047750" cy="1100744"/>
          </a:xfrm>
          <a:prstGeom prst="rect">
            <a:avLst/>
          </a:prstGeom>
        </p:spPr>
      </p:pic>
      <p:sp>
        <p:nvSpPr>
          <p:cNvPr id="3" name="Text Placeholder 4">
            <a:extLst>
              <a:ext uri="{FF2B5EF4-FFF2-40B4-BE49-F238E27FC236}">
                <a16:creationId xmlns:a16="http://schemas.microsoft.com/office/drawing/2014/main" id="{F1D18890-465D-14EA-134C-C7290CB7A14E}"/>
              </a:ext>
            </a:extLst>
          </p:cNvPr>
          <p:cNvSpPr txBox="1">
            <a:spLocks/>
          </p:cNvSpPr>
          <p:nvPr/>
        </p:nvSpPr>
        <p:spPr>
          <a:xfrm>
            <a:off x="11030573" y="11657811"/>
            <a:ext cx="4292035" cy="913353"/>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l"/>
            <a:endParaRPr lang="es-CL" sz="1800" b="1" i="0" u="none" strike="noStrike" baseline="0" dirty="0">
              <a:solidFill>
                <a:srgbClr val="000000"/>
              </a:solidFill>
              <a:latin typeface="GT America"/>
            </a:endParaRPr>
          </a:p>
          <a:p>
            <a:pPr algn="ctr"/>
            <a:r>
              <a:rPr lang="es-CL" sz="2400" b="1" dirty="0">
                <a:solidFill>
                  <a:schemeClr val="bg1"/>
                </a:solidFill>
                <a:latin typeface="Century Gothic" panose="020B0502020202020204" pitchFamily="34" charset="0"/>
              </a:rPr>
              <a:t> A-.pe</a:t>
            </a:r>
            <a:r>
              <a:rPr kumimoji="0" lang="es-CL" sz="2400" b="1" i="0" u="none" strike="noStrike" kern="1200" cap="none" normalizeH="0" noProof="0" dirty="0">
                <a:ln>
                  <a:noFill/>
                </a:ln>
                <a:solidFill>
                  <a:schemeClr val="bg1"/>
                </a:solidFill>
                <a:effectLst/>
                <a:uLnTx/>
                <a:uFillTx/>
                <a:latin typeface="Century Gothic" panose="020B0502020202020204" pitchFamily="34" charset="0"/>
              </a:rPr>
              <a:t>/ MLA-2+.pe</a:t>
            </a:r>
          </a:p>
          <a:p>
            <a:pPr algn="ctr">
              <a:lnSpc>
                <a:spcPct val="100000"/>
              </a:lnSpc>
              <a:spcBef>
                <a:spcPts val="600"/>
              </a:spcBef>
              <a:defRPr/>
            </a:pPr>
            <a:r>
              <a:rPr lang="es-CL" sz="2000" b="1" kern="1300" dirty="0">
                <a:solidFill>
                  <a:schemeClr val="bg1"/>
                </a:solidFill>
                <a:latin typeface="Century Gothic" panose="020B0502020202020204" pitchFamily="34" charset="0"/>
              </a:rPr>
              <a:t>Perspectivas estables</a:t>
            </a:r>
          </a:p>
          <a:p>
            <a:pPr algn="ctr"/>
            <a:endParaRPr lang="es-CL" sz="1800" b="1" i="0" u="none" strike="noStrike" baseline="0" dirty="0">
              <a:solidFill>
                <a:srgbClr val="000000"/>
              </a:solidFill>
              <a:latin typeface="GT America"/>
            </a:endParaRPr>
          </a:p>
          <a:p>
            <a:pPr lvl="0" algn="ctr">
              <a:lnSpc>
                <a:spcPct val="100000"/>
              </a:lnSpc>
              <a:spcBef>
                <a:spcPts val="600"/>
              </a:spcBef>
              <a:defRPr/>
            </a:pPr>
            <a:r>
              <a:rPr lang="es-CL" sz="2000" b="1" kern="1300" noProof="0" dirty="0">
                <a:solidFill>
                  <a:schemeClr val="bg1"/>
                </a:solidFill>
                <a:latin typeface="Century Gothic" panose="020B0502020202020204" pitchFamily="34" charset="0"/>
              </a:rPr>
              <a:t>Perspectivas estables</a:t>
            </a:r>
            <a:endParaRPr kumimoji="0" lang="es-CL" sz="2000" b="1" i="0" u="none" strike="noStrike" kern="1300" cap="none" normalizeH="0" noProof="0" dirty="0">
              <a:ln>
                <a:noFill/>
              </a:ln>
              <a:solidFill>
                <a:schemeClr val="bg1"/>
              </a:solidFill>
              <a:effectLst/>
              <a:uLnTx/>
              <a:uFillTx/>
              <a:latin typeface="Century Gothic" panose="020B0502020202020204" pitchFamily="34" charset="0"/>
            </a:endParaRPr>
          </a:p>
        </p:txBody>
      </p:sp>
      <p:pic>
        <p:nvPicPr>
          <p:cNvPr id="4" name="Imagen 3" descr="Logotipo, nombre de la empresa&#10;&#10;El contenido generado por IA puede ser incorrecto.">
            <a:extLst>
              <a:ext uri="{FF2B5EF4-FFF2-40B4-BE49-F238E27FC236}">
                <a16:creationId xmlns:a16="http://schemas.microsoft.com/office/drawing/2014/main" id="{18FC5AD7-D70D-AD8C-CA6C-4F92C53177D8}"/>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2131440" y="10704303"/>
            <a:ext cx="1814786" cy="907393"/>
          </a:xfrm>
          <a:prstGeom prst="rect">
            <a:avLst/>
          </a:prstGeom>
        </p:spPr>
      </p:pic>
      <p:pic>
        <p:nvPicPr>
          <p:cNvPr id="5" name="Picture 83" descr="A red and white flag&#10;&#10;AI-generated content may be incorrect.">
            <a:extLst>
              <a:ext uri="{FF2B5EF4-FFF2-40B4-BE49-F238E27FC236}">
                <a16:creationId xmlns:a16="http://schemas.microsoft.com/office/drawing/2014/main" id="{DBDFB814-B661-79B5-924E-A8629E0F472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218039" y="10905805"/>
            <a:ext cx="443368" cy="443368"/>
          </a:xfrm>
          <a:prstGeom prst="rect">
            <a:avLst/>
          </a:prstGeom>
        </p:spPr>
      </p:pic>
      <p:sp>
        <p:nvSpPr>
          <p:cNvPr id="7" name="Rectángulo 123">
            <a:extLst>
              <a:ext uri="{FF2B5EF4-FFF2-40B4-BE49-F238E27FC236}">
                <a16:creationId xmlns:a16="http://schemas.microsoft.com/office/drawing/2014/main" id="{A07C4AB0-CABC-12C0-9156-B6CD4A1B8206}"/>
              </a:ext>
            </a:extLst>
          </p:cNvPr>
          <p:cNvSpPr>
            <a:spLocks noChangeArrowheads="1"/>
          </p:cNvSpPr>
          <p:nvPr/>
        </p:nvSpPr>
        <p:spPr bwMode="auto">
          <a:xfrm>
            <a:off x="16544111" y="13266902"/>
            <a:ext cx="63596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r">
              <a:spcBef>
                <a:spcPts val="0"/>
              </a:spcBef>
            </a:pPr>
            <a:r>
              <a:rPr lang="es-CL" sz="1500" b="0" noProof="0" dirty="0">
                <a:solidFill>
                  <a:srgbClr val="19234A"/>
                </a:solidFill>
                <a:latin typeface="Century Gothic" panose="020B0502020202020204" pitchFamily="34" charset="0"/>
                <a:cs typeface="Arial Narrow"/>
              </a:rPr>
              <a:t>*Tipo de cambio a Septiembre 2025</a:t>
            </a:r>
          </a:p>
        </p:txBody>
      </p:sp>
    </p:spTree>
    <p:extLst>
      <p:ext uri="{BB962C8B-B14F-4D97-AF65-F5344CB8AC3E}">
        <p14:creationId xmlns:p14="http://schemas.microsoft.com/office/powerpoint/2010/main" val="37229993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AC71E-48BC-943E-AAAC-1AE1EF8B4BF2}"/>
            </a:ext>
          </a:extLst>
        </p:cNvPr>
        <p:cNvGrpSpPr/>
        <p:nvPr/>
      </p:nvGrpSpPr>
      <p:grpSpPr>
        <a:xfrm>
          <a:off x="0" y="0"/>
          <a:ext cx="0" cy="0"/>
          <a:chOff x="0" y="0"/>
          <a:chExt cx="0" cy="0"/>
        </a:xfrm>
      </p:grpSpPr>
      <p:sp>
        <p:nvSpPr>
          <p:cNvPr id="39" name="Rectángulo 38">
            <a:extLst>
              <a:ext uri="{FF2B5EF4-FFF2-40B4-BE49-F238E27FC236}">
                <a16:creationId xmlns:a16="http://schemas.microsoft.com/office/drawing/2014/main" id="{FEC3973A-9CA1-F401-9429-E607E7664E40}"/>
              </a:ext>
            </a:extLst>
          </p:cNvPr>
          <p:cNvSpPr/>
          <p:nvPr/>
        </p:nvSpPr>
        <p:spPr>
          <a:xfrm>
            <a:off x="708511" y="3278373"/>
            <a:ext cx="22729987" cy="4925333"/>
          </a:xfrm>
          <a:prstGeom prst="rect">
            <a:avLst/>
          </a:prstGeom>
          <a:solidFill>
            <a:srgbClr val="DCE6F1"/>
          </a:solidFill>
          <a:ln w="28575"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noProof="0">
              <a:ln>
                <a:noFill/>
              </a:ln>
              <a:solidFill>
                <a:srgbClr val="FFFFFF"/>
              </a:solidFill>
              <a:effectLst/>
              <a:uFillTx/>
              <a:latin typeface="+mn-lt"/>
              <a:ea typeface="+mn-ea"/>
              <a:cs typeface="+mn-cs"/>
              <a:sym typeface="Helvetica Neue Medium"/>
            </a:endParaRPr>
          </a:p>
        </p:txBody>
      </p:sp>
      <p:sp>
        <p:nvSpPr>
          <p:cNvPr id="20" name="Rectángulo 19">
            <a:extLst>
              <a:ext uri="{FF2B5EF4-FFF2-40B4-BE49-F238E27FC236}">
                <a16:creationId xmlns:a16="http://schemas.microsoft.com/office/drawing/2014/main" id="{BA06B6C3-4780-CEDC-B337-997FC35EED42}"/>
              </a:ext>
            </a:extLst>
          </p:cNvPr>
          <p:cNvSpPr/>
          <p:nvPr/>
        </p:nvSpPr>
        <p:spPr>
          <a:xfrm>
            <a:off x="2527919" y="5230340"/>
            <a:ext cx="18947827" cy="354487"/>
          </a:xfrm>
          <a:prstGeom prst="rect">
            <a:avLst/>
          </a:prstGeom>
          <a:solidFill>
            <a:srgbClr val="0066C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noProof="0">
              <a:ln>
                <a:noFill/>
              </a:ln>
              <a:solidFill>
                <a:srgbClr val="FFFFFF"/>
              </a:solidFill>
              <a:effectLst/>
              <a:uFillTx/>
              <a:latin typeface="+mn-lt"/>
              <a:ea typeface="+mn-ea"/>
              <a:cs typeface="+mn-cs"/>
              <a:sym typeface="Helvetica Neue Medium"/>
            </a:endParaRPr>
          </a:p>
        </p:txBody>
      </p:sp>
      <p:sp>
        <p:nvSpPr>
          <p:cNvPr id="103" name="Text Placeholder 4">
            <a:extLst>
              <a:ext uri="{FF2B5EF4-FFF2-40B4-BE49-F238E27FC236}">
                <a16:creationId xmlns:a16="http://schemas.microsoft.com/office/drawing/2014/main" id="{F558C5CC-97AB-B6AB-96F5-5C1E8A2F1409}"/>
              </a:ext>
            </a:extLst>
          </p:cNvPr>
          <p:cNvSpPr txBox="1">
            <a:spLocks/>
          </p:cNvSpPr>
          <p:nvPr/>
        </p:nvSpPr>
        <p:spPr>
          <a:xfrm>
            <a:off x="671187" y="2288018"/>
            <a:ext cx="23712813"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r>
              <a:rPr kumimoji="0" lang="es-CL" sz="2800" b="0" i="0" u="none" strike="noStrike" kern="1200" cap="none" spc="0" normalizeH="0" baseline="0" noProof="0" dirty="0">
                <a:ln>
                  <a:noFill/>
                </a:ln>
                <a:solidFill>
                  <a:srgbClr val="333333"/>
                </a:solidFill>
                <a:effectLst/>
                <a:uLnTx/>
                <a:uFillTx/>
                <a:latin typeface="Century Gothic" panose="020B0502020202020204" pitchFamily="34" charset="0"/>
              </a:rPr>
              <a:t>Principales </a:t>
            </a:r>
            <a:r>
              <a:rPr lang="es-CL" sz="2800" b="0" noProof="0" dirty="0">
                <a:solidFill>
                  <a:srgbClr val="333333"/>
                </a:solidFill>
                <a:latin typeface="Century Gothic" panose="020B0502020202020204" pitchFamily="34" charset="0"/>
              </a:rPr>
              <a:t>f</a:t>
            </a:r>
            <a:r>
              <a:rPr kumimoji="0" lang="es-CL" sz="2800" b="0" i="0" u="none" strike="noStrike" kern="1200" cap="none" spc="0" normalizeH="0" baseline="0" noProof="0" dirty="0">
                <a:ln>
                  <a:noFill/>
                </a:ln>
                <a:solidFill>
                  <a:srgbClr val="333333"/>
                </a:solidFill>
                <a:effectLst/>
                <a:uLnTx/>
                <a:uFillTx/>
                <a:latin typeface="Century Gothic" panose="020B0502020202020204" pitchFamily="34" charset="0"/>
              </a:rPr>
              <a:t>inanciamientos realizados</a:t>
            </a:r>
          </a:p>
        </p:txBody>
      </p:sp>
      <p:cxnSp>
        <p:nvCxnSpPr>
          <p:cNvPr id="17" name="Conector recto 19">
            <a:extLst>
              <a:ext uri="{FF2B5EF4-FFF2-40B4-BE49-F238E27FC236}">
                <a16:creationId xmlns:a16="http://schemas.microsoft.com/office/drawing/2014/main" id="{31F5211F-E8E8-3F69-4233-94248FA8171C}"/>
              </a:ext>
            </a:extLst>
          </p:cNvPr>
          <p:cNvCxnSpPr>
            <a:cxnSpLocks/>
          </p:cNvCxnSpPr>
          <p:nvPr/>
        </p:nvCxnSpPr>
        <p:spPr>
          <a:xfrm>
            <a:off x="708511" y="2892490"/>
            <a:ext cx="22729987" cy="0"/>
          </a:xfrm>
          <a:prstGeom prst="line">
            <a:avLst/>
          </a:prstGeom>
          <a:ln w="6350">
            <a:solidFill>
              <a:srgbClr val="333333"/>
            </a:solidFill>
          </a:ln>
        </p:spPr>
        <p:style>
          <a:lnRef idx="1">
            <a:schemeClr val="accent6"/>
          </a:lnRef>
          <a:fillRef idx="0">
            <a:schemeClr val="accent6"/>
          </a:fillRef>
          <a:effectRef idx="0">
            <a:schemeClr val="accent6"/>
          </a:effectRef>
          <a:fontRef idx="minor">
            <a:schemeClr val="tx1"/>
          </a:fontRef>
        </p:style>
      </p:cxnSp>
      <p:sp>
        <p:nvSpPr>
          <p:cNvPr id="21" name="Text Placeholder 4">
            <a:extLst>
              <a:ext uri="{FF2B5EF4-FFF2-40B4-BE49-F238E27FC236}">
                <a16:creationId xmlns:a16="http://schemas.microsoft.com/office/drawing/2014/main" id="{FA691FC6-1061-CF6E-CD34-C8E45489F53A}"/>
              </a:ext>
            </a:extLst>
          </p:cNvPr>
          <p:cNvSpPr txBox="1">
            <a:spLocks/>
          </p:cNvSpPr>
          <p:nvPr/>
        </p:nvSpPr>
        <p:spPr>
          <a:xfrm>
            <a:off x="671187" y="2544163"/>
            <a:ext cx="3581499" cy="348326"/>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kumimoji="0" lang="es-CL" sz="1500" b="0" i="0" u="none" strike="noStrike" kern="1200" cap="none" spc="0" normalizeH="0" baseline="0" noProof="0">
              <a:ln>
                <a:noFill/>
              </a:ln>
              <a:solidFill>
                <a:srgbClr val="19234A"/>
              </a:solidFill>
              <a:effectLst/>
              <a:uLnTx/>
              <a:uFillTx/>
              <a:latin typeface="Century Gothic" panose="020B0502020202020204" pitchFamily="34" charset="0"/>
            </a:endParaRPr>
          </a:p>
        </p:txBody>
      </p:sp>
      <p:sp>
        <p:nvSpPr>
          <p:cNvPr id="6" name="CuadroTexto 5">
            <a:extLst>
              <a:ext uri="{FF2B5EF4-FFF2-40B4-BE49-F238E27FC236}">
                <a16:creationId xmlns:a16="http://schemas.microsoft.com/office/drawing/2014/main" id="{116EB5D1-9CCA-B8DD-2CE1-28A69E7EFC4D}"/>
              </a:ext>
            </a:extLst>
          </p:cNvPr>
          <p:cNvSpPr txBox="1"/>
          <p:nvPr/>
        </p:nvSpPr>
        <p:spPr>
          <a:xfrm>
            <a:off x="671187" y="493725"/>
            <a:ext cx="1860436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b="1" noProof="0">
                <a:solidFill>
                  <a:srgbClr val="19234A"/>
                </a:solidFill>
                <a:latin typeface="Century Gothic" panose="020B0502020202020204" pitchFamily="34" charset="0"/>
                <a:ea typeface="Calibri" panose="020F0502020204030204" pitchFamily="34" charset="0"/>
                <a:cs typeface="Calibri" panose="020F0502020204030204" pitchFamily="34" charset="0"/>
              </a:rPr>
              <a:t>Participación activa en el mercado de capitales hace más de 22 años</a:t>
            </a:r>
          </a:p>
        </p:txBody>
      </p:sp>
      <p:grpSp>
        <p:nvGrpSpPr>
          <p:cNvPr id="7" name="Grupo 6">
            <a:extLst>
              <a:ext uri="{FF2B5EF4-FFF2-40B4-BE49-F238E27FC236}">
                <a16:creationId xmlns:a16="http://schemas.microsoft.com/office/drawing/2014/main" id="{3F3ADB74-DE48-9E72-9BA0-78A5B03610C4}"/>
              </a:ext>
            </a:extLst>
          </p:cNvPr>
          <p:cNvGrpSpPr/>
          <p:nvPr/>
        </p:nvGrpSpPr>
        <p:grpSpPr>
          <a:xfrm>
            <a:off x="708511" y="1427280"/>
            <a:ext cx="19427300" cy="0"/>
            <a:chOff x="708511" y="1628448"/>
            <a:chExt cx="19427300" cy="0"/>
          </a:xfrm>
        </p:grpSpPr>
        <p:cxnSp>
          <p:nvCxnSpPr>
            <p:cNvPr id="9" name="Conector recto 6">
              <a:extLst>
                <a:ext uri="{FF2B5EF4-FFF2-40B4-BE49-F238E27FC236}">
                  <a16:creationId xmlns:a16="http://schemas.microsoft.com/office/drawing/2014/main" id="{E1C5075F-999F-5A58-7DC0-063B0B6EF505}"/>
                </a:ext>
              </a:extLst>
            </p:cNvPr>
            <p:cNvCxnSpPr>
              <a:cxnSpLocks/>
            </p:cNvCxnSpPr>
            <p:nvPr userDrawn="1"/>
          </p:nvCxnSpPr>
          <p:spPr>
            <a:xfrm>
              <a:off x="5568511" y="1628448"/>
              <a:ext cx="4860000" cy="0"/>
            </a:xfrm>
            <a:prstGeom prst="line">
              <a:avLst/>
            </a:prstGeom>
            <a:ln w="127000">
              <a:solidFill>
                <a:srgbClr val="7FA4E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C4E1732-A45C-7E55-BBED-01624BAE9AE1}"/>
                </a:ext>
              </a:extLst>
            </p:cNvPr>
            <p:cNvCxnSpPr>
              <a:cxnSpLocks/>
            </p:cNvCxnSpPr>
            <p:nvPr userDrawn="1"/>
          </p:nvCxnSpPr>
          <p:spPr>
            <a:xfrm>
              <a:off x="10415811" y="1628448"/>
              <a:ext cx="4860000" cy="0"/>
            </a:xfrm>
            <a:prstGeom prst="line">
              <a:avLst/>
            </a:prstGeom>
            <a:ln w="127000">
              <a:solidFill>
                <a:srgbClr val="879AA5"/>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0154EB41-F98C-8A06-125B-E16256519AD9}"/>
                </a:ext>
              </a:extLst>
            </p:cNvPr>
            <p:cNvCxnSpPr/>
            <p:nvPr userDrawn="1"/>
          </p:nvCxnSpPr>
          <p:spPr>
            <a:xfrm>
              <a:off x="15275811" y="1628448"/>
              <a:ext cx="4860000" cy="0"/>
            </a:xfrm>
            <a:prstGeom prst="line">
              <a:avLst/>
            </a:prstGeom>
            <a:ln w="127000">
              <a:solidFill>
                <a:srgbClr val="A2B0B9"/>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0A9BE55-7413-612A-E469-B811C83122C6}"/>
                </a:ext>
              </a:extLst>
            </p:cNvPr>
            <p:cNvCxnSpPr>
              <a:cxnSpLocks/>
            </p:cNvCxnSpPr>
            <p:nvPr userDrawn="1"/>
          </p:nvCxnSpPr>
          <p:spPr>
            <a:xfrm>
              <a:off x="708511" y="1628448"/>
              <a:ext cx="4860000" cy="0"/>
            </a:xfrm>
            <a:prstGeom prst="line">
              <a:avLst/>
            </a:prstGeom>
            <a:ln w="127000">
              <a:solidFill>
                <a:srgbClr val="4B7ED5"/>
              </a:solidFill>
            </a:ln>
          </p:spPr>
          <p:style>
            <a:lnRef idx="1">
              <a:schemeClr val="accent1"/>
            </a:lnRef>
            <a:fillRef idx="0">
              <a:schemeClr val="accent1"/>
            </a:fillRef>
            <a:effectRef idx="0">
              <a:schemeClr val="accent1"/>
            </a:effectRef>
            <a:fontRef idx="minor">
              <a:schemeClr val="tx1"/>
            </a:fontRef>
          </p:style>
        </p:cxnSp>
      </p:grpSp>
      <p:sp>
        <p:nvSpPr>
          <p:cNvPr id="2" name="Foliennummernplatzhalter 4">
            <a:extLst>
              <a:ext uri="{FF2B5EF4-FFF2-40B4-BE49-F238E27FC236}">
                <a16:creationId xmlns:a16="http://schemas.microsoft.com/office/drawing/2014/main" id="{CA35FFEF-5B38-D228-6D77-CF3EA9B86258}"/>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rgbClr val="19234A"/>
                </a:solidFill>
              </a:rPr>
              <a:pPr/>
              <a:t>4</a:t>
            </a:fld>
            <a:endParaRPr lang="es-CL" b="0" noProof="0">
              <a:solidFill>
                <a:srgbClr val="19234A"/>
              </a:solidFill>
            </a:endParaRPr>
          </a:p>
        </p:txBody>
      </p:sp>
      <p:pic>
        <p:nvPicPr>
          <p:cNvPr id="3" name="Picture 4" descr="http://www.eurocapital.cl/images/front/logos/logo-navbar@2x.png">
            <a:extLst>
              <a:ext uri="{FF2B5EF4-FFF2-40B4-BE49-F238E27FC236}">
                <a16:creationId xmlns:a16="http://schemas.microsoft.com/office/drawing/2014/main" id="{34546627-ED20-1431-DA1F-E31AFBD79A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832"/>
          <a:stretch/>
        </p:blipFill>
        <p:spPr bwMode="auto">
          <a:xfrm>
            <a:off x="21949819" y="765358"/>
            <a:ext cx="1579207" cy="15200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Oval 1">
            <a:extLst>
              <a:ext uri="{FF2B5EF4-FFF2-40B4-BE49-F238E27FC236}">
                <a16:creationId xmlns:a16="http://schemas.microsoft.com/office/drawing/2014/main" id="{EFC8302D-39D2-794E-F663-99C41C430639}"/>
              </a:ext>
            </a:extLst>
          </p:cNvPr>
          <p:cNvSpPr/>
          <p:nvPr/>
        </p:nvSpPr>
        <p:spPr>
          <a:xfrm>
            <a:off x="1851344" y="4775119"/>
            <a:ext cx="1221184" cy="1221184"/>
          </a:xfrm>
          <a:prstGeom prst="ellipse">
            <a:avLst/>
          </a:prstGeom>
          <a:solidFill>
            <a:srgbClr val="0071CE"/>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400" b="1" noProof="0">
                <a:solidFill>
                  <a:srgbClr val="FFFFFF"/>
                </a:solidFill>
                <a:latin typeface="Century Gothic" panose="020B0502020202020204" pitchFamily="34" charset="0"/>
                <a:ea typeface="+mn-ea"/>
                <a:cs typeface="+mn-cs"/>
                <a:sym typeface="Helvetica Neue Medium"/>
              </a:rPr>
              <a:t>2012</a:t>
            </a:r>
            <a:endParaRPr kumimoji="0" lang="es-CL" sz="2400" b="1" i="0" u="none" strike="noStrike" cap="none" spc="0" normalizeH="0" baseline="0" noProof="0">
              <a:ln>
                <a:noFill/>
              </a:ln>
              <a:solidFill>
                <a:srgbClr val="FFFFFF"/>
              </a:solidFill>
              <a:effectLst/>
              <a:uFillTx/>
              <a:latin typeface="Century Gothic" panose="020B0502020202020204" pitchFamily="34" charset="0"/>
              <a:ea typeface="+mn-ea"/>
              <a:cs typeface="+mn-cs"/>
              <a:sym typeface="Helvetica Neue Medium"/>
            </a:endParaRPr>
          </a:p>
        </p:txBody>
      </p:sp>
      <p:sp>
        <p:nvSpPr>
          <p:cNvPr id="22" name="Oval 1">
            <a:extLst>
              <a:ext uri="{FF2B5EF4-FFF2-40B4-BE49-F238E27FC236}">
                <a16:creationId xmlns:a16="http://schemas.microsoft.com/office/drawing/2014/main" id="{0A560817-B039-0F0A-874D-5023E0BE0791}"/>
              </a:ext>
            </a:extLst>
          </p:cNvPr>
          <p:cNvSpPr/>
          <p:nvPr/>
        </p:nvSpPr>
        <p:spPr>
          <a:xfrm>
            <a:off x="16750354" y="4775119"/>
            <a:ext cx="1221184" cy="1221184"/>
          </a:xfrm>
          <a:prstGeom prst="ellipse">
            <a:avLst/>
          </a:prstGeom>
          <a:solidFill>
            <a:srgbClr val="0071CE"/>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400" b="1" noProof="0" dirty="0">
                <a:solidFill>
                  <a:srgbClr val="FFFFFF"/>
                </a:solidFill>
                <a:latin typeface="Century Gothic" panose="020B0502020202020204" pitchFamily="34" charset="0"/>
                <a:ea typeface="+mn-ea"/>
                <a:cs typeface="+mn-cs"/>
                <a:sym typeface="Helvetica Neue Medium"/>
              </a:rPr>
              <a:t>2021</a:t>
            </a:r>
            <a:endParaRPr kumimoji="0" lang="es-CL" sz="2400" b="1"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23" name="Oval 1">
            <a:extLst>
              <a:ext uri="{FF2B5EF4-FFF2-40B4-BE49-F238E27FC236}">
                <a16:creationId xmlns:a16="http://schemas.microsoft.com/office/drawing/2014/main" id="{4324CC12-EAA4-F4F1-F81E-D0CD5D39F5E1}"/>
              </a:ext>
            </a:extLst>
          </p:cNvPr>
          <p:cNvSpPr/>
          <p:nvPr/>
        </p:nvSpPr>
        <p:spPr>
          <a:xfrm>
            <a:off x="5397789" y="4775119"/>
            <a:ext cx="1221184" cy="1221184"/>
          </a:xfrm>
          <a:prstGeom prst="ellipse">
            <a:avLst/>
          </a:prstGeom>
          <a:solidFill>
            <a:srgbClr val="0071CE"/>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400" b="1"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2015</a:t>
            </a:r>
          </a:p>
        </p:txBody>
      </p:sp>
      <p:sp>
        <p:nvSpPr>
          <p:cNvPr id="24" name="Oval 1">
            <a:extLst>
              <a:ext uri="{FF2B5EF4-FFF2-40B4-BE49-F238E27FC236}">
                <a16:creationId xmlns:a16="http://schemas.microsoft.com/office/drawing/2014/main" id="{2D8C7505-872D-6A0A-AC59-546ADB173EEC}"/>
              </a:ext>
            </a:extLst>
          </p:cNvPr>
          <p:cNvSpPr/>
          <p:nvPr/>
        </p:nvSpPr>
        <p:spPr>
          <a:xfrm>
            <a:off x="9200266" y="4775119"/>
            <a:ext cx="1221184" cy="1221184"/>
          </a:xfrm>
          <a:prstGeom prst="ellipse">
            <a:avLst/>
          </a:prstGeom>
          <a:solidFill>
            <a:srgbClr val="0071CE"/>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400" b="1" i="0" u="none" strike="noStrike" cap="none" spc="0" normalizeH="0" baseline="0" noProof="0">
                <a:ln>
                  <a:noFill/>
                </a:ln>
                <a:solidFill>
                  <a:srgbClr val="FFFFFF"/>
                </a:solidFill>
                <a:effectLst/>
                <a:uFillTx/>
                <a:latin typeface="Century Gothic" panose="020B0502020202020204" pitchFamily="34" charset="0"/>
                <a:ea typeface="+mn-ea"/>
                <a:cs typeface="+mn-cs"/>
                <a:sym typeface="Helvetica Neue Medium"/>
              </a:rPr>
              <a:t>2018</a:t>
            </a:r>
          </a:p>
        </p:txBody>
      </p:sp>
      <p:sp>
        <p:nvSpPr>
          <p:cNvPr id="25" name="Oval 1">
            <a:extLst>
              <a:ext uri="{FF2B5EF4-FFF2-40B4-BE49-F238E27FC236}">
                <a16:creationId xmlns:a16="http://schemas.microsoft.com/office/drawing/2014/main" id="{3C1B3325-1D67-FE74-51C8-EEAF5DA056CF}"/>
              </a:ext>
            </a:extLst>
          </p:cNvPr>
          <p:cNvSpPr/>
          <p:nvPr/>
        </p:nvSpPr>
        <p:spPr>
          <a:xfrm>
            <a:off x="12819863" y="4775119"/>
            <a:ext cx="1221184" cy="1221184"/>
          </a:xfrm>
          <a:prstGeom prst="ellipse">
            <a:avLst/>
          </a:prstGeom>
          <a:solidFill>
            <a:srgbClr val="0071CE"/>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400" b="1" i="0" u="none" strike="noStrike" cap="none" spc="0" normalizeH="0" baseline="0" noProof="0">
                <a:ln>
                  <a:noFill/>
                </a:ln>
                <a:solidFill>
                  <a:srgbClr val="FFFFFF"/>
                </a:solidFill>
                <a:effectLst/>
                <a:uFillTx/>
                <a:latin typeface="Century Gothic" panose="020B0502020202020204" pitchFamily="34" charset="0"/>
                <a:ea typeface="+mn-ea"/>
                <a:cs typeface="+mn-cs"/>
                <a:sym typeface="Helvetica Neue Medium"/>
              </a:rPr>
              <a:t>2019</a:t>
            </a:r>
          </a:p>
        </p:txBody>
      </p:sp>
      <p:sp>
        <p:nvSpPr>
          <p:cNvPr id="28" name="Text Placeholder 4">
            <a:extLst>
              <a:ext uri="{FF2B5EF4-FFF2-40B4-BE49-F238E27FC236}">
                <a16:creationId xmlns:a16="http://schemas.microsoft.com/office/drawing/2014/main" id="{849EE5A9-AFBD-EA62-B608-3BDE7CEA7B7B}"/>
              </a:ext>
            </a:extLst>
          </p:cNvPr>
          <p:cNvSpPr txBox="1">
            <a:spLocks/>
          </p:cNvSpPr>
          <p:nvPr/>
        </p:nvSpPr>
        <p:spPr>
          <a:xfrm>
            <a:off x="1223686" y="6598547"/>
            <a:ext cx="2476500"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defRPr/>
            </a:pPr>
            <a:r>
              <a:rPr lang="es-CL" sz="2800" b="0" noProof="0" dirty="0">
                <a:solidFill>
                  <a:srgbClr val="333333"/>
                </a:solidFill>
                <a:latin typeface="Century Gothic" panose="020B0502020202020204" pitchFamily="34" charset="0"/>
              </a:rPr>
              <a:t>Primera colocación</a:t>
            </a:r>
          </a:p>
          <a:p>
            <a:pPr lvl="0" algn="ctr">
              <a:defRPr/>
            </a:pPr>
            <a:r>
              <a:rPr lang="es-CL" sz="2800" dirty="0">
                <a:solidFill>
                  <a:srgbClr val="333333"/>
                </a:solidFill>
                <a:latin typeface="Century Gothic" panose="020B0502020202020204" pitchFamily="34" charset="0"/>
              </a:rPr>
              <a:t>US$ 47,000 M</a:t>
            </a:r>
          </a:p>
        </p:txBody>
      </p:sp>
      <p:sp>
        <p:nvSpPr>
          <p:cNvPr id="30" name="Text Placeholder 4">
            <a:extLst>
              <a:ext uri="{FF2B5EF4-FFF2-40B4-BE49-F238E27FC236}">
                <a16:creationId xmlns:a16="http://schemas.microsoft.com/office/drawing/2014/main" id="{2ADF34D5-67BE-AA9A-A643-50F2593679F0}"/>
              </a:ext>
            </a:extLst>
          </p:cNvPr>
          <p:cNvSpPr txBox="1">
            <a:spLocks/>
          </p:cNvSpPr>
          <p:nvPr/>
        </p:nvSpPr>
        <p:spPr>
          <a:xfrm>
            <a:off x="708511" y="3676660"/>
            <a:ext cx="22729987"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defRPr/>
            </a:pPr>
            <a:r>
              <a:rPr lang="es-CL" sz="2800" b="1" dirty="0">
                <a:solidFill>
                  <a:srgbClr val="333333"/>
                </a:solidFill>
                <a:latin typeface="Century Gothic" panose="020B0502020202020204" pitchFamily="34" charset="0"/>
              </a:rPr>
              <a:t>6</a:t>
            </a:r>
            <a:r>
              <a:rPr lang="es-CL" sz="2800" b="1" noProof="0" dirty="0">
                <a:solidFill>
                  <a:srgbClr val="333333"/>
                </a:solidFill>
                <a:latin typeface="Century Gothic" panose="020B0502020202020204" pitchFamily="34" charset="0"/>
              </a:rPr>
              <a:t> colocaciones de </a:t>
            </a:r>
            <a:r>
              <a:rPr lang="es-CL" sz="2800" b="1" noProof="0" dirty="0">
                <a:solidFill>
                  <a:srgbClr val="0066CC"/>
                </a:solidFill>
                <a:latin typeface="Century Gothic" panose="020B0502020202020204" pitchFamily="34" charset="0"/>
              </a:rPr>
              <a:t>Bonos Corporativos por + US$ 200 MM</a:t>
            </a:r>
            <a:r>
              <a:rPr lang="es-CL" sz="2800" b="1" noProof="0" dirty="0">
                <a:solidFill>
                  <a:srgbClr val="333333"/>
                </a:solidFill>
                <a:latin typeface="Century Gothic" panose="020B0502020202020204" pitchFamily="34" charset="0"/>
              </a:rPr>
              <a:t> </a:t>
            </a:r>
            <a:r>
              <a:rPr lang="es-CL" sz="2800" b="1" noProof="0" dirty="0">
                <a:solidFill>
                  <a:srgbClr val="0066CC"/>
                </a:solidFill>
                <a:latin typeface="Century Gothic" panose="020B0502020202020204" pitchFamily="34" charset="0"/>
              </a:rPr>
              <a:t>desde 2012</a:t>
            </a:r>
            <a:endParaRPr kumimoji="0" lang="es-CL" sz="2800" b="1" i="0" u="none" strike="noStrike" kern="1200" cap="none" spc="0" normalizeH="0" baseline="0" noProof="0" dirty="0">
              <a:ln>
                <a:noFill/>
              </a:ln>
              <a:solidFill>
                <a:srgbClr val="0066CC"/>
              </a:solidFill>
              <a:effectLst/>
              <a:uLnTx/>
              <a:uFillTx/>
              <a:latin typeface="Century Gothic" panose="020B0502020202020204" pitchFamily="34" charset="0"/>
            </a:endParaRPr>
          </a:p>
        </p:txBody>
      </p:sp>
      <p:sp>
        <p:nvSpPr>
          <p:cNvPr id="31" name="Text Placeholder 4">
            <a:extLst>
              <a:ext uri="{FF2B5EF4-FFF2-40B4-BE49-F238E27FC236}">
                <a16:creationId xmlns:a16="http://schemas.microsoft.com/office/drawing/2014/main" id="{6FC40DA7-2D8D-678E-8935-7BA8262E0F84}"/>
              </a:ext>
            </a:extLst>
          </p:cNvPr>
          <p:cNvSpPr txBox="1">
            <a:spLocks/>
          </p:cNvSpPr>
          <p:nvPr/>
        </p:nvSpPr>
        <p:spPr>
          <a:xfrm>
            <a:off x="4770131" y="6598547"/>
            <a:ext cx="2476500"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defRPr/>
            </a:pPr>
            <a:r>
              <a:rPr lang="es-CL" sz="2800" b="0" noProof="0" dirty="0">
                <a:solidFill>
                  <a:srgbClr val="333333"/>
                </a:solidFill>
                <a:latin typeface="Century Gothic" panose="020B0502020202020204" pitchFamily="34" charset="0"/>
              </a:rPr>
              <a:t>Segunda colocación</a:t>
            </a:r>
          </a:p>
          <a:p>
            <a:pPr lvl="0" algn="ctr">
              <a:defRPr/>
            </a:pPr>
            <a:r>
              <a:rPr lang="es-CL" sz="2800" dirty="0">
                <a:solidFill>
                  <a:srgbClr val="333333"/>
                </a:solidFill>
                <a:latin typeface="Century Gothic" panose="020B0502020202020204" pitchFamily="34" charset="0"/>
              </a:rPr>
              <a:t>US$ 36,000 M</a:t>
            </a:r>
          </a:p>
        </p:txBody>
      </p:sp>
      <p:sp>
        <p:nvSpPr>
          <p:cNvPr id="32" name="Text Placeholder 4">
            <a:extLst>
              <a:ext uri="{FF2B5EF4-FFF2-40B4-BE49-F238E27FC236}">
                <a16:creationId xmlns:a16="http://schemas.microsoft.com/office/drawing/2014/main" id="{F2D2E883-A059-7EB5-5407-D70FA417F9F7}"/>
              </a:ext>
            </a:extLst>
          </p:cNvPr>
          <p:cNvSpPr txBox="1">
            <a:spLocks/>
          </p:cNvSpPr>
          <p:nvPr/>
        </p:nvSpPr>
        <p:spPr>
          <a:xfrm>
            <a:off x="8572608" y="6598547"/>
            <a:ext cx="2476500"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defRPr/>
            </a:pPr>
            <a:r>
              <a:rPr lang="es-CL" sz="2800" b="0" noProof="0" dirty="0">
                <a:solidFill>
                  <a:srgbClr val="333333"/>
                </a:solidFill>
                <a:latin typeface="Century Gothic" panose="020B0502020202020204" pitchFamily="34" charset="0"/>
              </a:rPr>
              <a:t>Tercera colocación</a:t>
            </a:r>
          </a:p>
          <a:p>
            <a:pPr lvl="0" algn="ctr">
              <a:defRPr/>
            </a:pPr>
            <a:r>
              <a:rPr lang="es-CL" sz="2800" dirty="0">
                <a:solidFill>
                  <a:srgbClr val="333333"/>
                </a:solidFill>
                <a:latin typeface="Century Gothic" panose="020B0502020202020204" pitchFamily="34" charset="0"/>
              </a:rPr>
              <a:t>US$ 40,000 M</a:t>
            </a:r>
          </a:p>
        </p:txBody>
      </p:sp>
      <p:sp>
        <p:nvSpPr>
          <p:cNvPr id="33" name="Text Placeholder 4">
            <a:extLst>
              <a:ext uri="{FF2B5EF4-FFF2-40B4-BE49-F238E27FC236}">
                <a16:creationId xmlns:a16="http://schemas.microsoft.com/office/drawing/2014/main" id="{5A624BB9-9FFA-8D2B-51F0-7CD70065AEB2}"/>
              </a:ext>
            </a:extLst>
          </p:cNvPr>
          <p:cNvSpPr txBox="1">
            <a:spLocks/>
          </p:cNvSpPr>
          <p:nvPr/>
        </p:nvSpPr>
        <p:spPr>
          <a:xfrm>
            <a:off x="11990850" y="6598547"/>
            <a:ext cx="2879209"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defRPr/>
            </a:pPr>
            <a:r>
              <a:rPr lang="es-CL" sz="2800" b="0" noProof="0" dirty="0">
                <a:solidFill>
                  <a:srgbClr val="333333"/>
                </a:solidFill>
                <a:latin typeface="Century Gothic" panose="020B0502020202020204" pitchFamily="34" charset="0"/>
              </a:rPr>
              <a:t>Cuarta colocación</a:t>
            </a:r>
          </a:p>
          <a:p>
            <a:pPr lvl="0" algn="ctr">
              <a:defRPr/>
            </a:pPr>
            <a:r>
              <a:rPr lang="es-CL" sz="2800" dirty="0">
                <a:solidFill>
                  <a:srgbClr val="333333"/>
                </a:solidFill>
                <a:latin typeface="Century Gothic" panose="020B0502020202020204" pitchFamily="34" charset="0"/>
              </a:rPr>
              <a:t>US$ 39,000 M</a:t>
            </a:r>
          </a:p>
        </p:txBody>
      </p:sp>
      <p:sp>
        <p:nvSpPr>
          <p:cNvPr id="34" name="Text Placeholder 4">
            <a:extLst>
              <a:ext uri="{FF2B5EF4-FFF2-40B4-BE49-F238E27FC236}">
                <a16:creationId xmlns:a16="http://schemas.microsoft.com/office/drawing/2014/main" id="{85B7DE79-1096-5C48-8F5B-09023026B559}"/>
              </a:ext>
            </a:extLst>
          </p:cNvPr>
          <p:cNvSpPr txBox="1">
            <a:spLocks/>
          </p:cNvSpPr>
          <p:nvPr/>
        </p:nvSpPr>
        <p:spPr>
          <a:xfrm>
            <a:off x="16122696" y="6598547"/>
            <a:ext cx="2476500"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defRPr/>
            </a:pPr>
            <a:r>
              <a:rPr lang="es-CL" sz="2800" b="0" noProof="0" dirty="0">
                <a:solidFill>
                  <a:srgbClr val="333333"/>
                </a:solidFill>
                <a:latin typeface="Century Gothic" panose="020B0502020202020204" pitchFamily="34" charset="0"/>
              </a:rPr>
              <a:t>Quinta colocación</a:t>
            </a:r>
          </a:p>
          <a:p>
            <a:pPr lvl="0" algn="ctr">
              <a:defRPr/>
            </a:pPr>
            <a:r>
              <a:rPr lang="es-CL" sz="2800" dirty="0">
                <a:solidFill>
                  <a:srgbClr val="333333"/>
                </a:solidFill>
                <a:latin typeface="Century Gothic" panose="020B0502020202020204" pitchFamily="34" charset="0"/>
              </a:rPr>
              <a:t>US$ 40,000 M</a:t>
            </a:r>
          </a:p>
        </p:txBody>
      </p:sp>
      <p:sp>
        <p:nvSpPr>
          <p:cNvPr id="35" name="Rectángulo 34">
            <a:extLst>
              <a:ext uri="{FF2B5EF4-FFF2-40B4-BE49-F238E27FC236}">
                <a16:creationId xmlns:a16="http://schemas.microsoft.com/office/drawing/2014/main" id="{BB4D24E8-D0CE-2439-2429-A55D74DFC202}"/>
              </a:ext>
            </a:extLst>
          </p:cNvPr>
          <p:cNvSpPr/>
          <p:nvPr/>
        </p:nvSpPr>
        <p:spPr>
          <a:xfrm>
            <a:off x="708511" y="8413900"/>
            <a:ext cx="11246498" cy="4330550"/>
          </a:xfrm>
          <a:prstGeom prst="rect">
            <a:avLst/>
          </a:prstGeom>
          <a:solidFill>
            <a:srgbClr val="ECF0E2"/>
          </a:solidFill>
          <a:ln w="28575"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noProof="0">
              <a:ln>
                <a:noFill/>
              </a:ln>
              <a:solidFill>
                <a:srgbClr val="FFFFFF"/>
              </a:solidFill>
              <a:effectLst/>
              <a:uFillTx/>
              <a:latin typeface="+mn-lt"/>
              <a:ea typeface="+mn-ea"/>
              <a:cs typeface="+mn-cs"/>
              <a:sym typeface="Helvetica Neue Medium"/>
            </a:endParaRPr>
          </a:p>
        </p:txBody>
      </p:sp>
      <p:sp>
        <p:nvSpPr>
          <p:cNvPr id="36" name="Rectángulo 35">
            <a:extLst>
              <a:ext uri="{FF2B5EF4-FFF2-40B4-BE49-F238E27FC236}">
                <a16:creationId xmlns:a16="http://schemas.microsoft.com/office/drawing/2014/main" id="{11390334-E073-2364-968D-528F4DEC6FBA}"/>
              </a:ext>
            </a:extLst>
          </p:cNvPr>
          <p:cNvSpPr/>
          <p:nvPr/>
        </p:nvSpPr>
        <p:spPr>
          <a:xfrm>
            <a:off x="12192000" y="8413900"/>
            <a:ext cx="11246498" cy="4330550"/>
          </a:xfrm>
          <a:prstGeom prst="rect">
            <a:avLst/>
          </a:prstGeom>
          <a:solidFill>
            <a:srgbClr val="F5EBE2"/>
          </a:solidFill>
          <a:ln w="28575"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noProof="0">
              <a:ln>
                <a:noFill/>
              </a:ln>
              <a:solidFill>
                <a:srgbClr val="FFFFFF"/>
              </a:solidFill>
              <a:effectLst/>
              <a:uFillTx/>
              <a:latin typeface="+mn-lt"/>
              <a:ea typeface="+mn-ea"/>
              <a:cs typeface="+mn-cs"/>
              <a:sym typeface="Helvetica Neue Medium"/>
            </a:endParaRPr>
          </a:p>
        </p:txBody>
      </p:sp>
      <p:pic>
        <p:nvPicPr>
          <p:cNvPr id="43" name="Gráfico 42">
            <a:extLst>
              <a:ext uri="{FF2B5EF4-FFF2-40B4-BE49-F238E27FC236}">
                <a16:creationId xmlns:a16="http://schemas.microsoft.com/office/drawing/2014/main" id="{35350CF0-566C-529A-22C4-249D99A02EF1}"/>
              </a:ext>
            </a:extLst>
          </p:cNvPr>
          <p:cNvPicPr>
            <a:picLocks noChangeAspect="1"/>
          </p:cNvPicPr>
          <p:nvPr/>
        </p:nvPicPr>
        <p:blipFill>
          <a:blip r:embed="rId4">
            <a:extLst>
              <a:ext uri="{96DAC541-7B7A-43D3-8B79-37D633B846F1}">
                <asvg:svgBlip xmlns:asvg="http://schemas.microsoft.com/office/drawing/2016/SVG/main" r:embed="rId5"/>
              </a:ext>
            </a:extLst>
          </a:blip>
          <a:srcRect b="24173"/>
          <a:stretch/>
        </p:blipFill>
        <p:spPr>
          <a:xfrm>
            <a:off x="5568511" y="8756838"/>
            <a:ext cx="1946891" cy="1845345"/>
          </a:xfrm>
          <a:prstGeom prst="rect">
            <a:avLst/>
          </a:prstGeom>
        </p:spPr>
      </p:pic>
      <p:sp>
        <p:nvSpPr>
          <p:cNvPr id="44" name="Text Placeholder 4">
            <a:extLst>
              <a:ext uri="{FF2B5EF4-FFF2-40B4-BE49-F238E27FC236}">
                <a16:creationId xmlns:a16="http://schemas.microsoft.com/office/drawing/2014/main" id="{27443048-FEF0-FADF-C232-EC834D426A24}"/>
              </a:ext>
            </a:extLst>
          </p:cNvPr>
          <p:cNvSpPr txBox="1">
            <a:spLocks/>
          </p:cNvSpPr>
          <p:nvPr/>
        </p:nvSpPr>
        <p:spPr>
          <a:xfrm>
            <a:off x="945502" y="10796267"/>
            <a:ext cx="10412748" cy="1946339"/>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defRPr/>
            </a:pPr>
            <a:r>
              <a:rPr lang="es-CL" sz="2400" noProof="0" dirty="0">
                <a:solidFill>
                  <a:srgbClr val="333333"/>
                </a:solidFill>
                <a:latin typeface="Century Gothic" panose="020B0502020202020204" pitchFamily="34" charset="0"/>
              </a:rPr>
              <a:t>Emisor recurrente de </a:t>
            </a:r>
            <a:r>
              <a:rPr lang="es-CL" sz="2400" b="1" noProof="0" dirty="0">
                <a:solidFill>
                  <a:srgbClr val="9AC438"/>
                </a:solidFill>
                <a:latin typeface="Century Gothic" panose="020B0502020202020204" pitchFamily="34" charset="0"/>
              </a:rPr>
              <a:t>Efectos de Comercio</a:t>
            </a:r>
            <a:r>
              <a:rPr lang="es-CL" sz="2400" noProof="0" dirty="0">
                <a:solidFill>
                  <a:srgbClr val="333333"/>
                </a:solidFill>
                <a:latin typeface="Century Gothic" panose="020B0502020202020204" pitchFamily="34" charset="0"/>
              </a:rPr>
              <a:t>, con colocaciones por más de US$ 60 MM anuales </a:t>
            </a:r>
            <a:r>
              <a:rPr lang="es-CL" sz="2400" b="1" noProof="0" dirty="0">
                <a:solidFill>
                  <a:srgbClr val="9AC438"/>
                </a:solidFill>
                <a:latin typeface="Century Gothic" panose="020B0502020202020204" pitchFamily="34" charset="0"/>
              </a:rPr>
              <a:t>desde 2003</a:t>
            </a:r>
          </a:p>
          <a:p>
            <a:pPr algn="ctr">
              <a:defRPr/>
            </a:pPr>
            <a:r>
              <a:rPr lang="es-CL" sz="2400" b="0" dirty="0">
                <a:solidFill>
                  <a:srgbClr val="5F605D"/>
                </a:solidFill>
                <a:latin typeface="Century Gothic" panose="020B0502020202020204" pitchFamily="34" charset="0"/>
              </a:rPr>
              <a:t>Colocaciones a Diciembre 2025 </a:t>
            </a:r>
            <a:r>
              <a:rPr lang="es-CL" sz="2400" dirty="0">
                <a:solidFill>
                  <a:srgbClr val="9AC438"/>
                </a:solidFill>
                <a:latin typeface="Century Gothic" panose="020B0502020202020204" pitchFamily="34" charset="0"/>
              </a:rPr>
              <a:t>US$ 23.4 MM</a:t>
            </a:r>
          </a:p>
          <a:p>
            <a:pPr lvl="0" algn="ctr">
              <a:defRPr/>
            </a:pPr>
            <a:endParaRPr lang="es-CL" sz="2400" b="1" noProof="0" dirty="0">
              <a:solidFill>
                <a:srgbClr val="9AC438"/>
              </a:solidFill>
              <a:latin typeface="Century Gothic" panose="020B0502020202020204" pitchFamily="34" charset="0"/>
            </a:endParaRPr>
          </a:p>
        </p:txBody>
      </p:sp>
      <p:pic>
        <p:nvPicPr>
          <p:cNvPr id="15" name="Imagen 14" descr="Logotipo, Icono, nombre de la empresa&#10;&#10;El contenido generado por IA puede ser incorrecto.">
            <a:extLst>
              <a:ext uri="{FF2B5EF4-FFF2-40B4-BE49-F238E27FC236}">
                <a16:creationId xmlns:a16="http://schemas.microsoft.com/office/drawing/2014/main" id="{8E46D17F-A2A7-2B47-7810-87EAA5F687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8834" y="8515491"/>
            <a:ext cx="938832" cy="938832"/>
          </a:xfrm>
          <a:prstGeom prst="rect">
            <a:avLst/>
          </a:prstGeom>
          <a:effectLst>
            <a:outerShdw blurRad="50800" dist="38100" dir="2700000" algn="tl" rotWithShape="0">
              <a:prstClr val="black">
                <a:alpha val="40000"/>
              </a:prstClr>
            </a:outerShdw>
          </a:effectLst>
        </p:spPr>
      </p:pic>
      <p:pic>
        <p:nvPicPr>
          <p:cNvPr id="18" name="Picture 83" descr="A red and white flag&#10;&#10;AI-generated content may be incorrect.">
            <a:extLst>
              <a:ext uri="{FF2B5EF4-FFF2-40B4-BE49-F238E27FC236}">
                <a16:creationId xmlns:a16="http://schemas.microsoft.com/office/drawing/2014/main" id="{C3949122-FB10-6144-2631-5AF7F9D16D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81171" y="8515491"/>
            <a:ext cx="938832" cy="938832"/>
          </a:xfrm>
          <a:prstGeom prst="rect">
            <a:avLst/>
          </a:prstGeom>
          <a:effectLst>
            <a:outerShdw blurRad="50800" dist="38100" dir="2700000" algn="tl" rotWithShape="0">
              <a:prstClr val="black">
                <a:alpha val="40000"/>
              </a:prstClr>
            </a:outerShdw>
          </a:effectLst>
        </p:spPr>
      </p:pic>
      <p:pic>
        <p:nvPicPr>
          <p:cNvPr id="19" name="Gráfico 18">
            <a:extLst>
              <a:ext uri="{FF2B5EF4-FFF2-40B4-BE49-F238E27FC236}">
                <a16:creationId xmlns:a16="http://schemas.microsoft.com/office/drawing/2014/main" id="{75A5EA73-CC27-CC56-5885-AC8F4135D3ED}"/>
              </a:ext>
            </a:extLst>
          </p:cNvPr>
          <p:cNvPicPr>
            <a:picLocks noChangeAspect="1"/>
          </p:cNvPicPr>
          <p:nvPr/>
        </p:nvPicPr>
        <p:blipFill>
          <a:blip r:embed="rId4">
            <a:extLst>
              <a:ext uri="{96DAC541-7B7A-43D3-8B79-37D633B846F1}">
                <asvg:svgBlip xmlns:asvg="http://schemas.microsoft.com/office/drawing/2016/SVG/main" r:embed="rId5"/>
              </a:ext>
            </a:extLst>
          </a:blip>
          <a:srcRect b="24173"/>
          <a:stretch/>
        </p:blipFill>
        <p:spPr>
          <a:xfrm>
            <a:off x="17179824" y="8756838"/>
            <a:ext cx="1946891" cy="1845345"/>
          </a:xfrm>
          <a:prstGeom prst="rect">
            <a:avLst/>
          </a:prstGeom>
        </p:spPr>
      </p:pic>
      <p:sp>
        <p:nvSpPr>
          <p:cNvPr id="26" name="Text Placeholder 4">
            <a:extLst>
              <a:ext uri="{FF2B5EF4-FFF2-40B4-BE49-F238E27FC236}">
                <a16:creationId xmlns:a16="http://schemas.microsoft.com/office/drawing/2014/main" id="{351E0099-83EB-F3F4-9702-6C78C36E39D3}"/>
              </a:ext>
            </a:extLst>
          </p:cNvPr>
          <p:cNvSpPr txBox="1">
            <a:spLocks/>
          </p:cNvSpPr>
          <p:nvPr/>
        </p:nvSpPr>
        <p:spPr>
          <a:xfrm>
            <a:off x="12556815" y="10796267"/>
            <a:ext cx="10412748" cy="1946339"/>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defRPr/>
            </a:pPr>
            <a:r>
              <a:rPr lang="es-CL" sz="2400" noProof="0" dirty="0">
                <a:solidFill>
                  <a:srgbClr val="333333"/>
                </a:solidFill>
                <a:latin typeface="Century Gothic" panose="020B0502020202020204" pitchFamily="34" charset="0"/>
              </a:rPr>
              <a:t>Emisor recurrente de </a:t>
            </a:r>
            <a:r>
              <a:rPr lang="es-CL" sz="2400" b="1" noProof="0" dirty="0">
                <a:solidFill>
                  <a:schemeClr val="accent2"/>
                </a:solidFill>
                <a:latin typeface="Century Gothic" panose="020B0502020202020204" pitchFamily="34" charset="0"/>
              </a:rPr>
              <a:t>Papeles Comerciales</a:t>
            </a:r>
            <a:r>
              <a:rPr lang="es-CL" sz="2400" noProof="0" dirty="0">
                <a:solidFill>
                  <a:srgbClr val="333333"/>
                </a:solidFill>
                <a:latin typeface="Century Gothic" panose="020B0502020202020204" pitchFamily="34" charset="0"/>
              </a:rPr>
              <a:t>, con colocaciones por más de S./ 4.75 MM y US$ </a:t>
            </a:r>
            <a:r>
              <a:rPr lang="es-CL" sz="2400" dirty="0">
                <a:solidFill>
                  <a:srgbClr val="333333"/>
                </a:solidFill>
                <a:latin typeface="Century Gothic" panose="020B0502020202020204" pitchFamily="34" charset="0"/>
              </a:rPr>
              <a:t>41</a:t>
            </a:r>
            <a:r>
              <a:rPr lang="es-CL" sz="2400" noProof="0" dirty="0">
                <a:solidFill>
                  <a:srgbClr val="333333"/>
                </a:solidFill>
                <a:latin typeface="Century Gothic" panose="020B0502020202020204" pitchFamily="34" charset="0"/>
              </a:rPr>
              <a:t>.8 MM </a:t>
            </a:r>
            <a:r>
              <a:rPr lang="es-CL" sz="2400" b="1" noProof="0" dirty="0">
                <a:solidFill>
                  <a:schemeClr val="accent2"/>
                </a:solidFill>
                <a:latin typeface="Century Gothic" panose="020B0502020202020204" pitchFamily="34" charset="0"/>
              </a:rPr>
              <a:t>desde 2018</a:t>
            </a:r>
          </a:p>
          <a:p>
            <a:pPr algn="ctr">
              <a:defRPr/>
            </a:pPr>
            <a:r>
              <a:rPr lang="es-CL" sz="2400" b="0" dirty="0">
                <a:solidFill>
                  <a:srgbClr val="5F605D"/>
                </a:solidFill>
                <a:latin typeface="Century Gothic" panose="020B0502020202020204" pitchFamily="34" charset="0"/>
              </a:rPr>
              <a:t>Colocaciones a Diciembre 2025 </a:t>
            </a:r>
            <a:r>
              <a:rPr lang="es-CL" sz="2400" dirty="0">
                <a:solidFill>
                  <a:schemeClr val="accent2"/>
                </a:solidFill>
                <a:latin typeface="Century Gothic" panose="020B0502020202020204" pitchFamily="34" charset="0"/>
              </a:rPr>
              <a:t>US$ 4.0 MM</a:t>
            </a:r>
          </a:p>
          <a:p>
            <a:pPr lvl="0" algn="ctr">
              <a:defRPr/>
            </a:pPr>
            <a:endParaRPr lang="es-CL" sz="2400" b="1" noProof="0" dirty="0">
              <a:solidFill>
                <a:schemeClr val="accent2"/>
              </a:solidFill>
              <a:latin typeface="Century Gothic" panose="020B0502020202020204" pitchFamily="34" charset="0"/>
            </a:endParaRPr>
          </a:p>
        </p:txBody>
      </p:sp>
      <p:sp>
        <p:nvSpPr>
          <p:cNvPr id="4" name="Oval 1">
            <a:extLst>
              <a:ext uri="{FF2B5EF4-FFF2-40B4-BE49-F238E27FC236}">
                <a16:creationId xmlns:a16="http://schemas.microsoft.com/office/drawing/2014/main" id="{49E9F208-9A5E-426E-A942-F50A83E0B01B}"/>
              </a:ext>
            </a:extLst>
          </p:cNvPr>
          <p:cNvSpPr/>
          <p:nvPr/>
        </p:nvSpPr>
        <p:spPr>
          <a:xfrm>
            <a:off x="20703405" y="4775119"/>
            <a:ext cx="1221184" cy="1221184"/>
          </a:xfrm>
          <a:prstGeom prst="ellipse">
            <a:avLst/>
          </a:prstGeom>
          <a:solidFill>
            <a:srgbClr val="0071CE"/>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400" b="1" noProof="0" dirty="0">
                <a:solidFill>
                  <a:srgbClr val="FFFFFF"/>
                </a:solidFill>
                <a:latin typeface="Century Gothic" panose="020B0502020202020204" pitchFamily="34" charset="0"/>
                <a:ea typeface="+mn-ea"/>
                <a:cs typeface="+mn-cs"/>
                <a:sym typeface="Helvetica Neue Medium"/>
              </a:rPr>
              <a:t>2025</a:t>
            </a:r>
            <a:endParaRPr kumimoji="0" lang="es-CL" sz="2400" b="1"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5" name="Text Placeholder 4">
            <a:extLst>
              <a:ext uri="{FF2B5EF4-FFF2-40B4-BE49-F238E27FC236}">
                <a16:creationId xmlns:a16="http://schemas.microsoft.com/office/drawing/2014/main" id="{FCE14878-17BD-EAD3-7D9A-F8FB5E6A3CB8}"/>
              </a:ext>
            </a:extLst>
          </p:cNvPr>
          <p:cNvSpPr txBox="1">
            <a:spLocks/>
          </p:cNvSpPr>
          <p:nvPr/>
        </p:nvSpPr>
        <p:spPr>
          <a:xfrm>
            <a:off x="20075747" y="6598547"/>
            <a:ext cx="2476500"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ctr">
              <a:defRPr/>
            </a:pPr>
            <a:r>
              <a:rPr lang="es-CL" sz="2800" b="0" dirty="0" err="1">
                <a:solidFill>
                  <a:srgbClr val="333333"/>
                </a:solidFill>
                <a:latin typeface="Century Gothic" panose="020B0502020202020204" pitchFamily="34" charset="0"/>
              </a:rPr>
              <a:t>Sext</a:t>
            </a:r>
            <a:r>
              <a:rPr lang="es-CL" sz="2800" b="0" noProof="0" dirty="0">
                <a:solidFill>
                  <a:srgbClr val="333333"/>
                </a:solidFill>
                <a:latin typeface="Century Gothic" panose="020B0502020202020204" pitchFamily="34" charset="0"/>
              </a:rPr>
              <a:t>a colocación</a:t>
            </a:r>
          </a:p>
          <a:p>
            <a:pPr lvl="0" algn="ctr">
              <a:defRPr/>
            </a:pPr>
            <a:r>
              <a:rPr lang="es-CL" sz="2800" dirty="0">
                <a:solidFill>
                  <a:srgbClr val="333333"/>
                </a:solidFill>
                <a:latin typeface="Century Gothic" panose="020B0502020202020204" pitchFamily="34" charset="0"/>
              </a:rPr>
              <a:t>US$ 42,000 M</a:t>
            </a:r>
          </a:p>
        </p:txBody>
      </p:sp>
      <p:sp>
        <p:nvSpPr>
          <p:cNvPr id="8" name="Rectángulo 123">
            <a:extLst>
              <a:ext uri="{FF2B5EF4-FFF2-40B4-BE49-F238E27FC236}">
                <a16:creationId xmlns:a16="http://schemas.microsoft.com/office/drawing/2014/main" id="{5E1D8CC2-F9AA-8A8D-C9BD-3BFDC3C5B212}"/>
              </a:ext>
            </a:extLst>
          </p:cNvPr>
          <p:cNvSpPr>
            <a:spLocks noChangeArrowheads="1"/>
          </p:cNvSpPr>
          <p:nvPr/>
        </p:nvSpPr>
        <p:spPr bwMode="auto">
          <a:xfrm>
            <a:off x="16544111" y="13266902"/>
            <a:ext cx="63596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r">
              <a:spcBef>
                <a:spcPts val="0"/>
              </a:spcBef>
            </a:pPr>
            <a:r>
              <a:rPr lang="es-CL" sz="1500" b="0" noProof="0" dirty="0">
                <a:solidFill>
                  <a:srgbClr val="19234A"/>
                </a:solidFill>
                <a:latin typeface="Century Gothic" panose="020B0502020202020204" pitchFamily="34" charset="0"/>
                <a:cs typeface="Arial Narrow"/>
              </a:rPr>
              <a:t>*Tipo de cambio por período</a:t>
            </a:r>
          </a:p>
        </p:txBody>
      </p:sp>
    </p:spTree>
    <p:extLst>
      <p:ext uri="{BB962C8B-B14F-4D97-AF65-F5344CB8AC3E}">
        <p14:creationId xmlns:p14="http://schemas.microsoft.com/office/powerpoint/2010/main" val="39079277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7BF39-6A0D-4925-86CD-6AFFD6827C42}"/>
            </a:ext>
          </a:extLst>
        </p:cNvPr>
        <p:cNvGrpSpPr/>
        <p:nvPr/>
      </p:nvGrpSpPr>
      <p:grpSpPr>
        <a:xfrm>
          <a:off x="0" y="0"/>
          <a:ext cx="0" cy="0"/>
          <a:chOff x="0" y="0"/>
          <a:chExt cx="0" cy="0"/>
        </a:xfrm>
      </p:grpSpPr>
      <p:sp>
        <p:nvSpPr>
          <p:cNvPr id="103" name="Text Placeholder 4">
            <a:extLst>
              <a:ext uri="{FF2B5EF4-FFF2-40B4-BE49-F238E27FC236}">
                <a16:creationId xmlns:a16="http://schemas.microsoft.com/office/drawing/2014/main" id="{FD308C58-743F-E850-D8AA-51D1C38CCF72}"/>
              </a:ext>
            </a:extLst>
          </p:cNvPr>
          <p:cNvSpPr txBox="1">
            <a:spLocks/>
          </p:cNvSpPr>
          <p:nvPr/>
        </p:nvSpPr>
        <p:spPr>
          <a:xfrm>
            <a:off x="671187" y="2288018"/>
            <a:ext cx="23712813" cy="604471"/>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r>
              <a:rPr lang="es-CL" sz="2800" b="0" noProof="0">
                <a:solidFill>
                  <a:srgbClr val="333333"/>
                </a:solidFill>
                <a:latin typeface="Century Gothic" panose="020B0502020202020204" pitchFamily="34" charset="0"/>
              </a:rPr>
              <a:t>Gobierno corporativo y directores ejecutivos con vasta experiencia en el sector financiero</a:t>
            </a:r>
          </a:p>
        </p:txBody>
      </p:sp>
      <p:cxnSp>
        <p:nvCxnSpPr>
          <p:cNvPr id="17" name="Conector recto 19">
            <a:extLst>
              <a:ext uri="{FF2B5EF4-FFF2-40B4-BE49-F238E27FC236}">
                <a16:creationId xmlns:a16="http://schemas.microsoft.com/office/drawing/2014/main" id="{5990A504-1FF1-7B46-32B6-3C60431B9C85}"/>
              </a:ext>
            </a:extLst>
          </p:cNvPr>
          <p:cNvCxnSpPr>
            <a:cxnSpLocks/>
          </p:cNvCxnSpPr>
          <p:nvPr/>
        </p:nvCxnSpPr>
        <p:spPr>
          <a:xfrm>
            <a:off x="708511" y="2892490"/>
            <a:ext cx="22729987" cy="0"/>
          </a:xfrm>
          <a:prstGeom prst="line">
            <a:avLst/>
          </a:prstGeom>
          <a:ln w="6350">
            <a:solidFill>
              <a:srgbClr val="333333"/>
            </a:solidFill>
          </a:ln>
        </p:spPr>
        <p:style>
          <a:lnRef idx="1">
            <a:schemeClr val="accent6"/>
          </a:lnRef>
          <a:fillRef idx="0">
            <a:schemeClr val="accent6"/>
          </a:fillRef>
          <a:effectRef idx="0">
            <a:schemeClr val="accent6"/>
          </a:effectRef>
          <a:fontRef idx="minor">
            <a:schemeClr val="tx1"/>
          </a:fontRef>
        </p:style>
      </p:cxnSp>
      <p:sp>
        <p:nvSpPr>
          <p:cNvPr id="21" name="Text Placeholder 4">
            <a:extLst>
              <a:ext uri="{FF2B5EF4-FFF2-40B4-BE49-F238E27FC236}">
                <a16:creationId xmlns:a16="http://schemas.microsoft.com/office/drawing/2014/main" id="{452278DA-1EC0-99F6-E9C6-AD56E9D96DEF}"/>
              </a:ext>
            </a:extLst>
          </p:cNvPr>
          <p:cNvSpPr txBox="1">
            <a:spLocks/>
          </p:cNvSpPr>
          <p:nvPr/>
        </p:nvSpPr>
        <p:spPr>
          <a:xfrm>
            <a:off x="671187" y="2544163"/>
            <a:ext cx="3581499" cy="348326"/>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kumimoji="0" lang="es-CL" sz="1500" b="0" i="0" u="none" strike="noStrike" kern="1200" cap="none" spc="0" normalizeH="0" baseline="0" noProof="0">
              <a:ln>
                <a:noFill/>
              </a:ln>
              <a:solidFill>
                <a:srgbClr val="19234A"/>
              </a:solidFill>
              <a:effectLst/>
              <a:uLnTx/>
              <a:uFillTx/>
              <a:latin typeface="Century Gothic" panose="020B0502020202020204" pitchFamily="34" charset="0"/>
            </a:endParaRPr>
          </a:p>
        </p:txBody>
      </p:sp>
      <p:sp>
        <p:nvSpPr>
          <p:cNvPr id="6" name="CuadroTexto 5">
            <a:extLst>
              <a:ext uri="{FF2B5EF4-FFF2-40B4-BE49-F238E27FC236}">
                <a16:creationId xmlns:a16="http://schemas.microsoft.com/office/drawing/2014/main" id="{CE4ACB04-1BBD-F437-52F2-2404EB6D6DEE}"/>
              </a:ext>
            </a:extLst>
          </p:cNvPr>
          <p:cNvSpPr txBox="1"/>
          <p:nvPr/>
        </p:nvSpPr>
        <p:spPr>
          <a:xfrm>
            <a:off x="671187" y="493725"/>
            <a:ext cx="18144302"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dirty="0">
                <a:solidFill>
                  <a:srgbClr val="19234A"/>
                </a:solidFill>
                <a:latin typeface="Century Gothic" panose="020B0502020202020204" pitchFamily="34" charset="0"/>
                <a:ea typeface="Calibri" panose="020F0502020204030204" pitchFamily="34" charset="0"/>
                <a:cs typeface="Calibri" panose="020F0502020204030204" pitchFamily="34" charset="0"/>
              </a:rPr>
              <a:t>10</a:t>
            </a:r>
            <a:r>
              <a:rPr lang="es-CL" sz="4000" noProof="0" dirty="0">
                <a:solidFill>
                  <a:srgbClr val="19234A"/>
                </a:solidFill>
                <a:latin typeface="Century Gothic" panose="020B0502020202020204" pitchFamily="34" charset="0"/>
                <a:ea typeface="Calibri" panose="020F0502020204030204" pitchFamily="34" charset="0"/>
                <a:cs typeface="Calibri" panose="020F0502020204030204" pitchFamily="34" charset="0"/>
              </a:rPr>
              <a:t> años de trayectoria</a:t>
            </a:r>
          </a:p>
        </p:txBody>
      </p:sp>
      <p:grpSp>
        <p:nvGrpSpPr>
          <p:cNvPr id="7" name="Grupo 6">
            <a:extLst>
              <a:ext uri="{FF2B5EF4-FFF2-40B4-BE49-F238E27FC236}">
                <a16:creationId xmlns:a16="http://schemas.microsoft.com/office/drawing/2014/main" id="{BA5CA5B6-DCE4-C7E1-2499-466A8A4632B3}"/>
              </a:ext>
            </a:extLst>
          </p:cNvPr>
          <p:cNvGrpSpPr/>
          <p:nvPr/>
        </p:nvGrpSpPr>
        <p:grpSpPr>
          <a:xfrm>
            <a:off x="708511" y="1427280"/>
            <a:ext cx="19427300" cy="0"/>
            <a:chOff x="708511" y="1628448"/>
            <a:chExt cx="19427300" cy="0"/>
          </a:xfrm>
        </p:grpSpPr>
        <p:cxnSp>
          <p:nvCxnSpPr>
            <p:cNvPr id="9" name="Conector recto 6">
              <a:extLst>
                <a:ext uri="{FF2B5EF4-FFF2-40B4-BE49-F238E27FC236}">
                  <a16:creationId xmlns:a16="http://schemas.microsoft.com/office/drawing/2014/main" id="{A15074EF-E873-4CE6-31CB-831EAE68CC6C}"/>
                </a:ext>
              </a:extLst>
            </p:cNvPr>
            <p:cNvCxnSpPr>
              <a:cxnSpLocks/>
            </p:cNvCxnSpPr>
            <p:nvPr userDrawn="1"/>
          </p:nvCxnSpPr>
          <p:spPr>
            <a:xfrm>
              <a:off x="5568511" y="1628448"/>
              <a:ext cx="4860000" cy="0"/>
            </a:xfrm>
            <a:prstGeom prst="line">
              <a:avLst/>
            </a:prstGeom>
            <a:ln w="127000">
              <a:solidFill>
                <a:srgbClr val="7FA4E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BECAAA9F-D46C-7B85-324C-0A71612780D7}"/>
                </a:ext>
              </a:extLst>
            </p:cNvPr>
            <p:cNvCxnSpPr>
              <a:cxnSpLocks/>
            </p:cNvCxnSpPr>
            <p:nvPr userDrawn="1"/>
          </p:nvCxnSpPr>
          <p:spPr>
            <a:xfrm>
              <a:off x="10415811" y="1628448"/>
              <a:ext cx="4860000" cy="0"/>
            </a:xfrm>
            <a:prstGeom prst="line">
              <a:avLst/>
            </a:prstGeom>
            <a:ln w="127000">
              <a:solidFill>
                <a:srgbClr val="879AA5"/>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A261CD1F-E0EF-79C0-584C-54F5E17F4798}"/>
                </a:ext>
              </a:extLst>
            </p:cNvPr>
            <p:cNvCxnSpPr/>
            <p:nvPr userDrawn="1"/>
          </p:nvCxnSpPr>
          <p:spPr>
            <a:xfrm>
              <a:off x="15275811" y="1628448"/>
              <a:ext cx="4860000" cy="0"/>
            </a:xfrm>
            <a:prstGeom prst="line">
              <a:avLst/>
            </a:prstGeom>
            <a:ln w="127000">
              <a:solidFill>
                <a:srgbClr val="A2B0B9"/>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1EFE8A47-F177-6717-8DCB-3B688AE40E30}"/>
                </a:ext>
              </a:extLst>
            </p:cNvPr>
            <p:cNvCxnSpPr>
              <a:cxnSpLocks/>
            </p:cNvCxnSpPr>
            <p:nvPr userDrawn="1"/>
          </p:nvCxnSpPr>
          <p:spPr>
            <a:xfrm>
              <a:off x="708511" y="1628448"/>
              <a:ext cx="4860000" cy="0"/>
            </a:xfrm>
            <a:prstGeom prst="line">
              <a:avLst/>
            </a:prstGeom>
            <a:ln w="127000">
              <a:solidFill>
                <a:srgbClr val="4B7ED5"/>
              </a:solidFill>
            </a:ln>
          </p:spPr>
          <p:style>
            <a:lnRef idx="1">
              <a:schemeClr val="accent1"/>
            </a:lnRef>
            <a:fillRef idx="0">
              <a:schemeClr val="accent1"/>
            </a:fillRef>
            <a:effectRef idx="0">
              <a:schemeClr val="accent1"/>
            </a:effectRef>
            <a:fontRef idx="minor">
              <a:schemeClr val="tx1"/>
            </a:fontRef>
          </p:style>
        </p:cxnSp>
      </p:grpSp>
      <p:sp>
        <p:nvSpPr>
          <p:cNvPr id="2" name="Foliennummernplatzhalter 4">
            <a:extLst>
              <a:ext uri="{FF2B5EF4-FFF2-40B4-BE49-F238E27FC236}">
                <a16:creationId xmlns:a16="http://schemas.microsoft.com/office/drawing/2014/main" id="{ADDC03FB-5F3F-DCF2-A67A-CF82093B3E9C}"/>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rgbClr val="19234A"/>
                </a:solidFill>
              </a:rPr>
              <a:pPr/>
              <a:t>5</a:t>
            </a:fld>
            <a:endParaRPr lang="es-CL" b="0" noProof="0">
              <a:solidFill>
                <a:srgbClr val="19234A"/>
              </a:solidFill>
            </a:endParaRPr>
          </a:p>
        </p:txBody>
      </p:sp>
      <p:pic>
        <p:nvPicPr>
          <p:cNvPr id="3" name="Picture 4" descr="http://www.eurocapital.cl/images/front/logos/logo-navbar@2x.png">
            <a:extLst>
              <a:ext uri="{FF2B5EF4-FFF2-40B4-BE49-F238E27FC236}">
                <a16:creationId xmlns:a16="http://schemas.microsoft.com/office/drawing/2014/main" id="{A1D1AD66-4DBF-1D44-08FD-8432DB48F0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832"/>
          <a:stretch/>
        </p:blipFill>
        <p:spPr bwMode="auto">
          <a:xfrm>
            <a:off x="21949819" y="765358"/>
            <a:ext cx="1579207" cy="15200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0" name="Text Placeholder 4">
            <a:extLst>
              <a:ext uri="{FF2B5EF4-FFF2-40B4-BE49-F238E27FC236}">
                <a16:creationId xmlns:a16="http://schemas.microsoft.com/office/drawing/2014/main" id="{662C1D5C-F87F-425A-944E-5467F1E04008}"/>
              </a:ext>
            </a:extLst>
          </p:cNvPr>
          <p:cNvSpPr txBox="1">
            <a:spLocks/>
          </p:cNvSpPr>
          <p:nvPr/>
        </p:nvSpPr>
        <p:spPr>
          <a:xfrm>
            <a:off x="671187" y="3276330"/>
            <a:ext cx="3581499" cy="348326"/>
          </a:xfrm>
          <a:prstGeom prst="rect">
            <a:avLst/>
          </a:prstGeom>
        </p:spPr>
        <p:txBody>
          <a:bodyPr vert="horz" lIns="91440" tIns="45720" rIns="91440" bIns="4572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3000" kern="1200">
                <a:solidFill>
                  <a:srgbClr val="6A6A6A"/>
                </a:solidFill>
                <a:latin typeface="Alliance No.2 SemiBold" panose="00000700000000000000"/>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400" kern="1200">
                <a:solidFill>
                  <a:schemeClr val="tx1"/>
                </a:solidFill>
                <a:latin typeface="Alliance No.2 Light" panose="00000400000000000000" pitchFamily="50"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kumimoji="0" lang="es-CL" sz="1500" b="0" i="0" u="none" strike="noStrike" kern="1200" cap="none" spc="0" normalizeH="0" baseline="0" noProof="0">
              <a:ln>
                <a:noFill/>
              </a:ln>
              <a:solidFill>
                <a:srgbClr val="333333"/>
              </a:solidFill>
              <a:effectLst/>
              <a:uLnTx/>
              <a:uFillTx/>
              <a:latin typeface="Century Gothic" panose="020B0502020202020204" pitchFamily="34" charset="0"/>
            </a:endParaRPr>
          </a:p>
        </p:txBody>
      </p:sp>
      <p:graphicFrame>
        <p:nvGraphicFramePr>
          <p:cNvPr id="75" name="Group 162">
            <a:extLst>
              <a:ext uri="{FF2B5EF4-FFF2-40B4-BE49-F238E27FC236}">
                <a16:creationId xmlns:a16="http://schemas.microsoft.com/office/drawing/2014/main" id="{162B2A05-EA4D-4E69-F86A-170B2652A32F}"/>
              </a:ext>
            </a:extLst>
          </p:cNvPr>
          <p:cNvGraphicFramePr>
            <a:graphicFrameLocks noGrp="1"/>
          </p:cNvGraphicFramePr>
          <p:nvPr>
            <p:extLst>
              <p:ext uri="{D42A27DB-BD31-4B8C-83A1-F6EECF244321}">
                <p14:modId xmlns:p14="http://schemas.microsoft.com/office/powerpoint/2010/main" val="318523434"/>
              </p:ext>
            </p:extLst>
          </p:nvPr>
        </p:nvGraphicFramePr>
        <p:xfrm>
          <a:off x="808354" y="9504107"/>
          <a:ext cx="10224000" cy="3549123"/>
        </p:xfrm>
        <a:graphic>
          <a:graphicData uri="http://schemas.openxmlformats.org/drawingml/2006/table">
            <a:tbl>
              <a:tblPr/>
              <a:tblGrid>
                <a:gridCol w="4488189">
                  <a:extLst>
                    <a:ext uri="{9D8B030D-6E8A-4147-A177-3AD203B41FA5}">
                      <a16:colId xmlns:a16="http://schemas.microsoft.com/office/drawing/2014/main" val="20000"/>
                    </a:ext>
                  </a:extLst>
                </a:gridCol>
                <a:gridCol w="5735811">
                  <a:extLst>
                    <a:ext uri="{9D8B030D-6E8A-4147-A177-3AD203B41FA5}">
                      <a16:colId xmlns:a16="http://schemas.microsoft.com/office/drawing/2014/main" val="2950768942"/>
                    </a:ext>
                  </a:extLst>
                </a:gridCol>
              </a:tblGrid>
              <a:tr h="662400">
                <a:tc>
                  <a:txBody>
                    <a:bodyPr/>
                    <a:lstStyle/>
                    <a:p>
                      <a:pPr marL="0" marR="0" lvl="0" indent="0" algn="l" defTabSz="1133475" rtl="0" eaLnBrk="1" fontAlgn="base" latinLnBrk="0" hangingPunct="1">
                        <a:lnSpc>
                          <a:spcPct val="120000"/>
                        </a:lnSpc>
                        <a:spcBef>
                          <a:spcPct val="70000"/>
                        </a:spcBef>
                        <a:spcAft>
                          <a:spcPct val="0"/>
                        </a:spcAft>
                        <a:buClr>
                          <a:srgbClr val="C0C0C0"/>
                        </a:buClr>
                        <a:buSzPct val="92000"/>
                        <a:buFont typeface="Wingdings" pitchFamily="2" charset="2"/>
                        <a:buNone/>
                        <a:tabLst/>
                      </a:pPr>
                      <a:r>
                        <a:rPr lang="es-CL" sz="2400" b="1" kern="1200" noProof="0">
                          <a:solidFill>
                            <a:schemeClr val="bg1"/>
                          </a:solidFill>
                          <a:latin typeface="Century Gothic" panose="020B0502020202020204" pitchFamily="34" charset="0"/>
                          <a:ea typeface="+mn-ea"/>
                          <a:cs typeface="Calibri"/>
                        </a:rPr>
                        <a:t>Directorio</a:t>
                      </a:r>
                    </a:p>
                  </a:txBody>
                  <a:tcPr marL="360000" marR="36000" marT="0" marB="0" anchor="ct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71CE"/>
                    </a:solidFill>
                  </a:tcPr>
                </a:tc>
                <a:tc>
                  <a:txBody>
                    <a:bodyPr/>
                    <a:lstStyle/>
                    <a:p>
                      <a:pPr algn="ctr" rtl="0" fontAlgn="ctr"/>
                      <a:endParaRPr lang="es-CL" sz="2000" b="1" i="0" u="none" strike="noStrike" noProof="0" dirty="0">
                        <a:solidFill>
                          <a:schemeClr val="bg1"/>
                        </a:solidFill>
                        <a:effectLst/>
                        <a:latin typeface="Century Gothic" panose="020B0502020202020204" pitchFamily="34" charset="0"/>
                      </a:endParaRPr>
                    </a:p>
                  </a:txBody>
                  <a:tcPr marL="9525" marR="9525" marT="9525" marB="0" anchor="ctr">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71CE"/>
                    </a:solidFill>
                  </a:tcPr>
                </a:tc>
                <a:extLst>
                  <a:ext uri="{0D108BD9-81ED-4DB2-BD59-A6C34878D82A}">
                    <a16:rowId xmlns:a16="http://schemas.microsoft.com/office/drawing/2014/main" val="10000"/>
                  </a:ext>
                </a:extLst>
              </a:tr>
              <a:tr h="500563">
                <a:tc>
                  <a:txBody>
                    <a:bodyPr/>
                    <a:lstStyle/>
                    <a:p>
                      <a:pPr marL="144000" marR="0" lvl="1" indent="0" algn="l" defTabSz="1133475" rtl="0" eaLnBrk="1" fontAlgn="base" latinLnBrk="0" hangingPunct="1">
                        <a:lnSpc>
                          <a:spcPct val="100000"/>
                        </a:lnSpc>
                        <a:spcBef>
                          <a:spcPts val="600"/>
                        </a:spcBef>
                        <a:spcAft>
                          <a:spcPct val="0"/>
                        </a:spcAft>
                        <a:buClr>
                          <a:srgbClr val="C0C0C0"/>
                        </a:buClr>
                        <a:buSzPct val="92000"/>
                        <a:buFont typeface="Wingdings" pitchFamily="2" charset="2"/>
                        <a:buNone/>
                        <a:tabLst/>
                        <a:defRPr/>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Oscar Javier de Osma B.</a:t>
                      </a:r>
                    </a:p>
                  </a:txBody>
                  <a:tcPr marL="180000" marR="36000" marT="0" marB="0"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algn="ctr" defTabSz="457200" rtl="0" eaLnBrk="1" fontAlgn="base" latinLnBrk="0" hangingPunct="1">
                        <a:spcBef>
                          <a:spcPct val="0"/>
                        </a:spcBef>
                        <a:spcAft>
                          <a:spcPct val="0"/>
                        </a:spcAf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Presidente y Director</a:t>
                      </a:r>
                    </a:p>
                  </a:txBody>
                  <a:tcPr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77232">
                <a:tc>
                  <a:txBody>
                    <a:bodyPr/>
                    <a:lstStyle/>
                    <a:p>
                      <a:pPr marL="144000" marR="0" lvl="1" indent="0" algn="l" defTabSz="1133475" rtl="0" eaLnBrk="1" fontAlgn="base" latinLnBrk="0" hangingPunct="1">
                        <a:lnSpc>
                          <a:spcPct val="100000"/>
                        </a:lnSpc>
                        <a:spcBef>
                          <a:spcPts val="600"/>
                        </a:spcBef>
                        <a:spcAft>
                          <a:spcPct val="0"/>
                        </a:spcAft>
                        <a:buClr>
                          <a:srgbClr val="C0C0C0"/>
                        </a:buClr>
                        <a:buSzPct val="92000"/>
                        <a:buFont typeface="Wingdings" pitchFamily="2" charset="2"/>
                        <a:buNone/>
                        <a:tabLs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Jorge Andrés Astaburuaga G.</a:t>
                      </a:r>
                    </a:p>
                  </a:txBody>
                  <a:tcPr marL="180000" anchor="ctr">
                    <a:lnL cap="flat">
                      <a:noFill/>
                    </a:lnL>
                    <a:lnR>
                      <a:noFill/>
                    </a:lnR>
                    <a:lnT>
                      <a:noFill/>
                    </a:lnT>
                    <a:lnB>
                      <a:noFill/>
                    </a:lnB>
                    <a:lnTlToBr>
                      <a:noFill/>
                    </a:lnTlToBr>
                    <a:lnBlToTr>
                      <a:noFill/>
                    </a:lnBlToTr>
                    <a:solidFill>
                      <a:schemeClr val="bg1">
                        <a:lumMod val="95000"/>
                      </a:schemeClr>
                    </a:solidFill>
                  </a:tcPr>
                </a:tc>
                <a:tc>
                  <a:txBody>
                    <a:bodyPr/>
                    <a:lstStyle/>
                    <a:p>
                      <a:pPr marL="0" algn="ctr" defTabSz="457200" rtl="0" eaLnBrk="1" fontAlgn="base" latinLnBrk="0" hangingPunct="1">
                        <a:spcBef>
                          <a:spcPct val="0"/>
                        </a:spcBef>
                        <a:spcAft>
                          <a:spcPct val="0"/>
                        </a:spcAf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Director Titular</a:t>
                      </a:r>
                    </a:p>
                  </a:txBody>
                  <a:tcPr anchor="ctr">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33504167"/>
                  </a:ext>
                </a:extLst>
              </a:tr>
              <a:tr h="477232">
                <a:tc>
                  <a:txBody>
                    <a:bodyPr/>
                    <a:lstStyle/>
                    <a:p>
                      <a:pPr marL="144000" marR="0" lvl="1" indent="0" algn="l" defTabSz="1133475" rtl="0" eaLnBrk="1" fontAlgn="base" latinLnBrk="0" hangingPunct="1">
                        <a:lnSpc>
                          <a:spcPct val="100000"/>
                        </a:lnSpc>
                        <a:spcBef>
                          <a:spcPts val="600"/>
                        </a:spcBef>
                        <a:spcAft>
                          <a:spcPct val="0"/>
                        </a:spcAft>
                        <a:buClr>
                          <a:srgbClr val="C0C0C0"/>
                        </a:buClr>
                        <a:buSzPct val="92000"/>
                        <a:buFont typeface="Wingdings" pitchFamily="2" charset="2"/>
                        <a:buNone/>
                        <a:tabLs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Gregorio Echenique L. </a:t>
                      </a:r>
                    </a:p>
                  </a:txBody>
                  <a:tcPr marL="180000" anchor="ctr">
                    <a:lnL cap="flat">
                      <a:noFill/>
                    </a:lnL>
                    <a:lnR>
                      <a:noFill/>
                    </a:lnR>
                    <a:lnT>
                      <a:noFill/>
                    </a:lnT>
                    <a:lnB>
                      <a:noFill/>
                    </a:lnB>
                    <a:lnTlToBr>
                      <a:noFill/>
                    </a:lnTlToBr>
                    <a:lnBlToTr>
                      <a:noFill/>
                    </a:lnBlToTr>
                    <a:noFill/>
                  </a:tcPr>
                </a:tc>
                <a:tc>
                  <a:txBody>
                    <a:bodyPr/>
                    <a:lstStyle/>
                    <a:p>
                      <a:pPr marL="0" algn="ctr" defTabSz="457200" rtl="0" eaLnBrk="1" fontAlgn="base" latinLnBrk="0" hangingPunct="1">
                        <a:spcBef>
                          <a:spcPct val="0"/>
                        </a:spcBef>
                        <a:spcAft>
                          <a:spcPct val="0"/>
                        </a:spcAf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Director Suplente</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2288635848"/>
                  </a:ext>
                </a:extLst>
              </a:tr>
              <a:tr h="477232">
                <a:tc>
                  <a:txBody>
                    <a:bodyPr/>
                    <a:lstStyle/>
                    <a:p>
                      <a:pPr marL="144000" marR="0" lvl="1" indent="0" algn="l" defTabSz="1133475" rtl="0" eaLnBrk="1" fontAlgn="base" latinLnBrk="0" hangingPunct="1">
                        <a:lnSpc>
                          <a:spcPct val="100000"/>
                        </a:lnSpc>
                        <a:spcBef>
                          <a:spcPts val="600"/>
                        </a:spcBef>
                        <a:spcAft>
                          <a:spcPct val="0"/>
                        </a:spcAft>
                        <a:buClr>
                          <a:srgbClr val="C0C0C0"/>
                        </a:buClr>
                        <a:buSzPct val="92000"/>
                        <a:buFont typeface="Wingdings" pitchFamily="2" charset="2"/>
                        <a:buNone/>
                        <a:tabLs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Alvaro Astaburuaga L.</a:t>
                      </a:r>
                    </a:p>
                  </a:txBody>
                  <a:tcPr marL="180000" anchor="ctr">
                    <a:lnL cap="flat">
                      <a:noFill/>
                    </a:lnL>
                    <a:lnR>
                      <a:noFill/>
                    </a:lnR>
                    <a:lnT>
                      <a:noFill/>
                    </a:lnT>
                    <a:lnB>
                      <a:noFill/>
                    </a:lnB>
                    <a:lnTlToBr>
                      <a:noFill/>
                    </a:lnTlToBr>
                    <a:lnBlToTr>
                      <a:noFill/>
                    </a:lnBlToTr>
                    <a:solidFill>
                      <a:schemeClr val="bg1">
                        <a:lumMod val="95000"/>
                      </a:schemeClr>
                    </a:solidFill>
                  </a:tcPr>
                </a:tc>
                <a:tc>
                  <a:txBody>
                    <a:bodyPr/>
                    <a:lstStyle/>
                    <a:p>
                      <a:pPr marL="0" algn="ctr" defTabSz="457200" rtl="0" eaLnBrk="1" fontAlgn="base" latinLnBrk="0" hangingPunct="1">
                        <a:spcBef>
                          <a:spcPct val="0"/>
                        </a:spcBef>
                        <a:spcAft>
                          <a:spcPct val="0"/>
                        </a:spcAf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Director Titular</a:t>
                      </a:r>
                    </a:p>
                  </a:txBody>
                  <a:tcPr anchor="ctr">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3362061819"/>
                  </a:ext>
                </a:extLst>
              </a:tr>
              <a:tr h="477232">
                <a:tc>
                  <a:txBody>
                    <a:bodyPr/>
                    <a:lstStyle/>
                    <a:p>
                      <a:pPr marL="144000" marR="0" lvl="1" indent="0" algn="l" defTabSz="1133475" rtl="0" eaLnBrk="1" fontAlgn="base" latinLnBrk="0" hangingPunct="1">
                        <a:lnSpc>
                          <a:spcPct val="100000"/>
                        </a:lnSpc>
                        <a:spcBef>
                          <a:spcPts val="600"/>
                        </a:spcBef>
                        <a:spcAft>
                          <a:spcPct val="0"/>
                        </a:spcAft>
                        <a:buClr>
                          <a:srgbClr val="C0C0C0"/>
                        </a:buClr>
                        <a:buSzPct val="92000"/>
                        <a:buFont typeface="Wingdings" pitchFamily="2" charset="2"/>
                        <a:buNone/>
                        <a:tabLs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Cristián Nahum M.</a:t>
                      </a:r>
                    </a:p>
                  </a:txBody>
                  <a:tcPr marL="180000" anchor="ctr">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algn="ctr" defTabSz="457200" rtl="0" eaLnBrk="1" fontAlgn="base" latinLnBrk="0" hangingPunct="1">
                        <a:spcBef>
                          <a:spcPct val="0"/>
                        </a:spcBef>
                        <a:spcAft>
                          <a:spcPct val="0"/>
                        </a:spcAf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Director Titular</a:t>
                      </a:r>
                    </a:p>
                  </a:txBody>
                  <a:tcPr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5852120"/>
                  </a:ext>
                </a:extLst>
              </a:tr>
              <a:tr h="477232">
                <a:tc>
                  <a:txBody>
                    <a:bodyPr/>
                    <a:lstStyle/>
                    <a:p>
                      <a:pPr marL="144000" marR="0" lvl="1" indent="0" algn="l" defTabSz="1133475" rtl="0" eaLnBrk="1" fontAlgn="base" latinLnBrk="0" hangingPunct="1">
                        <a:lnSpc>
                          <a:spcPct val="100000"/>
                        </a:lnSpc>
                        <a:spcBef>
                          <a:spcPts val="600"/>
                        </a:spcBef>
                        <a:spcAft>
                          <a:spcPct val="0"/>
                        </a:spcAft>
                        <a:buClr>
                          <a:srgbClr val="C0C0C0"/>
                        </a:buClr>
                        <a:buSzPct val="92000"/>
                        <a:buFont typeface="Wingdings" pitchFamily="2" charset="2"/>
                        <a:buNone/>
                        <a:tabLs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María Pia Cordova C.</a:t>
                      </a:r>
                    </a:p>
                  </a:txBody>
                  <a:tcPr marL="180000" anchor="ctr">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457200" rtl="0" eaLnBrk="1" fontAlgn="base" latinLnBrk="0" hangingPunct="1">
                        <a:spcBef>
                          <a:spcPct val="0"/>
                        </a:spcBef>
                        <a:spcAft>
                          <a:spcPct val="0"/>
                        </a:spcAft>
                      </a:pPr>
                      <a:r>
                        <a:rPr kumimoji="0" lang="es-CL" sz="2000" b="0" i="0" u="none" strike="noStrike" kern="1200" cap="none" spc="0" normalizeH="0" baseline="0" noProof="0" dirty="0">
                          <a:ln>
                            <a:noFill/>
                          </a:ln>
                          <a:solidFill>
                            <a:srgbClr val="19234A"/>
                          </a:solidFill>
                          <a:effectLst/>
                          <a:uFillTx/>
                          <a:latin typeface="Century Gothic" panose="020B0502020202020204" pitchFamily="34" charset="0"/>
                          <a:ea typeface="+mn-ea"/>
                          <a:cs typeface="+mn-cs"/>
                          <a:sym typeface="Helvetica Neue Light"/>
                        </a:rPr>
                        <a:t>Director Titular</a:t>
                      </a:r>
                    </a:p>
                  </a:txBody>
                  <a:tcPr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27550293"/>
                  </a:ext>
                </a:extLst>
              </a:tr>
            </a:tbl>
          </a:graphicData>
        </a:graphic>
      </p:graphicFrame>
      <p:graphicFrame>
        <p:nvGraphicFramePr>
          <p:cNvPr id="76" name="3 Gráfico">
            <a:extLst>
              <a:ext uri="{FF2B5EF4-FFF2-40B4-BE49-F238E27FC236}">
                <a16:creationId xmlns:a16="http://schemas.microsoft.com/office/drawing/2014/main" id="{7FBC8102-5281-A6CB-BF0B-4B62F5AAA9B4}"/>
              </a:ext>
            </a:extLst>
          </p:cNvPr>
          <p:cNvGraphicFramePr/>
          <p:nvPr>
            <p:extLst>
              <p:ext uri="{D42A27DB-BD31-4B8C-83A1-F6EECF244321}">
                <p14:modId xmlns:p14="http://schemas.microsoft.com/office/powerpoint/2010/main" val="1732266994"/>
              </p:ext>
            </p:extLst>
          </p:nvPr>
        </p:nvGraphicFramePr>
        <p:xfrm>
          <a:off x="205354" y="4168360"/>
          <a:ext cx="11868150" cy="4819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7" name="Group 162">
            <a:extLst>
              <a:ext uri="{FF2B5EF4-FFF2-40B4-BE49-F238E27FC236}">
                <a16:creationId xmlns:a16="http://schemas.microsoft.com/office/drawing/2014/main" id="{C11861B2-AFE9-9FE9-C776-E1B8F3A97CD4}"/>
              </a:ext>
            </a:extLst>
          </p:cNvPr>
          <p:cNvGraphicFramePr>
            <a:graphicFrameLocks noGrp="1"/>
          </p:cNvGraphicFramePr>
          <p:nvPr/>
        </p:nvGraphicFramePr>
        <p:xfrm>
          <a:off x="808354" y="3153957"/>
          <a:ext cx="10224000" cy="662400"/>
        </p:xfrm>
        <a:graphic>
          <a:graphicData uri="http://schemas.openxmlformats.org/drawingml/2006/table">
            <a:tbl>
              <a:tblPr>
                <a:effectLst>
                  <a:outerShdw blurRad="50800" dist="38100" dir="2700000" algn="tl" rotWithShape="0">
                    <a:prstClr val="black">
                      <a:alpha val="40000"/>
                    </a:prstClr>
                  </a:outerShdw>
                </a:effectLst>
              </a:tblPr>
              <a:tblGrid>
                <a:gridCol w="10224000">
                  <a:extLst>
                    <a:ext uri="{9D8B030D-6E8A-4147-A177-3AD203B41FA5}">
                      <a16:colId xmlns:a16="http://schemas.microsoft.com/office/drawing/2014/main" val="20000"/>
                    </a:ext>
                  </a:extLst>
                </a:gridCol>
              </a:tblGrid>
              <a:tr h="662400">
                <a:tc>
                  <a:txBody>
                    <a:bodyPr/>
                    <a:lstStyle/>
                    <a:p>
                      <a:pPr marL="0" marR="0" lvl="0" indent="0" algn="ctr" defTabSz="1133475" rtl="0" eaLnBrk="1" fontAlgn="base" latinLnBrk="0" hangingPunct="1">
                        <a:lnSpc>
                          <a:spcPct val="120000"/>
                        </a:lnSpc>
                        <a:spcBef>
                          <a:spcPct val="70000"/>
                        </a:spcBef>
                        <a:spcAft>
                          <a:spcPct val="0"/>
                        </a:spcAft>
                        <a:buClr>
                          <a:srgbClr val="C0C0C0"/>
                        </a:buClr>
                        <a:buSzPct val="92000"/>
                        <a:buFont typeface="Wingdings" pitchFamily="2" charset="2"/>
                        <a:buNone/>
                        <a:tabLst/>
                      </a:pPr>
                      <a:r>
                        <a:rPr lang="es-CL" sz="2400" b="1" kern="1200" noProof="0">
                          <a:solidFill>
                            <a:schemeClr val="bg1"/>
                          </a:solidFill>
                          <a:latin typeface="Century Gothic" panose="020B0502020202020204" pitchFamily="34" charset="0"/>
                          <a:ea typeface="+mn-ea"/>
                          <a:cs typeface="Calibri"/>
                        </a:rPr>
                        <a:t>Estructura de propiedad</a:t>
                      </a:r>
                    </a:p>
                  </a:txBody>
                  <a:tcPr marL="360000" marR="36000" marT="0" marB="0" anchor="ct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71CE"/>
                    </a:solidFill>
                  </a:tcPr>
                </a:tc>
                <a:extLst>
                  <a:ext uri="{0D108BD9-81ED-4DB2-BD59-A6C34878D82A}">
                    <a16:rowId xmlns:a16="http://schemas.microsoft.com/office/drawing/2014/main" val="10000"/>
                  </a:ext>
                </a:extLst>
              </a:tr>
            </a:tbl>
          </a:graphicData>
        </a:graphic>
      </p:graphicFrame>
      <p:graphicFrame>
        <p:nvGraphicFramePr>
          <p:cNvPr id="83" name="Group 162">
            <a:extLst>
              <a:ext uri="{FF2B5EF4-FFF2-40B4-BE49-F238E27FC236}">
                <a16:creationId xmlns:a16="http://schemas.microsoft.com/office/drawing/2014/main" id="{7807ED51-0AA4-30F3-44F0-27E03B48B1CA}"/>
              </a:ext>
            </a:extLst>
          </p:cNvPr>
          <p:cNvGraphicFramePr>
            <a:graphicFrameLocks noGrp="1"/>
          </p:cNvGraphicFramePr>
          <p:nvPr/>
        </p:nvGraphicFramePr>
        <p:xfrm>
          <a:off x="13214498" y="3153957"/>
          <a:ext cx="10224000" cy="662400"/>
        </p:xfrm>
        <a:graphic>
          <a:graphicData uri="http://schemas.openxmlformats.org/drawingml/2006/table">
            <a:tbl>
              <a:tblPr>
                <a:effectLst>
                  <a:outerShdw blurRad="50800" dist="38100" dir="2700000" algn="tl" rotWithShape="0">
                    <a:prstClr val="black">
                      <a:alpha val="40000"/>
                    </a:prstClr>
                  </a:outerShdw>
                </a:effectLst>
              </a:tblPr>
              <a:tblGrid>
                <a:gridCol w="10224000">
                  <a:extLst>
                    <a:ext uri="{9D8B030D-6E8A-4147-A177-3AD203B41FA5}">
                      <a16:colId xmlns:a16="http://schemas.microsoft.com/office/drawing/2014/main" val="20000"/>
                    </a:ext>
                  </a:extLst>
                </a:gridCol>
              </a:tblGrid>
              <a:tr h="662400">
                <a:tc>
                  <a:txBody>
                    <a:bodyPr/>
                    <a:lstStyle/>
                    <a:p>
                      <a:pPr marL="0" marR="0" lvl="0" indent="0" algn="ctr" defTabSz="1133475" rtl="0" eaLnBrk="1" fontAlgn="base" latinLnBrk="0" hangingPunct="1">
                        <a:lnSpc>
                          <a:spcPct val="120000"/>
                        </a:lnSpc>
                        <a:spcBef>
                          <a:spcPct val="70000"/>
                        </a:spcBef>
                        <a:spcAft>
                          <a:spcPct val="0"/>
                        </a:spcAft>
                        <a:buClr>
                          <a:srgbClr val="C0C0C0"/>
                        </a:buClr>
                        <a:buSzPct val="92000"/>
                        <a:buFont typeface="Wingdings" pitchFamily="2" charset="2"/>
                        <a:buNone/>
                        <a:tabLst/>
                      </a:pPr>
                      <a:r>
                        <a:rPr lang="es-CL" sz="2400" b="1" kern="1200" noProof="0">
                          <a:solidFill>
                            <a:schemeClr val="bg1"/>
                          </a:solidFill>
                          <a:latin typeface="Century Gothic" panose="020B0502020202020204" pitchFamily="34" charset="0"/>
                          <a:ea typeface="+mn-ea"/>
                          <a:cs typeface="Calibri"/>
                        </a:rPr>
                        <a:t>Gobierno corporativo</a:t>
                      </a:r>
                    </a:p>
                  </a:txBody>
                  <a:tcPr marL="360000" marR="36000" marT="0" marB="0" anchor="ct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71CE"/>
                    </a:solidFill>
                  </a:tcPr>
                </a:tc>
                <a:extLst>
                  <a:ext uri="{0D108BD9-81ED-4DB2-BD59-A6C34878D82A}">
                    <a16:rowId xmlns:a16="http://schemas.microsoft.com/office/drawing/2014/main" val="10000"/>
                  </a:ext>
                </a:extLst>
              </a:tr>
            </a:tbl>
          </a:graphicData>
        </a:graphic>
      </p:graphicFrame>
      <p:sp>
        <p:nvSpPr>
          <p:cNvPr id="84" name="Rectángulo 16">
            <a:extLst>
              <a:ext uri="{FF2B5EF4-FFF2-40B4-BE49-F238E27FC236}">
                <a16:creationId xmlns:a16="http://schemas.microsoft.com/office/drawing/2014/main" id="{EDA5BF67-7A74-4BC8-2750-6CC1524DD5D1}"/>
              </a:ext>
            </a:extLst>
          </p:cNvPr>
          <p:cNvSpPr/>
          <p:nvPr/>
        </p:nvSpPr>
        <p:spPr>
          <a:xfrm>
            <a:off x="14371770" y="10458267"/>
            <a:ext cx="1734546" cy="840374"/>
          </a:xfrm>
          <a:prstGeom prst="rect">
            <a:avLst/>
          </a:prstGeom>
          <a:solidFill>
            <a:srgbClr val="D9D9D9"/>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700" b="0" noProof="0" dirty="0">
                <a:solidFill>
                  <a:schemeClr val="tx1"/>
                </a:solidFill>
                <a:latin typeface="Century Gothic" panose="020B0502020202020204" pitchFamily="34" charset="0"/>
              </a:rPr>
              <a:t>KPMG</a:t>
            </a:r>
          </a:p>
        </p:txBody>
      </p:sp>
      <p:sp>
        <p:nvSpPr>
          <p:cNvPr id="86" name="Rectángulo 19">
            <a:extLst>
              <a:ext uri="{FF2B5EF4-FFF2-40B4-BE49-F238E27FC236}">
                <a16:creationId xmlns:a16="http://schemas.microsoft.com/office/drawing/2014/main" id="{6B9295CB-1D87-6394-D283-402F07CF37E5}"/>
              </a:ext>
            </a:extLst>
          </p:cNvPr>
          <p:cNvSpPr/>
          <p:nvPr/>
        </p:nvSpPr>
        <p:spPr>
          <a:xfrm>
            <a:off x="16441846" y="10458267"/>
            <a:ext cx="1734546" cy="840374"/>
          </a:xfrm>
          <a:prstGeom prst="rect">
            <a:avLst/>
          </a:prstGeom>
          <a:solidFill>
            <a:srgbClr val="D9D9D9"/>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700" b="0" noProof="0" dirty="0">
                <a:solidFill>
                  <a:schemeClr val="tx1"/>
                </a:solidFill>
                <a:latin typeface="Century Gothic" panose="020B0502020202020204" pitchFamily="34" charset="0"/>
              </a:rPr>
              <a:t>SMV/SBS/SF</a:t>
            </a:r>
          </a:p>
        </p:txBody>
      </p:sp>
      <p:sp>
        <p:nvSpPr>
          <p:cNvPr id="87" name="Rectángulo 20">
            <a:extLst>
              <a:ext uri="{FF2B5EF4-FFF2-40B4-BE49-F238E27FC236}">
                <a16:creationId xmlns:a16="http://schemas.microsoft.com/office/drawing/2014/main" id="{2FA8D8B3-1B71-388D-CB35-7E7FBE133D50}"/>
              </a:ext>
            </a:extLst>
          </p:cNvPr>
          <p:cNvSpPr/>
          <p:nvPr/>
        </p:nvSpPr>
        <p:spPr>
          <a:xfrm>
            <a:off x="20480424" y="10458267"/>
            <a:ext cx="1734546" cy="840374"/>
          </a:xfrm>
          <a:prstGeom prst="rect">
            <a:avLst/>
          </a:prstGeom>
          <a:solidFill>
            <a:srgbClr val="D9D9D9"/>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700" b="0" noProof="0" dirty="0">
                <a:solidFill>
                  <a:schemeClr val="tx1"/>
                </a:solidFill>
                <a:latin typeface="Century Gothic" panose="020B0502020202020204" pitchFamily="34" charset="0"/>
              </a:rPr>
              <a:t>Moody’s</a:t>
            </a:r>
          </a:p>
        </p:txBody>
      </p:sp>
      <p:sp>
        <p:nvSpPr>
          <p:cNvPr id="88" name="Rectángulo 87">
            <a:extLst>
              <a:ext uri="{FF2B5EF4-FFF2-40B4-BE49-F238E27FC236}">
                <a16:creationId xmlns:a16="http://schemas.microsoft.com/office/drawing/2014/main" id="{90E6CF06-35FC-A6E7-AD13-1D862BE0AF47}"/>
              </a:ext>
            </a:extLst>
          </p:cNvPr>
          <p:cNvSpPr/>
          <p:nvPr/>
        </p:nvSpPr>
        <p:spPr>
          <a:xfrm>
            <a:off x="14371770" y="11545715"/>
            <a:ext cx="1734546" cy="840374"/>
          </a:xfrm>
          <a:prstGeom prst="rect">
            <a:avLst/>
          </a:prstGeom>
          <a:solidFill>
            <a:srgbClr val="D9D9D9"/>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700" b="0" noProof="0">
                <a:solidFill>
                  <a:schemeClr val="tx1"/>
                </a:solidFill>
                <a:latin typeface="Century Gothic" panose="020B0502020202020204" pitchFamily="34" charset="0"/>
              </a:rPr>
              <a:t>Auditores Externos</a:t>
            </a:r>
          </a:p>
        </p:txBody>
      </p:sp>
      <p:sp>
        <p:nvSpPr>
          <p:cNvPr id="90" name="Rectángulo 89">
            <a:extLst>
              <a:ext uri="{FF2B5EF4-FFF2-40B4-BE49-F238E27FC236}">
                <a16:creationId xmlns:a16="http://schemas.microsoft.com/office/drawing/2014/main" id="{6474124E-680F-68D1-7C84-12447B5A72EE}"/>
              </a:ext>
            </a:extLst>
          </p:cNvPr>
          <p:cNvSpPr/>
          <p:nvPr/>
        </p:nvSpPr>
        <p:spPr>
          <a:xfrm>
            <a:off x="16441846" y="11545715"/>
            <a:ext cx="1734546" cy="840374"/>
          </a:xfrm>
          <a:prstGeom prst="rect">
            <a:avLst/>
          </a:prstGeom>
          <a:solidFill>
            <a:srgbClr val="D9D9D9"/>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700" b="0" noProof="0" dirty="0">
                <a:solidFill>
                  <a:schemeClr val="tx1"/>
                </a:solidFill>
                <a:latin typeface="Century Gothic" panose="020B0502020202020204" pitchFamily="34" charset="0"/>
              </a:rPr>
              <a:t>Bancos e IF nacionales y extranjeras</a:t>
            </a:r>
          </a:p>
        </p:txBody>
      </p:sp>
      <p:sp>
        <p:nvSpPr>
          <p:cNvPr id="91" name="Rectángulo 27">
            <a:extLst>
              <a:ext uri="{FF2B5EF4-FFF2-40B4-BE49-F238E27FC236}">
                <a16:creationId xmlns:a16="http://schemas.microsoft.com/office/drawing/2014/main" id="{FBEE779E-CC36-1423-A3E9-B40B2B02E26F}"/>
              </a:ext>
            </a:extLst>
          </p:cNvPr>
          <p:cNvSpPr/>
          <p:nvPr/>
        </p:nvSpPr>
        <p:spPr>
          <a:xfrm>
            <a:off x="20480424" y="11545715"/>
            <a:ext cx="1734546" cy="840374"/>
          </a:xfrm>
          <a:prstGeom prst="rect">
            <a:avLst/>
          </a:prstGeom>
          <a:solidFill>
            <a:srgbClr val="D9D9D9"/>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700" b="0" noProof="0">
                <a:solidFill>
                  <a:schemeClr val="tx1"/>
                </a:solidFill>
                <a:latin typeface="Century Gothic" panose="020B0502020202020204" pitchFamily="34" charset="0"/>
              </a:rPr>
              <a:t>Clasificadores de Riesgo</a:t>
            </a:r>
          </a:p>
        </p:txBody>
      </p:sp>
      <p:sp>
        <p:nvSpPr>
          <p:cNvPr id="92" name="Rectángulo 1">
            <a:extLst>
              <a:ext uri="{FF2B5EF4-FFF2-40B4-BE49-F238E27FC236}">
                <a16:creationId xmlns:a16="http://schemas.microsoft.com/office/drawing/2014/main" id="{DEC90A71-DC07-80B8-E78C-8CE37EEEFA3F}"/>
              </a:ext>
            </a:extLst>
          </p:cNvPr>
          <p:cNvSpPr/>
          <p:nvPr/>
        </p:nvSpPr>
        <p:spPr>
          <a:xfrm>
            <a:off x="18461134" y="11545715"/>
            <a:ext cx="1734546" cy="840374"/>
          </a:xfrm>
          <a:prstGeom prst="rect">
            <a:avLst/>
          </a:prstGeom>
          <a:solidFill>
            <a:srgbClr val="D9D9D9"/>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CL" sz="1700" b="0" noProof="0">
                <a:solidFill>
                  <a:schemeClr val="tx1"/>
                </a:solidFill>
                <a:latin typeface="Century Gothic" panose="020B0502020202020204" pitchFamily="34" charset="0"/>
              </a:rPr>
              <a:t>Social / Comunidad / </a:t>
            </a:r>
            <a:r>
              <a:rPr lang="es-CL" sz="1700" b="0" spc="-100" noProof="0">
                <a:solidFill>
                  <a:schemeClr val="tx1"/>
                </a:solidFill>
                <a:latin typeface="Century Gothic" panose="020B0502020202020204" pitchFamily="34" charset="0"/>
              </a:rPr>
              <a:t>Medio Ambiente</a:t>
            </a:r>
          </a:p>
        </p:txBody>
      </p:sp>
      <p:sp>
        <p:nvSpPr>
          <p:cNvPr id="93" name="Rectángulo 6">
            <a:extLst>
              <a:ext uri="{FF2B5EF4-FFF2-40B4-BE49-F238E27FC236}">
                <a16:creationId xmlns:a16="http://schemas.microsoft.com/office/drawing/2014/main" id="{3A88BA86-72E8-4B62-7DDF-C8C4939D3282}"/>
              </a:ext>
            </a:extLst>
          </p:cNvPr>
          <p:cNvSpPr/>
          <p:nvPr/>
        </p:nvSpPr>
        <p:spPr>
          <a:xfrm>
            <a:off x="18461134" y="10458267"/>
            <a:ext cx="1734546" cy="840374"/>
          </a:xfrm>
          <a:prstGeom prst="rect">
            <a:avLst/>
          </a:prstGeom>
          <a:solidFill>
            <a:srgbClr val="D9D9D9"/>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700" b="0" noProof="0" dirty="0" err="1">
                <a:solidFill>
                  <a:schemeClr val="tx1"/>
                </a:solidFill>
                <a:latin typeface="Century Gothic" panose="020B0502020202020204" pitchFamily="34" charset="0"/>
              </a:rPr>
              <a:t>Sunat</a:t>
            </a:r>
            <a:endParaRPr lang="es-CL" sz="1700" b="0" noProof="0" dirty="0">
              <a:solidFill>
                <a:schemeClr val="tx1"/>
              </a:solidFill>
              <a:latin typeface="Century Gothic" panose="020B0502020202020204" pitchFamily="34" charset="0"/>
            </a:endParaRPr>
          </a:p>
        </p:txBody>
      </p:sp>
      <p:sp>
        <p:nvSpPr>
          <p:cNvPr id="95" name="Rectángulo 12">
            <a:extLst>
              <a:ext uri="{FF2B5EF4-FFF2-40B4-BE49-F238E27FC236}">
                <a16:creationId xmlns:a16="http://schemas.microsoft.com/office/drawing/2014/main" id="{BF394CB6-406B-6C97-D8E0-765EFBC000C9}"/>
              </a:ext>
            </a:extLst>
          </p:cNvPr>
          <p:cNvSpPr/>
          <p:nvPr/>
        </p:nvSpPr>
        <p:spPr>
          <a:xfrm>
            <a:off x="17503132" y="7866816"/>
            <a:ext cx="2087394" cy="596489"/>
          </a:xfrm>
          <a:prstGeom prst="rect">
            <a:avLst/>
          </a:prstGeom>
          <a:solidFill>
            <a:srgbClr val="0066CC"/>
          </a:solidFill>
          <a:ln>
            <a:solidFill>
              <a:srgbClr val="00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700" b="0" noProof="0" dirty="0">
                <a:latin typeface="Century Gothic" panose="020B0502020202020204" pitchFamily="34" charset="0"/>
              </a:rPr>
              <a:t>Directorio</a:t>
            </a:r>
          </a:p>
        </p:txBody>
      </p:sp>
      <p:sp>
        <p:nvSpPr>
          <p:cNvPr id="96" name="Rectángulo 13">
            <a:extLst>
              <a:ext uri="{FF2B5EF4-FFF2-40B4-BE49-F238E27FC236}">
                <a16:creationId xmlns:a16="http://schemas.microsoft.com/office/drawing/2014/main" id="{0F3AC141-571F-3308-7B44-FFC6DB914FA0}"/>
              </a:ext>
            </a:extLst>
          </p:cNvPr>
          <p:cNvSpPr/>
          <p:nvPr/>
        </p:nvSpPr>
        <p:spPr>
          <a:xfrm>
            <a:off x="14782681" y="4699361"/>
            <a:ext cx="2087394" cy="596489"/>
          </a:xfrm>
          <a:prstGeom prst="rect">
            <a:avLst/>
          </a:prstGeom>
          <a:solidFill>
            <a:srgbClr val="0066CC"/>
          </a:solidFill>
          <a:ln>
            <a:solidFill>
              <a:srgbClr val="00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0" noProof="0" dirty="0">
                <a:latin typeface="Century Gothic" panose="020B0502020202020204" pitchFamily="34" charset="0"/>
              </a:rPr>
              <a:t>Eurocapital S.A.</a:t>
            </a:r>
          </a:p>
        </p:txBody>
      </p:sp>
      <p:sp>
        <p:nvSpPr>
          <p:cNvPr id="97" name="Rectángulo 14">
            <a:extLst>
              <a:ext uri="{FF2B5EF4-FFF2-40B4-BE49-F238E27FC236}">
                <a16:creationId xmlns:a16="http://schemas.microsoft.com/office/drawing/2014/main" id="{B546C137-B70F-793B-CAE5-1E22B3981A43}"/>
              </a:ext>
            </a:extLst>
          </p:cNvPr>
          <p:cNvSpPr/>
          <p:nvPr/>
        </p:nvSpPr>
        <p:spPr>
          <a:xfrm>
            <a:off x="20223582" y="4692877"/>
            <a:ext cx="2087394" cy="596489"/>
          </a:xfrm>
          <a:prstGeom prst="rect">
            <a:avLst/>
          </a:prstGeom>
          <a:solidFill>
            <a:srgbClr val="0066CC"/>
          </a:solidFill>
          <a:ln>
            <a:solidFill>
              <a:srgbClr val="00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0" noProof="0" dirty="0">
                <a:latin typeface="Century Gothic" panose="020B0502020202020204" pitchFamily="34" charset="0"/>
              </a:rPr>
              <a:t>Larraín Vial Inversiones Perú S.A.C.</a:t>
            </a:r>
          </a:p>
        </p:txBody>
      </p:sp>
      <p:cxnSp>
        <p:nvCxnSpPr>
          <p:cNvPr id="101" name="Conector recto 3">
            <a:extLst>
              <a:ext uri="{FF2B5EF4-FFF2-40B4-BE49-F238E27FC236}">
                <a16:creationId xmlns:a16="http://schemas.microsoft.com/office/drawing/2014/main" id="{32CEEC65-CBF3-FC99-D0F0-24978581199B}"/>
              </a:ext>
            </a:extLst>
          </p:cNvPr>
          <p:cNvCxnSpPr>
            <a:cxnSpLocks/>
            <a:stCxn id="100" idx="2"/>
          </p:cNvCxnSpPr>
          <p:nvPr/>
        </p:nvCxnSpPr>
        <p:spPr>
          <a:xfrm flipV="1">
            <a:off x="18546829" y="5016500"/>
            <a:ext cx="0" cy="1869325"/>
          </a:xfrm>
          <a:prstGeom prst="line">
            <a:avLst/>
          </a:prstGeom>
          <a:ln>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102" name="Conector recto 29">
            <a:extLst>
              <a:ext uri="{FF2B5EF4-FFF2-40B4-BE49-F238E27FC236}">
                <a16:creationId xmlns:a16="http://schemas.microsoft.com/office/drawing/2014/main" id="{36D5CD47-6D06-7EC6-4FB9-21928FF5D240}"/>
              </a:ext>
            </a:extLst>
          </p:cNvPr>
          <p:cNvCxnSpPr>
            <a:cxnSpLocks/>
            <a:endCxn id="95" idx="0"/>
          </p:cNvCxnSpPr>
          <p:nvPr/>
        </p:nvCxnSpPr>
        <p:spPr>
          <a:xfrm>
            <a:off x="18546829" y="5445715"/>
            <a:ext cx="0" cy="2421101"/>
          </a:xfrm>
          <a:prstGeom prst="line">
            <a:avLst/>
          </a:prstGeom>
          <a:ln>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105" name="Conector recto 7">
            <a:extLst>
              <a:ext uri="{FF2B5EF4-FFF2-40B4-BE49-F238E27FC236}">
                <a16:creationId xmlns:a16="http://schemas.microsoft.com/office/drawing/2014/main" id="{0CD5C50A-C335-4164-620C-21C57975AB3A}"/>
              </a:ext>
            </a:extLst>
          </p:cNvPr>
          <p:cNvCxnSpPr>
            <a:cxnSpLocks/>
            <a:stCxn id="96" idx="3"/>
            <a:endCxn id="97" idx="1"/>
          </p:cNvCxnSpPr>
          <p:nvPr/>
        </p:nvCxnSpPr>
        <p:spPr>
          <a:xfrm flipV="1">
            <a:off x="16870075" y="4991122"/>
            <a:ext cx="3353507" cy="6484"/>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graphicFrame>
        <p:nvGraphicFramePr>
          <p:cNvPr id="107" name="Group 162">
            <a:extLst>
              <a:ext uri="{FF2B5EF4-FFF2-40B4-BE49-F238E27FC236}">
                <a16:creationId xmlns:a16="http://schemas.microsoft.com/office/drawing/2014/main" id="{1361A0DE-A90F-5DDC-61CD-EEB5CAE77176}"/>
              </a:ext>
            </a:extLst>
          </p:cNvPr>
          <p:cNvGraphicFramePr>
            <a:graphicFrameLocks noGrp="1"/>
          </p:cNvGraphicFramePr>
          <p:nvPr/>
        </p:nvGraphicFramePr>
        <p:xfrm>
          <a:off x="13214498" y="9504107"/>
          <a:ext cx="10224000" cy="662400"/>
        </p:xfrm>
        <a:graphic>
          <a:graphicData uri="http://schemas.openxmlformats.org/drawingml/2006/table">
            <a:tbl>
              <a:tblPr>
                <a:effectLst>
                  <a:outerShdw blurRad="50800" dist="38100" dir="2700000" algn="tl" rotWithShape="0">
                    <a:prstClr val="black">
                      <a:alpha val="40000"/>
                    </a:prstClr>
                  </a:outerShdw>
                </a:effectLst>
              </a:tblPr>
              <a:tblGrid>
                <a:gridCol w="10224000">
                  <a:extLst>
                    <a:ext uri="{9D8B030D-6E8A-4147-A177-3AD203B41FA5}">
                      <a16:colId xmlns:a16="http://schemas.microsoft.com/office/drawing/2014/main" val="20000"/>
                    </a:ext>
                  </a:extLst>
                </a:gridCol>
              </a:tblGrid>
              <a:tr h="662400">
                <a:tc>
                  <a:txBody>
                    <a:bodyPr/>
                    <a:lstStyle/>
                    <a:p>
                      <a:pPr marL="0" marR="0" lvl="0" indent="0" algn="ctr" defTabSz="1133475" rtl="0" eaLnBrk="1" fontAlgn="base" latinLnBrk="0" hangingPunct="1">
                        <a:lnSpc>
                          <a:spcPct val="120000"/>
                        </a:lnSpc>
                        <a:spcBef>
                          <a:spcPct val="70000"/>
                        </a:spcBef>
                        <a:spcAft>
                          <a:spcPct val="0"/>
                        </a:spcAft>
                        <a:buClr>
                          <a:srgbClr val="C0C0C0"/>
                        </a:buClr>
                        <a:buSzPct val="92000"/>
                        <a:buFont typeface="Wingdings" pitchFamily="2" charset="2"/>
                        <a:buNone/>
                        <a:tabLst/>
                      </a:pPr>
                      <a:r>
                        <a:rPr lang="es-CL" sz="2400" b="1" kern="1200" noProof="0" dirty="0">
                          <a:solidFill>
                            <a:schemeClr val="bg1"/>
                          </a:solidFill>
                          <a:latin typeface="Century Gothic" panose="020B0502020202020204" pitchFamily="34" charset="0"/>
                          <a:ea typeface="+mn-ea"/>
                          <a:cs typeface="Calibri"/>
                        </a:rPr>
                        <a:t>Reguladores / Supervisores y grupos de interés externos</a:t>
                      </a:r>
                    </a:p>
                  </a:txBody>
                  <a:tcPr marL="360000" marR="36000" marT="0" marB="0" anchor="ct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71CE"/>
                    </a:solidFill>
                  </a:tcPr>
                </a:tc>
                <a:extLst>
                  <a:ext uri="{0D108BD9-81ED-4DB2-BD59-A6C34878D82A}">
                    <a16:rowId xmlns:a16="http://schemas.microsoft.com/office/drawing/2014/main" val="10000"/>
                  </a:ext>
                </a:extLst>
              </a:tr>
            </a:tbl>
          </a:graphicData>
        </a:graphic>
      </p:graphicFrame>
      <p:pic>
        <p:nvPicPr>
          <p:cNvPr id="14" name="Picture 83" descr="A red and white flag&#10;&#10;AI-generated content may be incorrect.">
            <a:extLst>
              <a:ext uri="{FF2B5EF4-FFF2-40B4-BE49-F238E27FC236}">
                <a16:creationId xmlns:a16="http://schemas.microsoft.com/office/drawing/2014/main" id="{A7F54F9D-E0A0-A388-3779-F1276AAF67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69759" y="9383122"/>
            <a:ext cx="329055" cy="329055"/>
          </a:xfrm>
          <a:prstGeom prst="rect">
            <a:avLst/>
          </a:prstGeom>
          <a:effectLst>
            <a:outerShdw blurRad="50800" dist="38100" dir="2700000" algn="tl" rotWithShape="0">
              <a:prstClr val="black">
                <a:alpha val="40000"/>
              </a:prstClr>
            </a:outerShdw>
          </a:effectLst>
        </p:spPr>
      </p:pic>
      <p:sp>
        <p:nvSpPr>
          <p:cNvPr id="100" name="Rectángulo 28">
            <a:extLst>
              <a:ext uri="{FF2B5EF4-FFF2-40B4-BE49-F238E27FC236}">
                <a16:creationId xmlns:a16="http://schemas.microsoft.com/office/drawing/2014/main" id="{233EA969-3562-B56E-5C7D-D9478782A649}"/>
              </a:ext>
            </a:extLst>
          </p:cNvPr>
          <p:cNvSpPr/>
          <p:nvPr/>
        </p:nvSpPr>
        <p:spPr>
          <a:xfrm>
            <a:off x="17503132" y="6289336"/>
            <a:ext cx="2087394" cy="596489"/>
          </a:xfrm>
          <a:prstGeom prst="rect">
            <a:avLst/>
          </a:prstGeom>
          <a:solidFill>
            <a:srgbClr val="F3933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700" b="0" noProof="0" dirty="0">
                <a:latin typeface="Century Gothic" panose="020B0502020202020204" pitchFamily="34" charset="0"/>
              </a:rPr>
              <a:t>Eurocapital S.A.C.</a:t>
            </a:r>
          </a:p>
        </p:txBody>
      </p:sp>
    </p:spTree>
    <p:extLst>
      <p:ext uri="{BB962C8B-B14F-4D97-AF65-F5344CB8AC3E}">
        <p14:creationId xmlns:p14="http://schemas.microsoft.com/office/powerpoint/2010/main" val="41764995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013EE-513A-97C2-9ACD-F827A852EAB2}"/>
            </a:ext>
          </a:extLst>
        </p:cNvPr>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2AFFF35D-1A14-07CF-7ADA-16ECE011D694}"/>
              </a:ext>
            </a:extLst>
          </p:cNvPr>
          <p:cNvSpPr/>
          <p:nvPr/>
        </p:nvSpPr>
        <p:spPr>
          <a:xfrm>
            <a:off x="5686355" y="9665558"/>
            <a:ext cx="16724129" cy="1224000"/>
          </a:xfrm>
          <a:prstGeom prst="roundRect">
            <a:avLst/>
          </a:prstGeom>
          <a:solidFill>
            <a:srgbClr val="F2F2F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116000" tIns="0" rIns="0" bIns="0" numCol="1" spcCol="38100" rtlCol="0" anchor="ctr">
            <a:noAutofit/>
          </a:bodyPr>
          <a:lstStyle/>
          <a:p>
            <a:pPr algn="l"/>
            <a:r>
              <a:rPr lang="es-CL" sz="3200" b="0" noProof="0" dirty="0">
                <a:solidFill>
                  <a:srgbClr val="201B3D"/>
                </a:solidFill>
                <a:latin typeface="Century Gothic" panose="020B0502020202020204" pitchFamily="34" charset="0"/>
              </a:rPr>
              <a:t>Plan Quinquenal</a:t>
            </a:r>
          </a:p>
        </p:txBody>
      </p:sp>
      <p:sp>
        <p:nvSpPr>
          <p:cNvPr id="20" name="Rectangle: Rounded Corners 19">
            <a:extLst>
              <a:ext uri="{FF2B5EF4-FFF2-40B4-BE49-F238E27FC236}">
                <a16:creationId xmlns:a16="http://schemas.microsoft.com/office/drawing/2014/main" id="{CFB8E893-97F2-9393-2ABF-37BA44FF932F}"/>
              </a:ext>
            </a:extLst>
          </p:cNvPr>
          <p:cNvSpPr/>
          <p:nvPr/>
        </p:nvSpPr>
        <p:spPr>
          <a:xfrm>
            <a:off x="6622082" y="4614998"/>
            <a:ext cx="15809293" cy="1224000"/>
          </a:xfrm>
          <a:prstGeom prst="roundRect">
            <a:avLst/>
          </a:prstGeom>
          <a:solidFill>
            <a:srgbClr val="F2F2F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116000" tIns="0" rIns="0" bIns="0" numCol="1" spcCol="38100" rtlCol="0" anchor="ctr">
            <a:noAutofit/>
          </a:bodyPr>
          <a:lstStyle/>
          <a:p>
            <a:pPr algn="l"/>
            <a:r>
              <a:rPr lang="es-CL" sz="3200" b="0" noProof="0" dirty="0">
                <a:solidFill>
                  <a:srgbClr val="201B3D"/>
                </a:solidFill>
                <a:latin typeface="Century Gothic" panose="020B0502020202020204" pitchFamily="34" charset="0"/>
                <a:sym typeface="Helvetica Neue Medium"/>
              </a:rPr>
              <a:t>Adecuado manejo de riesgos</a:t>
            </a:r>
          </a:p>
        </p:txBody>
      </p:sp>
      <p:graphicFrame>
        <p:nvGraphicFramePr>
          <p:cNvPr id="10" name="think-cell data - do not delete" hidden="1">
            <a:extLst>
              <a:ext uri="{FF2B5EF4-FFF2-40B4-BE49-F238E27FC236}">
                <a16:creationId xmlns:a16="http://schemas.microsoft.com/office/drawing/2014/main" id="{5371031B-16CF-0292-4EF0-EF5A0D78144A}"/>
              </a:ext>
            </a:extLst>
          </p:cNvPr>
          <p:cNvGraphicFramePr>
            <a:graphicFrameLocks noChangeAspect="1"/>
          </p:cNvGraphicFramePr>
          <p:nvPr>
            <p:custDataLst>
              <p:tags r:id="rId2"/>
            </p:custDataLst>
            <p:extLst>
              <p:ext uri="{D42A27DB-BD31-4B8C-83A1-F6EECF244321}">
                <p14:modId xmlns:p14="http://schemas.microsoft.com/office/powerpoint/2010/main" val="1695512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95" imgH="396" progId="TCLayout.ActiveDocument.1">
                  <p:embed/>
                </p:oleObj>
              </mc:Choice>
              <mc:Fallback>
                <p:oleObj name="think-cell Slide" r:id="rId5" imgW="395" imgH="396" progId="TCLayout.ActiveDocument.1">
                  <p:embed/>
                  <p:pic>
                    <p:nvPicPr>
                      <p:cNvPr id="10" name="think-cell data - do not delete" hidden="1">
                        <a:extLst>
                          <a:ext uri="{FF2B5EF4-FFF2-40B4-BE49-F238E27FC236}">
                            <a16:creationId xmlns:a16="http://schemas.microsoft.com/office/drawing/2014/main" id="{5371031B-16CF-0292-4EF0-EF5A0D7814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Rounded Corners 13">
            <a:extLst>
              <a:ext uri="{FF2B5EF4-FFF2-40B4-BE49-F238E27FC236}">
                <a16:creationId xmlns:a16="http://schemas.microsoft.com/office/drawing/2014/main" id="{98992C58-5906-8FFD-8D68-18E99298D26C}"/>
              </a:ext>
            </a:extLst>
          </p:cNvPr>
          <p:cNvSpPr/>
          <p:nvPr/>
        </p:nvSpPr>
        <p:spPr>
          <a:xfrm>
            <a:off x="5676997" y="2936486"/>
            <a:ext cx="16725804" cy="1224000"/>
          </a:xfrm>
          <a:prstGeom prst="roundRect">
            <a:avLst/>
          </a:prstGeom>
          <a:solidFill>
            <a:srgbClr val="F2F2F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116000" tIns="0" rIns="0" bIns="0" numCol="1" spcCol="38100" rtlCol="0" anchor="ctr">
            <a:noAutofit/>
          </a:bodyPr>
          <a:lstStyle/>
          <a:p>
            <a:pPr algn="l"/>
            <a:r>
              <a:rPr lang="es-CL" sz="3200" b="0" noProof="0" dirty="0">
                <a:solidFill>
                  <a:srgbClr val="201B3D"/>
                </a:solidFill>
                <a:latin typeface="Century Gothic" panose="020B0502020202020204" pitchFamily="34" charset="0"/>
                <a:sym typeface="Helvetica Neue Medium"/>
              </a:rPr>
              <a:t>Carteras de negocios diversificadas y crecimiento sostenido</a:t>
            </a:r>
          </a:p>
        </p:txBody>
      </p:sp>
      <p:sp>
        <p:nvSpPr>
          <p:cNvPr id="16" name="Rectangle: Rounded Corners 15">
            <a:extLst>
              <a:ext uri="{FF2B5EF4-FFF2-40B4-BE49-F238E27FC236}">
                <a16:creationId xmlns:a16="http://schemas.microsoft.com/office/drawing/2014/main" id="{ED641DAC-FBF0-E91F-60DB-B326A9DC82A0}"/>
              </a:ext>
            </a:extLst>
          </p:cNvPr>
          <p:cNvSpPr/>
          <p:nvPr/>
        </p:nvSpPr>
        <p:spPr>
          <a:xfrm>
            <a:off x="6619971" y="8026022"/>
            <a:ext cx="15790513" cy="1224000"/>
          </a:xfrm>
          <a:prstGeom prst="roundRect">
            <a:avLst/>
          </a:prstGeom>
          <a:solidFill>
            <a:srgbClr val="F2F2F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116000" tIns="0" rIns="0" bIns="0" numCol="1" spcCol="38100" rtlCol="0" anchor="ctr">
            <a:noAutofit/>
          </a:bodyPr>
          <a:lstStyle/>
          <a:p>
            <a:pPr algn="l"/>
            <a:r>
              <a:rPr lang="es-CL" sz="3200" b="0" noProof="0" dirty="0">
                <a:solidFill>
                  <a:srgbClr val="201B3D"/>
                </a:solidFill>
                <a:latin typeface="Century Gothic" panose="020B0502020202020204" pitchFamily="34" charset="0"/>
                <a:sym typeface="Helvetica Neue Medium"/>
              </a:rPr>
              <a:t>Ratios de endeudamiento y liquidez sanos</a:t>
            </a:r>
          </a:p>
        </p:txBody>
      </p:sp>
      <p:sp>
        <p:nvSpPr>
          <p:cNvPr id="22" name="Elipse 6">
            <a:hlinkClick r:id="" action="ppaction://noaction"/>
            <a:extLst>
              <a:ext uri="{FF2B5EF4-FFF2-40B4-BE49-F238E27FC236}">
                <a16:creationId xmlns:a16="http://schemas.microsoft.com/office/drawing/2014/main" id="{E9E462CD-500E-A511-B29C-15105E99DC4C}"/>
              </a:ext>
            </a:extLst>
          </p:cNvPr>
          <p:cNvSpPr/>
          <p:nvPr/>
        </p:nvSpPr>
        <p:spPr>
          <a:xfrm>
            <a:off x="5033057" y="2918486"/>
            <a:ext cx="1260000" cy="1260000"/>
          </a:xfrm>
          <a:prstGeom prst="ellipse">
            <a:avLst/>
          </a:prstGeom>
          <a:solidFill>
            <a:srgbClr val="0071CE"/>
          </a:solidFill>
          <a:ln w="57150" cap="flat">
            <a:solidFill>
              <a:schemeClr val="bg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800" noProof="0" dirty="0">
                <a:solidFill>
                  <a:srgbClr val="FFFFFF"/>
                </a:solidFill>
                <a:latin typeface="Century Gothic" panose="020B0502020202020204" pitchFamily="34" charset="0"/>
                <a:ea typeface="+mn-ea"/>
                <a:cs typeface="+mn-cs"/>
                <a:sym typeface="Helvetica Neue Medium"/>
              </a:rPr>
              <a:t>1</a:t>
            </a:r>
          </a:p>
        </p:txBody>
      </p:sp>
      <p:sp>
        <p:nvSpPr>
          <p:cNvPr id="23" name="Elipse 6">
            <a:hlinkClick r:id="" action="ppaction://noaction"/>
            <a:extLst>
              <a:ext uri="{FF2B5EF4-FFF2-40B4-BE49-F238E27FC236}">
                <a16:creationId xmlns:a16="http://schemas.microsoft.com/office/drawing/2014/main" id="{B19F9398-801C-932A-A452-97C6E37D7486}"/>
              </a:ext>
            </a:extLst>
          </p:cNvPr>
          <p:cNvSpPr/>
          <p:nvPr/>
        </p:nvSpPr>
        <p:spPr>
          <a:xfrm>
            <a:off x="5992081" y="4596998"/>
            <a:ext cx="1260000" cy="1260000"/>
          </a:xfrm>
          <a:prstGeom prst="ellipse">
            <a:avLst/>
          </a:prstGeom>
          <a:solidFill>
            <a:srgbClr val="0071CE"/>
          </a:solidFill>
          <a:ln w="57150" cap="flat">
            <a:solidFill>
              <a:schemeClr val="bg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800" noProof="0" dirty="0">
                <a:solidFill>
                  <a:srgbClr val="FFFFFF"/>
                </a:solidFill>
                <a:latin typeface="Century Gothic" panose="020B0502020202020204" pitchFamily="34" charset="0"/>
                <a:ea typeface="+mn-ea"/>
                <a:cs typeface="+mn-cs"/>
                <a:sym typeface="Helvetica Neue Medium"/>
              </a:rPr>
              <a:t>2</a:t>
            </a:r>
          </a:p>
        </p:txBody>
      </p:sp>
      <p:sp>
        <p:nvSpPr>
          <p:cNvPr id="24" name="Elipse 6">
            <a:hlinkClick r:id="" action="ppaction://noaction"/>
            <a:extLst>
              <a:ext uri="{FF2B5EF4-FFF2-40B4-BE49-F238E27FC236}">
                <a16:creationId xmlns:a16="http://schemas.microsoft.com/office/drawing/2014/main" id="{0A36CACF-F25F-CB4E-87E9-F42AC89B48D8}"/>
              </a:ext>
            </a:extLst>
          </p:cNvPr>
          <p:cNvSpPr/>
          <p:nvPr/>
        </p:nvSpPr>
        <p:spPr>
          <a:xfrm>
            <a:off x="5976032" y="7954022"/>
            <a:ext cx="1260000" cy="1260000"/>
          </a:xfrm>
          <a:prstGeom prst="ellipse">
            <a:avLst/>
          </a:prstGeom>
          <a:solidFill>
            <a:srgbClr val="0071CE"/>
          </a:solidFill>
          <a:ln w="57150" cap="flat">
            <a:solidFill>
              <a:schemeClr val="bg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800" dirty="0">
                <a:solidFill>
                  <a:srgbClr val="FFFFFF"/>
                </a:solidFill>
                <a:latin typeface="Century Gothic" panose="020B0502020202020204" pitchFamily="34" charset="0"/>
                <a:ea typeface="+mn-ea"/>
                <a:cs typeface="+mn-cs"/>
                <a:sym typeface="Helvetica Neue Medium"/>
              </a:rPr>
              <a:t>4</a:t>
            </a:r>
            <a:endParaRPr lang="es-CL" sz="2800" noProof="0" dirty="0">
              <a:solidFill>
                <a:srgbClr val="FFFFFF"/>
              </a:solidFill>
              <a:latin typeface="Century Gothic" panose="020B0502020202020204" pitchFamily="34" charset="0"/>
              <a:ea typeface="+mn-ea"/>
              <a:cs typeface="+mn-cs"/>
              <a:sym typeface="Helvetica Neue Medium"/>
            </a:endParaRPr>
          </a:p>
        </p:txBody>
      </p:sp>
      <p:sp>
        <p:nvSpPr>
          <p:cNvPr id="31" name="Elipse 6">
            <a:hlinkClick r:id="" action="ppaction://noaction"/>
            <a:extLst>
              <a:ext uri="{FF2B5EF4-FFF2-40B4-BE49-F238E27FC236}">
                <a16:creationId xmlns:a16="http://schemas.microsoft.com/office/drawing/2014/main" id="{A10D7889-F7F8-0597-92F1-682AC898501B}"/>
              </a:ext>
            </a:extLst>
          </p:cNvPr>
          <p:cNvSpPr/>
          <p:nvPr/>
        </p:nvSpPr>
        <p:spPr>
          <a:xfrm>
            <a:off x="5056355" y="9632536"/>
            <a:ext cx="1260000" cy="1260000"/>
          </a:xfrm>
          <a:prstGeom prst="ellipse">
            <a:avLst/>
          </a:prstGeom>
          <a:solidFill>
            <a:srgbClr val="0071CE"/>
          </a:solidFill>
          <a:ln w="57150" cap="flat">
            <a:solidFill>
              <a:schemeClr val="bg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800" dirty="0">
                <a:solidFill>
                  <a:srgbClr val="FFFFFF"/>
                </a:solidFill>
                <a:latin typeface="Century Gothic" panose="020B0502020202020204" pitchFamily="34" charset="0"/>
                <a:ea typeface="+mn-ea"/>
                <a:cs typeface="+mn-cs"/>
                <a:sym typeface="Helvetica Neue Medium"/>
              </a:rPr>
              <a:t>5</a:t>
            </a:r>
            <a:endParaRPr lang="es-CL" sz="2800" noProof="0" dirty="0">
              <a:solidFill>
                <a:srgbClr val="FFFFFF"/>
              </a:solidFill>
              <a:latin typeface="Century Gothic" panose="020B0502020202020204" pitchFamily="34" charset="0"/>
              <a:ea typeface="+mn-ea"/>
              <a:cs typeface="+mn-cs"/>
              <a:sym typeface="Helvetica Neue Medium"/>
            </a:endParaRPr>
          </a:p>
        </p:txBody>
      </p:sp>
      <p:sp>
        <p:nvSpPr>
          <p:cNvPr id="4" name="Rectangle: Rounded Corners 3">
            <a:extLst>
              <a:ext uri="{FF2B5EF4-FFF2-40B4-BE49-F238E27FC236}">
                <a16:creationId xmlns:a16="http://schemas.microsoft.com/office/drawing/2014/main" id="{F6A02E44-FD9B-DEA0-6926-2BE3F63C1E1A}"/>
              </a:ext>
            </a:extLst>
          </p:cNvPr>
          <p:cNvSpPr/>
          <p:nvPr/>
        </p:nvSpPr>
        <p:spPr>
          <a:xfrm>
            <a:off x="6879256" y="6329510"/>
            <a:ext cx="15531228" cy="1224000"/>
          </a:xfrm>
          <a:prstGeom prst="roundRect">
            <a:avLst/>
          </a:prstGeom>
          <a:solidFill>
            <a:srgbClr val="F2F2F2"/>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116000" tIns="0" rIns="0" bIns="0" numCol="1" spcCol="38100" rtlCol="0" anchor="ctr">
            <a:noAutofit/>
          </a:bodyPr>
          <a:lstStyle/>
          <a:p>
            <a:pPr algn="l"/>
            <a:r>
              <a:rPr lang="es-CL" sz="3200" b="0" noProof="0" dirty="0">
                <a:solidFill>
                  <a:srgbClr val="201B3D"/>
                </a:solidFill>
                <a:latin typeface="Century Gothic" panose="020B0502020202020204" pitchFamily="34" charset="0"/>
              </a:rPr>
              <a:t>Diversificación del financiamiento</a:t>
            </a:r>
          </a:p>
        </p:txBody>
      </p:sp>
      <p:sp>
        <p:nvSpPr>
          <p:cNvPr id="5" name="Elipse 6">
            <a:hlinkClick r:id="" action="ppaction://noaction"/>
            <a:extLst>
              <a:ext uri="{FF2B5EF4-FFF2-40B4-BE49-F238E27FC236}">
                <a16:creationId xmlns:a16="http://schemas.microsoft.com/office/drawing/2014/main" id="{EC4F8B4B-488B-6B09-94C8-0696722A70E1}"/>
              </a:ext>
            </a:extLst>
          </p:cNvPr>
          <p:cNvSpPr/>
          <p:nvPr/>
        </p:nvSpPr>
        <p:spPr>
          <a:xfrm>
            <a:off x="6249256" y="6275510"/>
            <a:ext cx="1260000" cy="1260000"/>
          </a:xfrm>
          <a:prstGeom prst="ellipse">
            <a:avLst/>
          </a:prstGeom>
          <a:solidFill>
            <a:srgbClr val="0071CE"/>
          </a:solidFill>
          <a:ln w="57150" cap="flat">
            <a:solidFill>
              <a:schemeClr val="bg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800" noProof="0" dirty="0">
                <a:solidFill>
                  <a:srgbClr val="FFFFFF"/>
                </a:solidFill>
                <a:latin typeface="Century Gothic" panose="020B0502020202020204" pitchFamily="34" charset="0"/>
                <a:ea typeface="+mn-ea"/>
                <a:cs typeface="+mn-cs"/>
                <a:sym typeface="Helvetica Neue Medium"/>
              </a:rPr>
              <a:t>3</a:t>
            </a:r>
          </a:p>
        </p:txBody>
      </p:sp>
      <p:pic>
        <p:nvPicPr>
          <p:cNvPr id="17" name="Picture 4" descr="http://www.eurocapital.cl/images/front/logos/logo-navbar@2x.png">
            <a:extLst>
              <a:ext uri="{FF2B5EF4-FFF2-40B4-BE49-F238E27FC236}">
                <a16:creationId xmlns:a16="http://schemas.microsoft.com/office/drawing/2014/main" id="{EE95526B-5976-F12A-7A2F-0FFCDAF66DC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8832"/>
          <a:stretch/>
        </p:blipFill>
        <p:spPr bwMode="auto">
          <a:xfrm>
            <a:off x="1230912" y="5348127"/>
            <a:ext cx="3874488" cy="37293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ángulo 17">
            <a:extLst>
              <a:ext uri="{FF2B5EF4-FFF2-40B4-BE49-F238E27FC236}">
                <a16:creationId xmlns:a16="http://schemas.microsoft.com/office/drawing/2014/main" id="{EEF20257-0C86-D2DF-46D5-EC6C6FF6896A}"/>
              </a:ext>
            </a:extLst>
          </p:cNvPr>
          <p:cNvSpPr/>
          <p:nvPr/>
        </p:nvSpPr>
        <p:spPr>
          <a:xfrm>
            <a:off x="0" y="0"/>
            <a:ext cx="24384000" cy="1080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r>
              <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ATRACTIVOS DE LA COMPAÑÍA</a:t>
            </a:r>
          </a:p>
        </p:txBody>
      </p:sp>
      <p:sp>
        <p:nvSpPr>
          <p:cNvPr id="3" name="Rectángulo 17">
            <a:extLst>
              <a:ext uri="{FF2B5EF4-FFF2-40B4-BE49-F238E27FC236}">
                <a16:creationId xmlns:a16="http://schemas.microsoft.com/office/drawing/2014/main" id="{E9507914-9DC5-202E-E8B6-79F816AAC7BD}"/>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8" name="Foliennummernplatzhalter 4">
            <a:extLst>
              <a:ext uri="{FF2B5EF4-FFF2-40B4-BE49-F238E27FC236}">
                <a16:creationId xmlns:a16="http://schemas.microsoft.com/office/drawing/2014/main" id="{ACE930A4-EAA2-25D1-B451-755BC928DC76}"/>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6</a:t>
            </a:fld>
            <a:endParaRPr lang="es-CL" b="0" noProof="0" dirty="0">
              <a:solidFill>
                <a:schemeClr val="bg1"/>
              </a:solidFill>
            </a:endParaRPr>
          </a:p>
        </p:txBody>
      </p:sp>
    </p:spTree>
    <p:extLst>
      <p:ext uri="{BB962C8B-B14F-4D97-AF65-F5344CB8AC3E}">
        <p14:creationId xmlns:p14="http://schemas.microsoft.com/office/powerpoint/2010/main" val="7467825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0AEE7-8720-6920-9CEF-88BB1F6D9387}"/>
            </a:ext>
          </a:extLst>
        </p:cNvPr>
        <p:cNvGrpSpPr/>
        <p:nvPr/>
      </p:nvGrpSpPr>
      <p:grpSpPr>
        <a:xfrm>
          <a:off x="0" y="0"/>
          <a:ext cx="0" cy="0"/>
          <a:chOff x="0" y="0"/>
          <a:chExt cx="0" cy="0"/>
        </a:xfrm>
      </p:grpSpPr>
      <p:sp>
        <p:nvSpPr>
          <p:cNvPr id="29" name="Rectangle 3">
            <a:extLst>
              <a:ext uri="{FF2B5EF4-FFF2-40B4-BE49-F238E27FC236}">
                <a16:creationId xmlns:a16="http://schemas.microsoft.com/office/drawing/2014/main" id="{2BF34AE8-E2A1-DB27-5EE2-E2A5A28F0187}"/>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0" name="Rectangle 2">
            <a:extLst>
              <a:ext uri="{FF2B5EF4-FFF2-40B4-BE49-F238E27FC236}">
                <a16:creationId xmlns:a16="http://schemas.microsoft.com/office/drawing/2014/main" id="{2B2416C5-0E00-D61E-EEC9-EAA1F699DE69}"/>
              </a:ext>
            </a:extLst>
          </p:cNvPr>
          <p:cNvSpPr/>
          <p:nvPr/>
        </p:nvSpPr>
        <p:spPr>
          <a:xfrm>
            <a:off x="376272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Trayectoria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1" name="Rectangle 2">
            <a:extLst>
              <a:ext uri="{FF2B5EF4-FFF2-40B4-BE49-F238E27FC236}">
                <a16:creationId xmlns:a16="http://schemas.microsoft.com/office/drawing/2014/main" id="{DF7D5BD9-E662-DBD9-56D7-96C2969CF011}"/>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2" name="Rectangle 2">
            <a:extLst>
              <a:ext uri="{FF2B5EF4-FFF2-40B4-BE49-F238E27FC236}">
                <a16:creationId xmlns:a16="http://schemas.microsoft.com/office/drawing/2014/main" id="{92DDEF4C-F779-44A7-1C60-6DB1EA243511}"/>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3" name="Rectangle 2">
            <a:extLst>
              <a:ext uri="{FF2B5EF4-FFF2-40B4-BE49-F238E27FC236}">
                <a16:creationId xmlns:a16="http://schemas.microsoft.com/office/drawing/2014/main" id="{96839D08-F326-9988-18A1-73301E78E7B0}"/>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4" name="Rectangle 2">
            <a:extLst>
              <a:ext uri="{FF2B5EF4-FFF2-40B4-BE49-F238E27FC236}">
                <a16:creationId xmlns:a16="http://schemas.microsoft.com/office/drawing/2014/main" id="{7208ED5B-E167-41DD-731A-B8006B596CC5}"/>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7" name="Rectángulo 17">
            <a:extLst>
              <a:ext uri="{FF2B5EF4-FFF2-40B4-BE49-F238E27FC236}">
                <a16:creationId xmlns:a16="http://schemas.microsoft.com/office/drawing/2014/main" id="{1CC1A48F-26DA-D510-41F2-671D7F12D806}"/>
              </a:ext>
            </a:extLst>
          </p:cNvPr>
          <p:cNvSpPr/>
          <p:nvPr/>
        </p:nvSpPr>
        <p:spPr>
          <a:xfrm>
            <a:off x="708510" y="3265014"/>
            <a:ext cx="10473840"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 Stock y promedio de colocaciones </a:t>
            </a:r>
            <a:r>
              <a:rPr lang="es-CL" sz="2400" b="0" noProof="0" dirty="0">
                <a:solidFill>
                  <a:srgbClr val="FFFFFF"/>
                </a:solidFill>
                <a:latin typeface="Century Gothic" panose="020B0502020202020204" pitchFamily="34" charset="0"/>
                <a:ea typeface="+mn-ea"/>
                <a:cs typeface="+mn-cs"/>
                <a:sym typeface="Helvetica Neue Medium"/>
              </a:rPr>
              <a:t>(US$ M)</a:t>
            </a:r>
          </a:p>
        </p:txBody>
      </p:sp>
      <p:sp>
        <p:nvSpPr>
          <p:cNvPr id="8" name="Rectángulo 17">
            <a:extLst>
              <a:ext uri="{FF2B5EF4-FFF2-40B4-BE49-F238E27FC236}">
                <a16:creationId xmlns:a16="http://schemas.microsoft.com/office/drawing/2014/main" id="{A3441508-9BAA-BDA6-B2F7-C6C2239C7F4A}"/>
              </a:ext>
            </a:extLst>
          </p:cNvPr>
          <p:cNvSpPr/>
          <p:nvPr/>
        </p:nvSpPr>
        <p:spPr>
          <a:xfrm>
            <a:off x="12964658" y="3265014"/>
            <a:ext cx="10473840"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lvl="0" defTabSz="914400" hangingPunct="1">
              <a:spcBef>
                <a:spcPts val="600"/>
              </a:spcBef>
              <a:defRPr/>
            </a:pPr>
            <a:r>
              <a:rPr lang="es-CL" sz="2400" noProof="0" dirty="0">
                <a:solidFill>
                  <a:srgbClr val="FFFFFF"/>
                </a:solidFill>
                <a:latin typeface="Century Gothic" panose="020B0502020202020204" pitchFamily="34" charset="0"/>
                <a:ea typeface="+mn-ea"/>
                <a:cs typeface="+mn-cs"/>
                <a:sym typeface="Helvetica Neue Medium"/>
              </a:rPr>
              <a:t>Evolución de clientes </a:t>
            </a:r>
            <a:r>
              <a:rPr lang="es-CL" sz="2400" dirty="0">
                <a:solidFill>
                  <a:srgbClr val="FFFFFF"/>
                </a:solidFill>
                <a:latin typeface="Century Gothic" panose="020B0502020202020204" pitchFamily="34" charset="0"/>
                <a:ea typeface="+mn-ea"/>
                <a:cs typeface="+mn-cs"/>
                <a:sym typeface="Helvetica Neue Medium"/>
              </a:rPr>
              <a:t>activos</a:t>
            </a:r>
            <a:endParaRPr lang="es-CL" sz="2400" b="0" noProof="0" dirty="0">
              <a:solidFill>
                <a:srgbClr val="FFFFFF"/>
              </a:solidFill>
              <a:latin typeface="Century Gothic" panose="020B0502020202020204" pitchFamily="34" charset="0"/>
              <a:ea typeface="+mn-ea"/>
              <a:cs typeface="+mn-cs"/>
              <a:sym typeface="Helvetica Neue Medium"/>
            </a:endParaRPr>
          </a:p>
        </p:txBody>
      </p:sp>
      <p:sp>
        <p:nvSpPr>
          <p:cNvPr id="3" name="Rectángulo 17">
            <a:extLst>
              <a:ext uri="{FF2B5EF4-FFF2-40B4-BE49-F238E27FC236}">
                <a16:creationId xmlns:a16="http://schemas.microsoft.com/office/drawing/2014/main" id="{BAF747DB-E8DA-95B5-3616-C2CBB4F02272}"/>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6" name="Rectangle 2">
            <a:extLst>
              <a:ext uri="{FF2B5EF4-FFF2-40B4-BE49-F238E27FC236}">
                <a16:creationId xmlns:a16="http://schemas.microsoft.com/office/drawing/2014/main" id="{A2C42274-A149-7487-DEC1-C93167501336}"/>
              </a:ext>
            </a:extLst>
          </p:cNvPr>
          <p:cNvSpPr/>
          <p:nvPr/>
        </p:nvSpPr>
        <p:spPr>
          <a:xfrm>
            <a:off x="230795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Cartera Diversificada</a:t>
            </a:r>
          </a:p>
        </p:txBody>
      </p:sp>
      <p:sp>
        <p:nvSpPr>
          <p:cNvPr id="13" name="CuadroTexto 12">
            <a:extLst>
              <a:ext uri="{FF2B5EF4-FFF2-40B4-BE49-F238E27FC236}">
                <a16:creationId xmlns:a16="http://schemas.microsoft.com/office/drawing/2014/main" id="{603611DE-E8DE-6933-3BA0-814D5530C3A5}"/>
              </a:ext>
            </a:extLst>
          </p:cNvPr>
          <p:cNvSpPr txBox="1"/>
          <p:nvPr/>
        </p:nvSpPr>
        <p:spPr>
          <a:xfrm>
            <a:off x="671187" y="1499427"/>
            <a:ext cx="18008374"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Perú: Cartera diversificada y crecimiento sostenido</a:t>
            </a:r>
          </a:p>
        </p:txBody>
      </p:sp>
      <p:sp>
        <p:nvSpPr>
          <p:cNvPr id="14" name="Rectángulo 17">
            <a:extLst>
              <a:ext uri="{FF2B5EF4-FFF2-40B4-BE49-F238E27FC236}">
                <a16:creationId xmlns:a16="http://schemas.microsoft.com/office/drawing/2014/main" id="{1B7795B7-3756-56C6-04F8-501FB8BD1A8A}"/>
              </a:ext>
            </a:extLst>
          </p:cNvPr>
          <p:cNvSpPr/>
          <p:nvPr/>
        </p:nvSpPr>
        <p:spPr>
          <a:xfrm>
            <a:off x="735404" y="7828865"/>
            <a:ext cx="10452550"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Ingresos y utilidad </a:t>
            </a:r>
            <a:r>
              <a:rPr lang="es-CL" sz="2400" b="0" noProof="0" dirty="0">
                <a:solidFill>
                  <a:srgbClr val="FFFFFF"/>
                </a:solidFill>
                <a:latin typeface="Century Gothic" panose="020B0502020202020204" pitchFamily="34" charset="0"/>
                <a:ea typeface="+mn-ea"/>
                <a:cs typeface="+mn-cs"/>
                <a:sym typeface="Helvetica Neue Medium"/>
              </a:rPr>
              <a:t>(US$ M)</a:t>
            </a:r>
          </a:p>
        </p:txBody>
      </p:sp>
      <p:graphicFrame>
        <p:nvGraphicFramePr>
          <p:cNvPr id="28" name="Gráfico 60">
            <a:extLst>
              <a:ext uri="{FF2B5EF4-FFF2-40B4-BE49-F238E27FC236}">
                <a16:creationId xmlns:a16="http://schemas.microsoft.com/office/drawing/2014/main" id="{8FC52189-885A-CB4B-B4A2-53095265DF90}"/>
              </a:ext>
            </a:extLst>
          </p:cNvPr>
          <p:cNvGraphicFramePr/>
          <p:nvPr>
            <p:extLst>
              <p:ext uri="{D42A27DB-BD31-4B8C-83A1-F6EECF244321}">
                <p14:modId xmlns:p14="http://schemas.microsoft.com/office/powerpoint/2010/main" val="332043971"/>
              </p:ext>
            </p:extLst>
          </p:nvPr>
        </p:nvGraphicFramePr>
        <p:xfrm>
          <a:off x="735404" y="8486775"/>
          <a:ext cx="10452550" cy="3914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9">
            <a:extLst>
              <a:ext uri="{FF2B5EF4-FFF2-40B4-BE49-F238E27FC236}">
                <a16:creationId xmlns:a16="http://schemas.microsoft.com/office/drawing/2014/main" id="{95E45C0C-2F8C-3DC3-E719-6F0D4991CB06}"/>
              </a:ext>
            </a:extLst>
          </p:cNvPr>
          <p:cNvGraphicFramePr/>
          <p:nvPr>
            <p:extLst>
              <p:ext uri="{D42A27DB-BD31-4B8C-83A1-F6EECF244321}">
                <p14:modId xmlns:p14="http://schemas.microsoft.com/office/powerpoint/2010/main" val="1136639058"/>
              </p:ext>
            </p:extLst>
          </p:nvPr>
        </p:nvGraphicFramePr>
        <p:xfrm>
          <a:off x="457200" y="3967021"/>
          <a:ext cx="10962147" cy="337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11">
            <a:extLst>
              <a:ext uri="{FF2B5EF4-FFF2-40B4-BE49-F238E27FC236}">
                <a16:creationId xmlns:a16="http://schemas.microsoft.com/office/drawing/2014/main" id="{A6C3E0B0-2D45-C918-0506-2AB70612FD4C}"/>
              </a:ext>
            </a:extLst>
          </p:cNvPr>
          <p:cNvGraphicFramePr/>
          <p:nvPr>
            <p:extLst>
              <p:ext uri="{D42A27DB-BD31-4B8C-83A1-F6EECF244321}">
                <p14:modId xmlns:p14="http://schemas.microsoft.com/office/powerpoint/2010/main" val="1145028606"/>
              </p:ext>
            </p:extLst>
          </p:nvPr>
        </p:nvGraphicFramePr>
        <p:xfrm>
          <a:off x="12964654" y="3976845"/>
          <a:ext cx="10471857" cy="3364792"/>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2">
            <a:extLst>
              <a:ext uri="{FF2B5EF4-FFF2-40B4-BE49-F238E27FC236}">
                <a16:creationId xmlns:a16="http://schemas.microsoft.com/office/drawing/2014/main" id="{B27D0996-DE78-FC3D-C19B-86C7CA55D5C6}"/>
              </a:ext>
            </a:extLst>
          </p:cNvPr>
          <p:cNvSpPr/>
          <p:nvPr/>
        </p:nvSpPr>
        <p:spPr>
          <a:xfrm>
            <a:off x="617877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5" name="Rectángulo 17">
            <a:extLst>
              <a:ext uri="{FF2B5EF4-FFF2-40B4-BE49-F238E27FC236}">
                <a16:creationId xmlns:a16="http://schemas.microsoft.com/office/drawing/2014/main" id="{406EC0FF-9FA7-D5FB-BA2F-DB2E725955E4}"/>
              </a:ext>
            </a:extLst>
          </p:cNvPr>
          <p:cNvSpPr/>
          <p:nvPr/>
        </p:nvSpPr>
        <p:spPr>
          <a:xfrm>
            <a:off x="35731" y="13078691"/>
            <a:ext cx="24348269" cy="639711"/>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6" name="Foliennummernplatzhalter 4">
            <a:extLst>
              <a:ext uri="{FF2B5EF4-FFF2-40B4-BE49-F238E27FC236}">
                <a16:creationId xmlns:a16="http://schemas.microsoft.com/office/drawing/2014/main" id="{20DD71B4-A245-5222-B65E-1E5A5948C346}"/>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7</a:t>
            </a:fld>
            <a:endParaRPr lang="es-CL" b="0" noProof="0" dirty="0">
              <a:solidFill>
                <a:schemeClr val="bg1"/>
              </a:solidFill>
            </a:endParaRPr>
          </a:p>
        </p:txBody>
      </p:sp>
      <p:sp>
        <p:nvSpPr>
          <p:cNvPr id="22" name="Rectángulo 123">
            <a:extLst>
              <a:ext uri="{FF2B5EF4-FFF2-40B4-BE49-F238E27FC236}">
                <a16:creationId xmlns:a16="http://schemas.microsoft.com/office/drawing/2014/main" id="{991BD2AB-5FED-DD0B-D893-775E156DC38D}"/>
              </a:ext>
            </a:extLst>
          </p:cNvPr>
          <p:cNvSpPr>
            <a:spLocks noChangeArrowheads="1"/>
          </p:cNvSpPr>
          <p:nvPr/>
        </p:nvSpPr>
        <p:spPr bwMode="auto">
          <a:xfrm>
            <a:off x="12964656" y="7275840"/>
            <a:ext cx="60763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r>
              <a:rPr lang="es-CL" sz="1500" b="0" noProof="0" dirty="0">
                <a:solidFill>
                  <a:srgbClr val="19234A"/>
                </a:solidFill>
                <a:latin typeface="Century Gothic" panose="020B0502020202020204" pitchFamily="34" charset="0"/>
                <a:cs typeface="Arial Narrow"/>
              </a:rPr>
              <a:t>Fuente: La Compañía</a:t>
            </a:r>
          </a:p>
          <a:p>
            <a:pPr algn="l">
              <a:spcBef>
                <a:spcPts val="0"/>
              </a:spcBef>
            </a:pPr>
            <a:endParaRPr lang="es-CL" sz="1500" b="0" noProof="0" dirty="0">
              <a:solidFill>
                <a:srgbClr val="19234A"/>
              </a:solidFill>
              <a:latin typeface="Century Gothic" panose="020B0502020202020204" pitchFamily="34" charset="0"/>
              <a:cs typeface="Arial Narrow"/>
            </a:endParaRPr>
          </a:p>
        </p:txBody>
      </p:sp>
      <p:sp>
        <p:nvSpPr>
          <p:cNvPr id="23" name="Rectángulo 123">
            <a:extLst>
              <a:ext uri="{FF2B5EF4-FFF2-40B4-BE49-F238E27FC236}">
                <a16:creationId xmlns:a16="http://schemas.microsoft.com/office/drawing/2014/main" id="{FD7191BF-DDDB-F384-6E86-D29F56467E53}"/>
              </a:ext>
            </a:extLst>
          </p:cNvPr>
          <p:cNvSpPr>
            <a:spLocks noChangeArrowheads="1"/>
          </p:cNvSpPr>
          <p:nvPr/>
        </p:nvSpPr>
        <p:spPr bwMode="auto">
          <a:xfrm>
            <a:off x="708656" y="7275840"/>
            <a:ext cx="102092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r>
              <a:rPr lang="es-CL" sz="1500" b="0" noProof="0" dirty="0">
                <a:solidFill>
                  <a:srgbClr val="19234A"/>
                </a:solidFill>
                <a:latin typeface="Century Gothic" panose="020B0502020202020204" pitchFamily="34" charset="0"/>
                <a:cs typeface="Arial Narrow"/>
              </a:rPr>
              <a:t>Fuente: </a:t>
            </a:r>
            <a:r>
              <a:rPr lang="es-CL" sz="1500" b="0" dirty="0">
                <a:solidFill>
                  <a:srgbClr val="19234A"/>
                </a:solidFill>
                <a:latin typeface="Century Gothic" panose="020B0502020202020204" pitchFamily="34" charset="0"/>
                <a:cs typeface="Arial Narrow"/>
              </a:rPr>
              <a:t>La compañía</a:t>
            </a:r>
            <a:endParaRPr lang="es-CL" sz="1500" b="0" noProof="0" dirty="0">
              <a:solidFill>
                <a:srgbClr val="19234A"/>
              </a:solidFill>
              <a:latin typeface="Century Gothic" panose="020B0502020202020204" pitchFamily="34" charset="0"/>
              <a:cs typeface="Arial Narrow"/>
            </a:endParaRPr>
          </a:p>
          <a:p>
            <a:pPr algn="l">
              <a:spcBef>
                <a:spcPts val="0"/>
              </a:spcBef>
            </a:pPr>
            <a:endParaRPr lang="es-CL" sz="1500" b="0" noProof="0" dirty="0">
              <a:solidFill>
                <a:srgbClr val="19234A"/>
              </a:solidFill>
              <a:latin typeface="Century Gothic" panose="020B0502020202020204" pitchFamily="34" charset="0"/>
              <a:cs typeface="Arial Narrow"/>
            </a:endParaRPr>
          </a:p>
        </p:txBody>
      </p:sp>
      <p:sp>
        <p:nvSpPr>
          <p:cNvPr id="24" name="Rectangle 2">
            <a:extLst>
              <a:ext uri="{FF2B5EF4-FFF2-40B4-BE49-F238E27FC236}">
                <a16:creationId xmlns:a16="http://schemas.microsoft.com/office/drawing/2014/main" id="{6F923499-F99C-D7F8-C3DE-27744DE80371}"/>
              </a:ext>
            </a:extLst>
          </p:cNvPr>
          <p:cNvSpPr/>
          <p:nvPr/>
        </p:nvSpPr>
        <p:spPr>
          <a:xfrm>
            <a:off x="1004959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Deuda Diversificada</a:t>
            </a:r>
          </a:p>
        </p:txBody>
      </p:sp>
      <p:sp>
        <p:nvSpPr>
          <p:cNvPr id="27" name="Rectangle 2">
            <a:extLst>
              <a:ext uri="{FF2B5EF4-FFF2-40B4-BE49-F238E27FC236}">
                <a16:creationId xmlns:a16="http://schemas.microsoft.com/office/drawing/2014/main" id="{EF3E5830-5FFB-715B-1D44-D71DC18C3602}"/>
              </a:ext>
            </a:extLst>
          </p:cNvPr>
          <p:cNvSpPr/>
          <p:nvPr/>
        </p:nvSpPr>
        <p:spPr>
          <a:xfrm>
            <a:off x="1392041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Ratios Sanos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7" name="Rectángulo 123">
            <a:extLst>
              <a:ext uri="{FF2B5EF4-FFF2-40B4-BE49-F238E27FC236}">
                <a16:creationId xmlns:a16="http://schemas.microsoft.com/office/drawing/2014/main" id="{4EF4597D-5B20-8DA9-515B-370FBEF4A199}"/>
              </a:ext>
            </a:extLst>
          </p:cNvPr>
          <p:cNvSpPr>
            <a:spLocks noChangeArrowheads="1"/>
          </p:cNvSpPr>
          <p:nvPr/>
        </p:nvSpPr>
        <p:spPr bwMode="auto">
          <a:xfrm>
            <a:off x="735403" y="12407715"/>
            <a:ext cx="61225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spcBef>
                <a:spcPts val="0"/>
              </a:spcBef>
            </a:pPr>
            <a:r>
              <a:rPr lang="es-CL" sz="1500" b="0" noProof="0" dirty="0">
                <a:solidFill>
                  <a:srgbClr val="19234A"/>
                </a:solidFill>
                <a:latin typeface="Century Gothic" panose="020B0502020202020204" pitchFamily="34" charset="0"/>
                <a:cs typeface="Arial Narrow"/>
              </a:rPr>
              <a:t>Fuente: Cifras según Estados Financieros 2025</a:t>
            </a:r>
          </a:p>
        </p:txBody>
      </p:sp>
      <p:cxnSp>
        <p:nvCxnSpPr>
          <p:cNvPr id="26" name="Straight Arrow Connector 28">
            <a:extLst>
              <a:ext uri="{FF2B5EF4-FFF2-40B4-BE49-F238E27FC236}">
                <a16:creationId xmlns:a16="http://schemas.microsoft.com/office/drawing/2014/main" id="{FEF85FF5-6D34-0F35-191C-B5B9DBD2291C}"/>
              </a:ext>
            </a:extLst>
          </p:cNvPr>
          <p:cNvCxnSpPr>
            <a:cxnSpLocks/>
          </p:cNvCxnSpPr>
          <p:nvPr/>
        </p:nvCxnSpPr>
        <p:spPr>
          <a:xfrm flipV="1">
            <a:off x="1428750" y="4543425"/>
            <a:ext cx="8153400" cy="476250"/>
          </a:xfrm>
          <a:prstGeom prst="straightConnector1">
            <a:avLst/>
          </a:prstGeom>
          <a:ln w="12700">
            <a:solidFill>
              <a:srgbClr val="0071CE"/>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1 CuadroTexto">
            <a:extLst>
              <a:ext uri="{FF2B5EF4-FFF2-40B4-BE49-F238E27FC236}">
                <a16:creationId xmlns:a16="http://schemas.microsoft.com/office/drawing/2014/main" id="{13E3BD24-4A25-9DE5-AE22-0A49C1D3C6F0}"/>
              </a:ext>
            </a:extLst>
          </p:cNvPr>
          <p:cNvSpPr txBox="1"/>
          <p:nvPr/>
        </p:nvSpPr>
        <p:spPr>
          <a:xfrm rot="21378339">
            <a:off x="3880909" y="4455258"/>
            <a:ext cx="2916150" cy="330213"/>
          </a:xfrm>
          <a:prstGeom prst="rect">
            <a:avLst/>
          </a:prstGeom>
          <a:noFill/>
        </p:spPr>
        <p:txBody>
          <a:bodyPr wrap="square" rtlCol="0" anchor="ctr" anchorCtr="0">
            <a:noAutofit/>
          </a:bodyPr>
          <a:lstStyle/>
          <a:p>
            <a:pPr algn="ctr" eaLnBrk="0" hangingPunct="0">
              <a:spcBef>
                <a:spcPts val="300"/>
              </a:spcBef>
              <a:buSzPct val="80000"/>
            </a:pPr>
            <a:r>
              <a:rPr lang="es-CL" sz="1300" b="0" kern="800" noProof="0" dirty="0">
                <a:solidFill>
                  <a:srgbClr val="0071CE"/>
                </a:solidFill>
                <a:latin typeface="Century Gothic" panose="020B0502020202020204" pitchFamily="34" charset="0"/>
                <a:cs typeface="Verdana"/>
              </a:rPr>
              <a:t>CAC Colocaciones</a:t>
            </a:r>
            <a:r>
              <a:rPr lang="es-CL" sz="1300" b="0" kern="800" baseline="-25000" dirty="0">
                <a:solidFill>
                  <a:srgbClr val="0071CE"/>
                </a:solidFill>
                <a:latin typeface="Century Gothic" panose="020B0502020202020204" pitchFamily="34" charset="0"/>
                <a:cs typeface="Verdana"/>
              </a:rPr>
              <a:t>21</a:t>
            </a:r>
            <a:r>
              <a:rPr lang="es-CL" sz="1300" b="0" kern="800" baseline="-25000" noProof="0" dirty="0">
                <a:solidFill>
                  <a:srgbClr val="0071CE"/>
                </a:solidFill>
                <a:latin typeface="Century Gothic" panose="020B0502020202020204" pitchFamily="34" charset="0"/>
                <a:cs typeface="Verdana"/>
              </a:rPr>
              <a:t>-25: </a:t>
            </a:r>
            <a:r>
              <a:rPr lang="es-CL" sz="1300" b="0" kern="800" noProof="0" dirty="0">
                <a:solidFill>
                  <a:srgbClr val="0071CE"/>
                </a:solidFill>
                <a:latin typeface="Century Gothic" panose="020B0502020202020204" pitchFamily="34" charset="0"/>
                <a:cs typeface="Verdana"/>
              </a:rPr>
              <a:t>13,1%</a:t>
            </a:r>
          </a:p>
        </p:txBody>
      </p:sp>
      <p:cxnSp>
        <p:nvCxnSpPr>
          <p:cNvPr id="40" name="Straight Arrow Connector 28">
            <a:extLst>
              <a:ext uri="{FF2B5EF4-FFF2-40B4-BE49-F238E27FC236}">
                <a16:creationId xmlns:a16="http://schemas.microsoft.com/office/drawing/2014/main" id="{422893E4-E240-89FB-0A29-27D2D2F914C0}"/>
              </a:ext>
            </a:extLst>
          </p:cNvPr>
          <p:cNvCxnSpPr>
            <a:cxnSpLocks/>
          </p:cNvCxnSpPr>
          <p:nvPr/>
        </p:nvCxnSpPr>
        <p:spPr>
          <a:xfrm flipV="1">
            <a:off x="14006286" y="4296229"/>
            <a:ext cx="8505371" cy="899885"/>
          </a:xfrm>
          <a:prstGeom prst="straightConnector1">
            <a:avLst/>
          </a:prstGeom>
          <a:ln w="12700">
            <a:solidFill>
              <a:srgbClr val="0071CE"/>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1 CuadroTexto">
            <a:extLst>
              <a:ext uri="{FF2B5EF4-FFF2-40B4-BE49-F238E27FC236}">
                <a16:creationId xmlns:a16="http://schemas.microsoft.com/office/drawing/2014/main" id="{1813C611-B5D6-7C1D-536E-CCF344CAB1DC}"/>
              </a:ext>
            </a:extLst>
          </p:cNvPr>
          <p:cNvSpPr txBox="1"/>
          <p:nvPr/>
        </p:nvSpPr>
        <p:spPr>
          <a:xfrm rot="21289595">
            <a:off x="16807144" y="4450376"/>
            <a:ext cx="2440529" cy="240005"/>
          </a:xfrm>
          <a:prstGeom prst="rect">
            <a:avLst/>
          </a:prstGeom>
          <a:noFill/>
        </p:spPr>
        <p:txBody>
          <a:bodyPr wrap="square" rtlCol="0" anchor="ctr" anchorCtr="0">
            <a:noAutofit/>
          </a:bodyPr>
          <a:lstStyle/>
          <a:p>
            <a:pPr algn="ctr" eaLnBrk="0" hangingPunct="0">
              <a:spcBef>
                <a:spcPts val="300"/>
              </a:spcBef>
              <a:buSzPct val="80000"/>
            </a:pPr>
            <a:r>
              <a:rPr lang="es-CL" sz="1300" b="0" kern="800" noProof="0" dirty="0">
                <a:solidFill>
                  <a:srgbClr val="0071CE"/>
                </a:solidFill>
                <a:latin typeface="Century Gothic" panose="020B0502020202020204" pitchFamily="34" charset="0"/>
                <a:cs typeface="Verdana"/>
              </a:rPr>
              <a:t>CAC clientes</a:t>
            </a:r>
            <a:r>
              <a:rPr lang="es-CL" sz="1300" b="0" kern="800" baseline="-25000" noProof="0" dirty="0">
                <a:solidFill>
                  <a:srgbClr val="0071CE"/>
                </a:solidFill>
                <a:latin typeface="Century Gothic" panose="020B0502020202020204" pitchFamily="34" charset="0"/>
                <a:cs typeface="Verdana"/>
              </a:rPr>
              <a:t>21-25: </a:t>
            </a:r>
            <a:r>
              <a:rPr lang="es-CL" sz="1300" b="0" kern="800" noProof="0" dirty="0">
                <a:solidFill>
                  <a:srgbClr val="0071CE"/>
                </a:solidFill>
                <a:latin typeface="Century Gothic" panose="020B0502020202020204" pitchFamily="34" charset="0"/>
                <a:cs typeface="Verdana"/>
              </a:rPr>
              <a:t>18,3%</a:t>
            </a:r>
          </a:p>
        </p:txBody>
      </p:sp>
      <p:sp>
        <p:nvSpPr>
          <p:cNvPr id="2" name="Rectangle 2">
            <a:extLst>
              <a:ext uri="{FF2B5EF4-FFF2-40B4-BE49-F238E27FC236}">
                <a16:creationId xmlns:a16="http://schemas.microsoft.com/office/drawing/2014/main" id="{FE4E5DCB-1A8C-D6D4-4C40-3880538D0E2B}"/>
              </a:ext>
            </a:extLst>
          </p:cNvPr>
          <p:cNvSpPr/>
          <p:nvPr/>
        </p:nvSpPr>
        <p:spPr>
          <a:xfrm>
            <a:off x="1779123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Medium"/>
              </a:rPr>
              <a:t>Plan Quinquenal</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cxnSp>
        <p:nvCxnSpPr>
          <p:cNvPr id="11" name="Straight Arrow Connector 28">
            <a:extLst>
              <a:ext uri="{FF2B5EF4-FFF2-40B4-BE49-F238E27FC236}">
                <a16:creationId xmlns:a16="http://schemas.microsoft.com/office/drawing/2014/main" id="{4DA0F76F-5C58-72AD-B9BE-27F6317F65C4}"/>
              </a:ext>
            </a:extLst>
          </p:cNvPr>
          <p:cNvCxnSpPr>
            <a:cxnSpLocks/>
          </p:cNvCxnSpPr>
          <p:nvPr/>
        </p:nvCxnSpPr>
        <p:spPr>
          <a:xfrm flipV="1">
            <a:off x="1447800" y="8915400"/>
            <a:ext cx="8210550" cy="685800"/>
          </a:xfrm>
          <a:prstGeom prst="straightConnector1">
            <a:avLst/>
          </a:prstGeom>
          <a:ln w="12700">
            <a:solidFill>
              <a:srgbClr val="0071CE"/>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1 CuadroTexto">
            <a:extLst>
              <a:ext uri="{FF2B5EF4-FFF2-40B4-BE49-F238E27FC236}">
                <a16:creationId xmlns:a16="http://schemas.microsoft.com/office/drawing/2014/main" id="{FD10E59A-ACF2-9525-FE9B-5AE712BAE54E}"/>
              </a:ext>
            </a:extLst>
          </p:cNvPr>
          <p:cNvSpPr txBox="1"/>
          <p:nvPr/>
        </p:nvSpPr>
        <p:spPr>
          <a:xfrm rot="21362715">
            <a:off x="3961116" y="8928902"/>
            <a:ext cx="2497164" cy="334560"/>
          </a:xfrm>
          <a:prstGeom prst="rect">
            <a:avLst/>
          </a:prstGeom>
          <a:noFill/>
        </p:spPr>
        <p:txBody>
          <a:bodyPr wrap="square" rtlCol="0" anchor="ctr" anchorCtr="0">
            <a:noAutofit/>
          </a:bodyPr>
          <a:lstStyle/>
          <a:p>
            <a:pPr algn="ctr" eaLnBrk="0" hangingPunct="0">
              <a:spcBef>
                <a:spcPts val="300"/>
              </a:spcBef>
              <a:buSzPct val="80000"/>
            </a:pPr>
            <a:r>
              <a:rPr lang="es-CL" sz="1300" b="0" kern="800" noProof="0" dirty="0">
                <a:solidFill>
                  <a:srgbClr val="0071CE"/>
                </a:solidFill>
                <a:latin typeface="Century Gothic" panose="020B0502020202020204" pitchFamily="34" charset="0"/>
                <a:cs typeface="Verdana"/>
              </a:rPr>
              <a:t>CAC ingresos</a:t>
            </a:r>
            <a:r>
              <a:rPr lang="es-CL" sz="1300" b="0" kern="800" baseline="-25000" noProof="0" dirty="0">
                <a:solidFill>
                  <a:srgbClr val="0071CE"/>
                </a:solidFill>
                <a:latin typeface="Century Gothic" panose="020B0502020202020204" pitchFamily="34" charset="0"/>
                <a:cs typeface="Verdana"/>
              </a:rPr>
              <a:t>21-25: </a:t>
            </a:r>
            <a:r>
              <a:rPr lang="es-CL" sz="1300" b="0" kern="800" noProof="0" dirty="0">
                <a:solidFill>
                  <a:srgbClr val="0071CE"/>
                </a:solidFill>
                <a:latin typeface="Century Gothic" panose="020B0502020202020204" pitchFamily="34" charset="0"/>
                <a:cs typeface="Verdana"/>
              </a:rPr>
              <a:t>16,5%</a:t>
            </a:r>
          </a:p>
        </p:txBody>
      </p:sp>
      <p:pic>
        <p:nvPicPr>
          <p:cNvPr id="36" name="Picture 83" descr="A red and white flag&#10;&#10;AI-generated content may be incorrect.">
            <a:extLst>
              <a:ext uri="{FF2B5EF4-FFF2-40B4-BE49-F238E27FC236}">
                <a16:creationId xmlns:a16="http://schemas.microsoft.com/office/drawing/2014/main" id="{D1C4B201-EB44-4D37-AC0F-86E453F99D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60221" y="1606939"/>
            <a:ext cx="535537" cy="535537"/>
          </a:xfrm>
          <a:prstGeom prst="rect">
            <a:avLst/>
          </a:prstGeom>
        </p:spPr>
      </p:pic>
      <p:sp>
        <p:nvSpPr>
          <p:cNvPr id="42" name="Rectángulo 17">
            <a:extLst>
              <a:ext uri="{FF2B5EF4-FFF2-40B4-BE49-F238E27FC236}">
                <a16:creationId xmlns:a16="http://schemas.microsoft.com/office/drawing/2014/main" id="{024E8D78-344B-4B18-821E-53CBBD04A7E5}"/>
              </a:ext>
            </a:extLst>
          </p:cNvPr>
          <p:cNvSpPr/>
          <p:nvPr/>
        </p:nvSpPr>
        <p:spPr>
          <a:xfrm>
            <a:off x="12936361" y="7846795"/>
            <a:ext cx="10452550"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Monto Girado</a:t>
            </a:r>
            <a:r>
              <a:rPr lang="es-CL" sz="2400" b="0" noProof="0" dirty="0">
                <a:solidFill>
                  <a:srgbClr val="FFFFFF"/>
                </a:solidFill>
                <a:latin typeface="Century Gothic" panose="020B0502020202020204" pitchFamily="34" charset="0"/>
                <a:ea typeface="+mn-ea"/>
                <a:cs typeface="+mn-cs"/>
                <a:sym typeface="Helvetica Neue Medium"/>
              </a:rPr>
              <a:t>(US$ M)</a:t>
            </a:r>
          </a:p>
        </p:txBody>
      </p:sp>
      <p:graphicFrame>
        <p:nvGraphicFramePr>
          <p:cNvPr id="43" name="Gráfico 60">
            <a:extLst>
              <a:ext uri="{FF2B5EF4-FFF2-40B4-BE49-F238E27FC236}">
                <a16:creationId xmlns:a16="http://schemas.microsoft.com/office/drawing/2014/main" id="{8FA08E7B-F041-4522-98F8-50F9BB710915}"/>
              </a:ext>
            </a:extLst>
          </p:cNvPr>
          <p:cNvGraphicFramePr/>
          <p:nvPr>
            <p:extLst>
              <p:ext uri="{D42A27DB-BD31-4B8C-83A1-F6EECF244321}">
                <p14:modId xmlns:p14="http://schemas.microsoft.com/office/powerpoint/2010/main" val="2790909997"/>
              </p:ext>
            </p:extLst>
          </p:nvPr>
        </p:nvGraphicFramePr>
        <p:xfrm>
          <a:off x="12936361" y="8504705"/>
          <a:ext cx="10452550" cy="3914775"/>
        </p:xfrm>
        <a:graphic>
          <a:graphicData uri="http://schemas.openxmlformats.org/drawingml/2006/chart">
            <c:chart xmlns:c="http://schemas.openxmlformats.org/drawingml/2006/chart" xmlns:r="http://schemas.openxmlformats.org/officeDocument/2006/relationships" r:id="rId7"/>
          </a:graphicData>
        </a:graphic>
      </p:graphicFrame>
      <p:sp>
        <p:nvSpPr>
          <p:cNvPr id="44" name="Rectángulo 123">
            <a:extLst>
              <a:ext uri="{FF2B5EF4-FFF2-40B4-BE49-F238E27FC236}">
                <a16:creationId xmlns:a16="http://schemas.microsoft.com/office/drawing/2014/main" id="{D9094647-FB9F-4ED4-8507-1BD0DBA01830}"/>
              </a:ext>
            </a:extLst>
          </p:cNvPr>
          <p:cNvSpPr>
            <a:spLocks noChangeArrowheads="1"/>
          </p:cNvSpPr>
          <p:nvPr/>
        </p:nvSpPr>
        <p:spPr bwMode="auto">
          <a:xfrm>
            <a:off x="12936360" y="12425645"/>
            <a:ext cx="35757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spcBef>
                <a:spcPts val="0"/>
              </a:spcBef>
            </a:pPr>
            <a:r>
              <a:rPr lang="es-CL" sz="1500" b="0" noProof="0" dirty="0">
                <a:solidFill>
                  <a:srgbClr val="19234A"/>
                </a:solidFill>
                <a:latin typeface="Century Gothic" panose="020B0502020202020204" pitchFamily="34" charset="0"/>
                <a:cs typeface="Arial Narrow"/>
              </a:rPr>
              <a:t>Fuente: La Compañía</a:t>
            </a:r>
          </a:p>
        </p:txBody>
      </p:sp>
      <p:cxnSp>
        <p:nvCxnSpPr>
          <p:cNvPr id="45" name="Straight Arrow Connector 28">
            <a:extLst>
              <a:ext uri="{FF2B5EF4-FFF2-40B4-BE49-F238E27FC236}">
                <a16:creationId xmlns:a16="http://schemas.microsoft.com/office/drawing/2014/main" id="{A888672E-2324-40B4-A07A-5E03AA62CE76}"/>
              </a:ext>
            </a:extLst>
          </p:cNvPr>
          <p:cNvCxnSpPr>
            <a:cxnSpLocks/>
          </p:cNvCxnSpPr>
          <p:nvPr/>
        </p:nvCxnSpPr>
        <p:spPr>
          <a:xfrm flipV="1">
            <a:off x="14058900" y="8801101"/>
            <a:ext cx="8229600" cy="761999"/>
          </a:xfrm>
          <a:prstGeom prst="straightConnector1">
            <a:avLst/>
          </a:prstGeom>
          <a:ln w="12700">
            <a:solidFill>
              <a:srgbClr val="0071CE"/>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1 CuadroTexto">
            <a:extLst>
              <a:ext uri="{FF2B5EF4-FFF2-40B4-BE49-F238E27FC236}">
                <a16:creationId xmlns:a16="http://schemas.microsoft.com/office/drawing/2014/main" id="{D835E007-F8C8-4D87-BE98-BE85A4154677}"/>
              </a:ext>
            </a:extLst>
          </p:cNvPr>
          <p:cNvSpPr txBox="1"/>
          <p:nvPr/>
        </p:nvSpPr>
        <p:spPr>
          <a:xfrm rot="21278348">
            <a:off x="16790723" y="8791070"/>
            <a:ext cx="2497164" cy="334560"/>
          </a:xfrm>
          <a:prstGeom prst="rect">
            <a:avLst/>
          </a:prstGeom>
          <a:noFill/>
        </p:spPr>
        <p:txBody>
          <a:bodyPr wrap="square" rtlCol="0" anchor="ctr" anchorCtr="0">
            <a:noAutofit/>
          </a:bodyPr>
          <a:lstStyle/>
          <a:p>
            <a:pPr algn="ctr" eaLnBrk="0" hangingPunct="0">
              <a:spcBef>
                <a:spcPts val="300"/>
              </a:spcBef>
              <a:buSzPct val="80000"/>
            </a:pPr>
            <a:r>
              <a:rPr lang="es-CL" sz="1300" b="0" kern="800" noProof="0" dirty="0">
                <a:solidFill>
                  <a:srgbClr val="0071CE"/>
                </a:solidFill>
                <a:latin typeface="Century Gothic" panose="020B0502020202020204" pitchFamily="34" charset="0"/>
                <a:cs typeface="Verdana"/>
              </a:rPr>
              <a:t>CAC ingresos</a:t>
            </a:r>
            <a:r>
              <a:rPr lang="es-CL" sz="1300" b="0" kern="800" baseline="-25000" noProof="0" dirty="0">
                <a:solidFill>
                  <a:srgbClr val="0071CE"/>
                </a:solidFill>
                <a:latin typeface="Century Gothic" panose="020B0502020202020204" pitchFamily="34" charset="0"/>
                <a:cs typeface="Verdana"/>
              </a:rPr>
              <a:t>21-25: </a:t>
            </a:r>
            <a:r>
              <a:rPr lang="es-CL" sz="1300" b="0" kern="800" noProof="0" dirty="0">
                <a:solidFill>
                  <a:srgbClr val="0071CE"/>
                </a:solidFill>
                <a:latin typeface="Century Gothic" panose="020B0502020202020204" pitchFamily="34" charset="0"/>
                <a:cs typeface="Verdana"/>
              </a:rPr>
              <a:t>12,8%</a:t>
            </a:r>
          </a:p>
        </p:txBody>
      </p:sp>
    </p:spTree>
    <p:extLst>
      <p:ext uri="{BB962C8B-B14F-4D97-AF65-F5344CB8AC3E}">
        <p14:creationId xmlns:p14="http://schemas.microsoft.com/office/powerpoint/2010/main" val="33566192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FA70D-2109-B818-99B9-B3FB09E6021A}"/>
            </a:ext>
          </a:extLst>
        </p:cNvPr>
        <p:cNvGrpSpPr/>
        <p:nvPr/>
      </p:nvGrpSpPr>
      <p:grpSpPr>
        <a:xfrm>
          <a:off x="0" y="0"/>
          <a:ext cx="0" cy="0"/>
          <a:chOff x="0" y="0"/>
          <a:chExt cx="0" cy="0"/>
        </a:xfrm>
      </p:grpSpPr>
      <p:sp>
        <p:nvSpPr>
          <p:cNvPr id="7" name="Rectángulo 17">
            <a:extLst>
              <a:ext uri="{FF2B5EF4-FFF2-40B4-BE49-F238E27FC236}">
                <a16:creationId xmlns:a16="http://schemas.microsoft.com/office/drawing/2014/main" id="{87CD15AD-C9CB-691F-D715-CB4141E0E939}"/>
              </a:ext>
            </a:extLst>
          </p:cNvPr>
          <p:cNvSpPr/>
          <p:nvPr/>
        </p:nvSpPr>
        <p:spPr>
          <a:xfrm>
            <a:off x="708510" y="3265014"/>
            <a:ext cx="10473840"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 Concentración de la cartera por deudores </a:t>
            </a:r>
            <a:r>
              <a:rPr lang="es-CL" sz="2400" b="0" noProof="0" dirty="0">
                <a:solidFill>
                  <a:srgbClr val="FFFFFF"/>
                </a:solidFill>
                <a:latin typeface="Century Gothic" panose="020B0502020202020204" pitchFamily="34" charset="0"/>
                <a:ea typeface="+mn-ea"/>
                <a:cs typeface="+mn-cs"/>
                <a:sym typeface="Helvetica Neue Medium"/>
              </a:rPr>
              <a:t>(%)</a:t>
            </a:r>
          </a:p>
        </p:txBody>
      </p:sp>
      <p:sp>
        <p:nvSpPr>
          <p:cNvPr id="3" name="Rectángulo 17">
            <a:extLst>
              <a:ext uri="{FF2B5EF4-FFF2-40B4-BE49-F238E27FC236}">
                <a16:creationId xmlns:a16="http://schemas.microsoft.com/office/drawing/2014/main" id="{A28F56C9-E921-84D8-7766-DBCB6CBE2421}"/>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CuadroTexto 12">
            <a:extLst>
              <a:ext uri="{FF2B5EF4-FFF2-40B4-BE49-F238E27FC236}">
                <a16:creationId xmlns:a16="http://schemas.microsoft.com/office/drawing/2014/main" id="{E18F00F5-6A19-9DE5-27BE-B88F37627255}"/>
              </a:ext>
            </a:extLst>
          </p:cNvPr>
          <p:cNvSpPr txBox="1"/>
          <p:nvPr/>
        </p:nvSpPr>
        <p:spPr>
          <a:xfrm>
            <a:off x="671187" y="1499427"/>
            <a:ext cx="18008374"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rPr>
              <a:t>Perú: Cartera diversificada y crecimiento sostenido</a:t>
            </a:r>
          </a:p>
        </p:txBody>
      </p:sp>
      <p:sp>
        <p:nvSpPr>
          <p:cNvPr id="14" name="Rectángulo 17">
            <a:extLst>
              <a:ext uri="{FF2B5EF4-FFF2-40B4-BE49-F238E27FC236}">
                <a16:creationId xmlns:a16="http://schemas.microsoft.com/office/drawing/2014/main" id="{9E634FDE-32D1-49D8-014F-D136E1C59576}"/>
              </a:ext>
            </a:extLst>
          </p:cNvPr>
          <p:cNvSpPr/>
          <p:nvPr/>
        </p:nvSpPr>
        <p:spPr>
          <a:xfrm>
            <a:off x="708509" y="7828865"/>
            <a:ext cx="22729007"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defTabSz="914400" hangingPunct="1">
              <a:spcBef>
                <a:spcPts val="600"/>
              </a:spcBef>
              <a:defRPr/>
            </a:pPr>
            <a:r>
              <a:rPr lang="es-CL" sz="2400" noProof="0" dirty="0">
                <a:solidFill>
                  <a:srgbClr val="FFFFFF"/>
                </a:solidFill>
                <a:latin typeface="Century Gothic" panose="020B0502020202020204" pitchFamily="34" charset="0"/>
                <a:ea typeface="+mn-ea"/>
                <a:cs typeface="+mn-cs"/>
                <a:sym typeface="Helvetica Neue Medium"/>
              </a:rPr>
              <a:t>Cartera total por sucursal </a:t>
            </a:r>
            <a:r>
              <a:rPr lang="es-CL" sz="2400" b="0" noProof="0" dirty="0">
                <a:solidFill>
                  <a:srgbClr val="FFFFFF"/>
                </a:solidFill>
                <a:latin typeface="Century Gothic" panose="020B0502020202020204" pitchFamily="34" charset="0"/>
                <a:ea typeface="+mn-ea"/>
                <a:cs typeface="+mn-cs"/>
                <a:sym typeface="Helvetica Neue Medium"/>
              </a:rPr>
              <a:t>(%)</a:t>
            </a:r>
          </a:p>
        </p:txBody>
      </p:sp>
      <p:graphicFrame>
        <p:nvGraphicFramePr>
          <p:cNvPr id="35" name="Chart 9">
            <a:extLst>
              <a:ext uri="{FF2B5EF4-FFF2-40B4-BE49-F238E27FC236}">
                <a16:creationId xmlns:a16="http://schemas.microsoft.com/office/drawing/2014/main" id="{170BF1D4-05D1-0EB9-9A7F-7E428BD6DFB7}"/>
              </a:ext>
            </a:extLst>
          </p:cNvPr>
          <p:cNvGraphicFramePr/>
          <p:nvPr>
            <p:extLst>
              <p:ext uri="{D42A27DB-BD31-4B8C-83A1-F6EECF244321}">
                <p14:modId xmlns:p14="http://schemas.microsoft.com/office/powerpoint/2010/main" val="830538020"/>
              </p:ext>
            </p:extLst>
          </p:nvPr>
        </p:nvGraphicFramePr>
        <p:xfrm>
          <a:off x="457200" y="3967021"/>
          <a:ext cx="10962147" cy="337461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7">
            <a:extLst>
              <a:ext uri="{FF2B5EF4-FFF2-40B4-BE49-F238E27FC236}">
                <a16:creationId xmlns:a16="http://schemas.microsoft.com/office/drawing/2014/main" id="{ED502EB9-E1B1-A0DF-261F-6BD9DB41D43A}"/>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6" name="Foliennummernplatzhalter 4">
            <a:extLst>
              <a:ext uri="{FF2B5EF4-FFF2-40B4-BE49-F238E27FC236}">
                <a16:creationId xmlns:a16="http://schemas.microsoft.com/office/drawing/2014/main" id="{5DE939B3-92C7-9DE0-5474-4332719347A4}"/>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8</a:t>
            </a:fld>
            <a:endParaRPr lang="es-CL" b="0" noProof="0" dirty="0">
              <a:solidFill>
                <a:schemeClr val="bg1"/>
              </a:solidFill>
            </a:endParaRPr>
          </a:p>
        </p:txBody>
      </p:sp>
      <p:sp>
        <p:nvSpPr>
          <p:cNvPr id="17" name="Rectángulo 123">
            <a:extLst>
              <a:ext uri="{FF2B5EF4-FFF2-40B4-BE49-F238E27FC236}">
                <a16:creationId xmlns:a16="http://schemas.microsoft.com/office/drawing/2014/main" id="{EE9C40A9-B4FB-BAE1-872A-33B995609F10}"/>
              </a:ext>
            </a:extLst>
          </p:cNvPr>
          <p:cNvSpPr>
            <a:spLocks noChangeArrowheads="1"/>
          </p:cNvSpPr>
          <p:nvPr/>
        </p:nvSpPr>
        <p:spPr bwMode="auto">
          <a:xfrm>
            <a:off x="12964657" y="7387138"/>
            <a:ext cx="7775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r>
              <a:rPr lang="es-CL" sz="1500" b="0" noProof="0" dirty="0">
                <a:solidFill>
                  <a:srgbClr val="19234A"/>
                </a:solidFill>
                <a:latin typeface="Century Gothic" panose="020B0502020202020204" pitchFamily="34" charset="0"/>
                <a:cs typeface="Arial Narrow"/>
              </a:rPr>
              <a:t>Fuente: La Compañía</a:t>
            </a:r>
          </a:p>
        </p:txBody>
      </p:sp>
      <p:sp>
        <p:nvSpPr>
          <p:cNvPr id="37" name="Rectángulo 123">
            <a:extLst>
              <a:ext uri="{FF2B5EF4-FFF2-40B4-BE49-F238E27FC236}">
                <a16:creationId xmlns:a16="http://schemas.microsoft.com/office/drawing/2014/main" id="{AF4ABDCC-682A-26B7-A6F6-29CEBBC14989}"/>
              </a:ext>
            </a:extLst>
          </p:cNvPr>
          <p:cNvSpPr>
            <a:spLocks noChangeArrowheads="1"/>
          </p:cNvSpPr>
          <p:nvPr/>
        </p:nvSpPr>
        <p:spPr bwMode="auto">
          <a:xfrm>
            <a:off x="708509" y="12407715"/>
            <a:ext cx="7775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spcBef>
                <a:spcPts val="0"/>
              </a:spcBef>
            </a:pPr>
            <a:r>
              <a:rPr lang="es-CL" sz="1500" b="0" noProof="0" dirty="0">
                <a:solidFill>
                  <a:srgbClr val="19234A"/>
                </a:solidFill>
                <a:latin typeface="Century Gothic" panose="020B0502020202020204" pitchFamily="34" charset="0"/>
                <a:cs typeface="Arial Narrow"/>
              </a:rPr>
              <a:t>Fuente: La Compañía</a:t>
            </a:r>
          </a:p>
        </p:txBody>
      </p:sp>
      <p:sp>
        <p:nvSpPr>
          <p:cNvPr id="11" name="Rectángulo 17">
            <a:extLst>
              <a:ext uri="{FF2B5EF4-FFF2-40B4-BE49-F238E27FC236}">
                <a16:creationId xmlns:a16="http://schemas.microsoft.com/office/drawing/2014/main" id="{A3921170-4EE8-CE1F-4E06-26638C9298F4}"/>
              </a:ext>
            </a:extLst>
          </p:cNvPr>
          <p:cNvSpPr/>
          <p:nvPr/>
        </p:nvSpPr>
        <p:spPr>
          <a:xfrm>
            <a:off x="12964654" y="3310654"/>
            <a:ext cx="10473841"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defTabSz="914400" hangingPunct="1">
              <a:spcBef>
                <a:spcPts val="600"/>
              </a:spcBef>
              <a:defRPr/>
            </a:pPr>
            <a:r>
              <a:rPr lang="es-CL" sz="2400" dirty="0">
                <a:solidFill>
                  <a:srgbClr val="FFFFFF"/>
                </a:solidFill>
                <a:latin typeface="Century Gothic" panose="020B0502020202020204" pitchFamily="34" charset="0"/>
                <a:ea typeface="+mn-ea"/>
                <a:cs typeface="+mn-cs"/>
                <a:sym typeface="Helvetica Neue Medium"/>
              </a:rPr>
              <a:t>Concentración de la cartera</a:t>
            </a:r>
            <a:r>
              <a:rPr lang="es-CL" sz="2400" noProof="0" dirty="0">
                <a:solidFill>
                  <a:srgbClr val="FFFFFF"/>
                </a:solidFill>
                <a:latin typeface="Century Gothic" panose="020B0502020202020204" pitchFamily="34" charset="0"/>
                <a:ea typeface="+mn-ea"/>
                <a:cs typeface="+mn-cs"/>
                <a:sym typeface="Helvetica Neue Medium"/>
              </a:rPr>
              <a:t> </a:t>
            </a:r>
            <a:r>
              <a:rPr lang="es-CL" sz="2400" dirty="0">
                <a:solidFill>
                  <a:srgbClr val="FFFFFF"/>
                </a:solidFill>
                <a:latin typeface="Century Gothic" panose="020B0502020202020204" pitchFamily="34" charset="0"/>
                <a:ea typeface="+mn-ea"/>
                <a:cs typeface="+mn-cs"/>
                <a:sym typeface="Helvetica Neue Medium"/>
              </a:rPr>
              <a:t>por clientes, según sector</a:t>
            </a:r>
            <a:r>
              <a:rPr lang="es-CL" sz="2400" b="0" noProof="0" dirty="0">
                <a:solidFill>
                  <a:srgbClr val="FFFFFF"/>
                </a:solidFill>
                <a:latin typeface="Century Gothic" panose="020B0502020202020204" pitchFamily="34" charset="0"/>
                <a:ea typeface="+mn-ea"/>
                <a:cs typeface="+mn-cs"/>
                <a:sym typeface="Helvetica Neue Medium"/>
              </a:rPr>
              <a:t>(%)</a:t>
            </a:r>
          </a:p>
        </p:txBody>
      </p:sp>
      <p:graphicFrame>
        <p:nvGraphicFramePr>
          <p:cNvPr id="12" name="Gráfico 60">
            <a:extLst>
              <a:ext uri="{FF2B5EF4-FFF2-40B4-BE49-F238E27FC236}">
                <a16:creationId xmlns:a16="http://schemas.microsoft.com/office/drawing/2014/main" id="{789F07F8-61D7-4CDD-C27D-D97DE998675F}"/>
              </a:ext>
            </a:extLst>
          </p:cNvPr>
          <p:cNvGraphicFramePr/>
          <p:nvPr>
            <p:extLst>
              <p:ext uri="{D42A27DB-BD31-4B8C-83A1-F6EECF244321}">
                <p14:modId xmlns:p14="http://schemas.microsoft.com/office/powerpoint/2010/main" val="2191625839"/>
              </p:ext>
            </p:extLst>
          </p:nvPr>
        </p:nvGraphicFramePr>
        <p:xfrm>
          <a:off x="708509" y="8687456"/>
          <a:ext cx="22873385" cy="337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60">
            <a:extLst>
              <a:ext uri="{FF2B5EF4-FFF2-40B4-BE49-F238E27FC236}">
                <a16:creationId xmlns:a16="http://schemas.microsoft.com/office/drawing/2014/main" id="{2F8A8C57-532A-9A09-08D2-6EDC186B42B7}"/>
              </a:ext>
            </a:extLst>
          </p:cNvPr>
          <p:cNvGraphicFramePr/>
          <p:nvPr>
            <p:extLst>
              <p:ext uri="{D42A27DB-BD31-4B8C-83A1-F6EECF244321}">
                <p14:modId xmlns:p14="http://schemas.microsoft.com/office/powerpoint/2010/main" val="1068317854"/>
              </p:ext>
            </p:extLst>
          </p:nvPr>
        </p:nvGraphicFramePr>
        <p:xfrm>
          <a:off x="12962671" y="4106182"/>
          <a:ext cx="10473840" cy="3523404"/>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ángulo 123">
            <a:extLst>
              <a:ext uri="{FF2B5EF4-FFF2-40B4-BE49-F238E27FC236}">
                <a16:creationId xmlns:a16="http://schemas.microsoft.com/office/drawing/2014/main" id="{9415B52F-7FC9-84F3-2FE9-4509D24DEB27}"/>
              </a:ext>
            </a:extLst>
          </p:cNvPr>
          <p:cNvSpPr>
            <a:spLocks noChangeArrowheads="1"/>
          </p:cNvSpPr>
          <p:nvPr/>
        </p:nvSpPr>
        <p:spPr bwMode="auto">
          <a:xfrm>
            <a:off x="708656" y="7275840"/>
            <a:ext cx="102092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r>
              <a:rPr lang="es-CL" sz="1500" b="0" noProof="0" dirty="0">
                <a:solidFill>
                  <a:srgbClr val="19234A"/>
                </a:solidFill>
                <a:latin typeface="Century Gothic" panose="020B0502020202020204" pitchFamily="34" charset="0"/>
                <a:cs typeface="Arial Narrow"/>
              </a:rPr>
              <a:t>Fuente: </a:t>
            </a:r>
            <a:r>
              <a:rPr lang="es-CL" sz="1500" b="0" dirty="0">
                <a:solidFill>
                  <a:srgbClr val="19234A"/>
                </a:solidFill>
                <a:latin typeface="Century Gothic" panose="020B0502020202020204" pitchFamily="34" charset="0"/>
                <a:cs typeface="Arial Narrow"/>
              </a:rPr>
              <a:t>La compañía</a:t>
            </a:r>
            <a:endParaRPr lang="es-CL" sz="1500" b="0" noProof="0" dirty="0">
              <a:solidFill>
                <a:srgbClr val="19234A"/>
              </a:solidFill>
              <a:latin typeface="Century Gothic" panose="020B0502020202020204" pitchFamily="34" charset="0"/>
              <a:cs typeface="Arial Narrow"/>
            </a:endParaRPr>
          </a:p>
          <a:p>
            <a:pPr algn="l">
              <a:spcBef>
                <a:spcPts val="0"/>
              </a:spcBef>
            </a:pPr>
            <a:endParaRPr lang="es-CL" sz="1500" b="0" noProof="0" dirty="0">
              <a:solidFill>
                <a:srgbClr val="19234A"/>
              </a:solidFill>
              <a:latin typeface="Century Gothic" panose="020B0502020202020204" pitchFamily="34" charset="0"/>
              <a:cs typeface="Arial Narrow"/>
            </a:endParaRPr>
          </a:p>
        </p:txBody>
      </p:sp>
      <p:sp>
        <p:nvSpPr>
          <p:cNvPr id="46" name="Rectangle 2">
            <a:extLst>
              <a:ext uri="{FF2B5EF4-FFF2-40B4-BE49-F238E27FC236}">
                <a16:creationId xmlns:a16="http://schemas.microsoft.com/office/drawing/2014/main" id="{5D7B1BDE-4AA1-483D-9B7E-00C572FD0941}"/>
              </a:ext>
            </a:extLst>
          </p:cNvPr>
          <p:cNvSpPr/>
          <p:nvPr/>
        </p:nvSpPr>
        <p:spPr>
          <a:xfrm>
            <a:off x="230795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Cartera Diversificada</a:t>
            </a:r>
          </a:p>
        </p:txBody>
      </p:sp>
      <p:sp>
        <p:nvSpPr>
          <p:cNvPr id="47" name="Rectangle 2">
            <a:extLst>
              <a:ext uri="{FF2B5EF4-FFF2-40B4-BE49-F238E27FC236}">
                <a16:creationId xmlns:a16="http://schemas.microsoft.com/office/drawing/2014/main" id="{52714E2D-8DB1-40AD-A19E-0737E3E46B45}"/>
              </a:ext>
            </a:extLst>
          </p:cNvPr>
          <p:cNvSpPr/>
          <p:nvPr/>
        </p:nvSpPr>
        <p:spPr>
          <a:xfrm>
            <a:off x="617877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48" name="Rectangle 2">
            <a:extLst>
              <a:ext uri="{FF2B5EF4-FFF2-40B4-BE49-F238E27FC236}">
                <a16:creationId xmlns:a16="http://schemas.microsoft.com/office/drawing/2014/main" id="{DD773CE3-B3EB-4448-B82A-E64C40611FB7}"/>
              </a:ext>
            </a:extLst>
          </p:cNvPr>
          <p:cNvSpPr/>
          <p:nvPr/>
        </p:nvSpPr>
        <p:spPr>
          <a:xfrm>
            <a:off x="1004959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Deuda Diversificada</a:t>
            </a:r>
          </a:p>
        </p:txBody>
      </p:sp>
      <p:sp>
        <p:nvSpPr>
          <p:cNvPr id="49" name="Rectangle 2">
            <a:extLst>
              <a:ext uri="{FF2B5EF4-FFF2-40B4-BE49-F238E27FC236}">
                <a16:creationId xmlns:a16="http://schemas.microsoft.com/office/drawing/2014/main" id="{C723B351-18CB-48C1-AF97-96E94864D4E8}"/>
              </a:ext>
            </a:extLst>
          </p:cNvPr>
          <p:cNvSpPr/>
          <p:nvPr/>
        </p:nvSpPr>
        <p:spPr>
          <a:xfrm>
            <a:off x="1392041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Ratios Sanos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50" name="Rectangle 2">
            <a:extLst>
              <a:ext uri="{FF2B5EF4-FFF2-40B4-BE49-F238E27FC236}">
                <a16:creationId xmlns:a16="http://schemas.microsoft.com/office/drawing/2014/main" id="{3670FC96-6DE5-4F3E-BC31-9607BDB02AEF}"/>
              </a:ext>
            </a:extLst>
          </p:cNvPr>
          <p:cNvSpPr/>
          <p:nvPr/>
        </p:nvSpPr>
        <p:spPr>
          <a:xfrm>
            <a:off x="1779123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Medium"/>
              </a:rPr>
              <a:t>Plan Quinquenal</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15295558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FA70D-2109-B818-99B9-B3FB09E6021A}"/>
            </a:ext>
          </a:extLst>
        </p:cNvPr>
        <p:cNvGrpSpPr/>
        <p:nvPr/>
      </p:nvGrpSpPr>
      <p:grpSpPr>
        <a:xfrm>
          <a:off x="0" y="0"/>
          <a:ext cx="0" cy="0"/>
          <a:chOff x="0" y="0"/>
          <a:chExt cx="0" cy="0"/>
        </a:xfrm>
      </p:grpSpPr>
      <p:sp>
        <p:nvSpPr>
          <p:cNvPr id="29" name="Rectangle 3">
            <a:extLst>
              <a:ext uri="{FF2B5EF4-FFF2-40B4-BE49-F238E27FC236}">
                <a16:creationId xmlns:a16="http://schemas.microsoft.com/office/drawing/2014/main" id="{994A57B4-3F47-7946-F0F0-800DD6348368}"/>
              </a:ext>
            </a:extLst>
          </p:cNvPr>
          <p:cNvSpPr/>
          <p:nvPr/>
        </p:nvSpPr>
        <p:spPr>
          <a:xfrm>
            <a:off x="708511" y="1212880"/>
            <a:ext cx="2700000" cy="731410"/>
          </a:xfrm>
          <a:prstGeom prst="rect">
            <a:avLst/>
          </a:prstGeom>
          <a:solidFill>
            <a:srgbClr val="0071C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Líder en la Industria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0" name="Rectangle 2">
            <a:extLst>
              <a:ext uri="{FF2B5EF4-FFF2-40B4-BE49-F238E27FC236}">
                <a16:creationId xmlns:a16="http://schemas.microsoft.com/office/drawing/2014/main" id="{BC58EDE8-9033-E507-ADD6-B28DB526C2A5}"/>
              </a:ext>
            </a:extLst>
          </p:cNvPr>
          <p:cNvSpPr/>
          <p:nvPr/>
        </p:nvSpPr>
        <p:spPr>
          <a:xfrm>
            <a:off x="376272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Trayectoria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1" name="Rectangle 2">
            <a:extLst>
              <a:ext uri="{FF2B5EF4-FFF2-40B4-BE49-F238E27FC236}">
                <a16:creationId xmlns:a16="http://schemas.microsoft.com/office/drawing/2014/main" id="{154ED7A6-80EC-5745-5626-CD983984E212}"/>
              </a:ext>
            </a:extLst>
          </p:cNvPr>
          <p:cNvSpPr/>
          <p:nvPr/>
        </p:nvSpPr>
        <p:spPr>
          <a:xfrm>
            <a:off x="681693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Cartera</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2" name="Rectangle 2">
            <a:extLst>
              <a:ext uri="{FF2B5EF4-FFF2-40B4-BE49-F238E27FC236}">
                <a16:creationId xmlns:a16="http://schemas.microsoft.com/office/drawing/2014/main" id="{FF13DDAB-BDFC-556B-BE78-F801EFB454C8}"/>
              </a:ext>
            </a:extLst>
          </p:cNvPr>
          <p:cNvSpPr/>
          <p:nvPr/>
        </p:nvSpPr>
        <p:spPr>
          <a:xfrm>
            <a:off x="9871141" y="1212880"/>
            <a:ext cx="2700000" cy="73141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Indicadores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3" name="Rectangle 2">
            <a:extLst>
              <a:ext uri="{FF2B5EF4-FFF2-40B4-BE49-F238E27FC236}">
                <a16:creationId xmlns:a16="http://schemas.microsoft.com/office/drawing/2014/main" id="{D9AC8C23-24DA-104D-63A4-3F277E198DD7}"/>
              </a:ext>
            </a:extLst>
          </p:cNvPr>
          <p:cNvSpPr/>
          <p:nvPr/>
        </p:nvSpPr>
        <p:spPr>
          <a:xfrm>
            <a:off x="1292535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34" name="Rectangle 2">
            <a:extLst>
              <a:ext uri="{FF2B5EF4-FFF2-40B4-BE49-F238E27FC236}">
                <a16:creationId xmlns:a16="http://schemas.microsoft.com/office/drawing/2014/main" id="{E5BEA849-3522-B4F0-B71F-B14813E28EC4}"/>
              </a:ext>
            </a:extLst>
          </p:cNvPr>
          <p:cNvSpPr/>
          <p:nvPr/>
        </p:nvSpPr>
        <p:spPr>
          <a:xfrm>
            <a:off x="15979561" y="1212880"/>
            <a:ext cx="2700000" cy="73141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Equipo</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7" name="Rectángulo 17">
            <a:extLst>
              <a:ext uri="{FF2B5EF4-FFF2-40B4-BE49-F238E27FC236}">
                <a16:creationId xmlns:a16="http://schemas.microsoft.com/office/drawing/2014/main" id="{87CD15AD-C9CB-691F-D715-CB4141E0E939}"/>
              </a:ext>
            </a:extLst>
          </p:cNvPr>
          <p:cNvSpPr/>
          <p:nvPr/>
        </p:nvSpPr>
        <p:spPr>
          <a:xfrm>
            <a:off x="708510" y="3265014"/>
            <a:ext cx="10473840"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marL="0" marR="0" lvl="0" indent="0" defTabSz="914400" eaLnBrk="1" fontAlgn="auto" latinLnBrk="0" hangingPunct="1">
              <a:lnSpc>
                <a:spcPct val="100000"/>
              </a:lnSpc>
              <a:spcAft>
                <a:spcPts val="0"/>
              </a:spcAft>
              <a:buClrTx/>
              <a:buSzTx/>
              <a:buFontTx/>
              <a:buNone/>
              <a:tabLst/>
              <a:defRPr/>
            </a:pPr>
            <a:r>
              <a:rPr lang="es-CL" sz="2400" noProof="0" dirty="0">
                <a:solidFill>
                  <a:srgbClr val="FFFFFF"/>
                </a:solidFill>
                <a:latin typeface="Century Gothic" panose="020B0502020202020204" pitchFamily="34" charset="0"/>
                <a:ea typeface="+mn-ea"/>
                <a:cs typeface="+mn-cs"/>
                <a:sym typeface="Helvetica Neue Medium"/>
              </a:rPr>
              <a:t> </a:t>
            </a:r>
            <a:r>
              <a:rPr lang="es-CL" sz="2200" noProof="0" dirty="0">
                <a:solidFill>
                  <a:srgbClr val="FFFFFF"/>
                </a:solidFill>
                <a:latin typeface="Century Gothic" panose="020B0502020202020204" pitchFamily="34" charset="0"/>
                <a:ea typeface="+mn-ea"/>
                <a:cs typeface="+mn-cs"/>
                <a:sym typeface="Helvetica Neue Medium"/>
              </a:rPr>
              <a:t>Evolución mensual del número de operaciones</a:t>
            </a:r>
            <a:endParaRPr lang="es-CL" sz="2200" b="0" noProof="0" dirty="0">
              <a:solidFill>
                <a:srgbClr val="FFFFFF"/>
              </a:solidFill>
              <a:latin typeface="Century Gothic" panose="020B0502020202020204" pitchFamily="34" charset="0"/>
              <a:ea typeface="+mn-ea"/>
              <a:cs typeface="+mn-cs"/>
              <a:sym typeface="Helvetica Neue Medium"/>
            </a:endParaRPr>
          </a:p>
        </p:txBody>
      </p:sp>
      <p:sp>
        <p:nvSpPr>
          <p:cNvPr id="3" name="Rectángulo 17">
            <a:extLst>
              <a:ext uri="{FF2B5EF4-FFF2-40B4-BE49-F238E27FC236}">
                <a16:creationId xmlns:a16="http://schemas.microsoft.com/office/drawing/2014/main" id="{A28F56C9-E921-84D8-7766-DBCB6CBE2421}"/>
              </a:ext>
            </a:extLst>
          </p:cNvPr>
          <p:cNvSpPr/>
          <p:nvPr/>
        </p:nvSpPr>
        <p:spPr>
          <a:xfrm>
            <a:off x="0" y="-1076"/>
            <a:ext cx="24384000" cy="2664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3" name="CuadroTexto 12">
            <a:extLst>
              <a:ext uri="{FF2B5EF4-FFF2-40B4-BE49-F238E27FC236}">
                <a16:creationId xmlns:a16="http://schemas.microsoft.com/office/drawing/2014/main" id="{E18F00F5-6A19-9DE5-27BE-B88F37627255}"/>
              </a:ext>
            </a:extLst>
          </p:cNvPr>
          <p:cNvSpPr txBox="1"/>
          <p:nvPr/>
        </p:nvSpPr>
        <p:spPr>
          <a:xfrm>
            <a:off x="671187" y="1499427"/>
            <a:ext cx="18008374"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CL" sz="4000" dirty="0">
                <a:solidFill>
                  <a:schemeClr val="bg1"/>
                </a:solidFill>
                <a:latin typeface="Century Gothic" panose="020B0502020202020204" pitchFamily="34" charset="0"/>
                <a:ea typeface="Calibri" panose="020F0502020204030204" pitchFamily="34" charset="0"/>
                <a:cs typeface="Calibri" panose="020F0502020204030204" pitchFamily="34" charset="0"/>
              </a:rPr>
              <a:t>Evolución de indicadores de la cartera</a:t>
            </a:r>
            <a:endParaRPr lang="es-CL" sz="4000" noProof="0" dirty="0">
              <a:solidFill>
                <a:schemeClr val="bg1"/>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14" name="Rectángulo 17">
            <a:extLst>
              <a:ext uri="{FF2B5EF4-FFF2-40B4-BE49-F238E27FC236}">
                <a16:creationId xmlns:a16="http://schemas.microsoft.com/office/drawing/2014/main" id="{9E634FDE-32D1-49D8-014F-D136E1C59576}"/>
              </a:ext>
            </a:extLst>
          </p:cNvPr>
          <p:cNvSpPr/>
          <p:nvPr/>
        </p:nvSpPr>
        <p:spPr>
          <a:xfrm>
            <a:off x="708509" y="7828865"/>
            <a:ext cx="22729007"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defTabSz="914400" hangingPunct="1">
              <a:spcBef>
                <a:spcPts val="600"/>
              </a:spcBef>
              <a:defRPr/>
            </a:pPr>
            <a:r>
              <a:rPr lang="es-CL" sz="2200" noProof="0" dirty="0">
                <a:solidFill>
                  <a:srgbClr val="FFFFFF"/>
                </a:solidFill>
                <a:latin typeface="Century Gothic" panose="020B0502020202020204" pitchFamily="34" charset="0"/>
                <a:ea typeface="+mn-ea"/>
                <a:cs typeface="+mn-cs"/>
                <a:sym typeface="Helvetica Neue Medium"/>
              </a:rPr>
              <a:t>Indicadores de Gestión</a:t>
            </a:r>
            <a:endParaRPr lang="es-CL" sz="2200" b="0" noProof="0" dirty="0">
              <a:solidFill>
                <a:srgbClr val="FFFFFF"/>
              </a:solidFill>
              <a:latin typeface="Century Gothic" panose="020B0502020202020204" pitchFamily="34" charset="0"/>
              <a:ea typeface="+mn-ea"/>
              <a:cs typeface="+mn-cs"/>
              <a:sym typeface="Helvetica Neue Medium"/>
            </a:endParaRPr>
          </a:p>
        </p:txBody>
      </p:sp>
      <p:sp>
        <p:nvSpPr>
          <p:cNvPr id="15" name="Rectángulo 17">
            <a:extLst>
              <a:ext uri="{FF2B5EF4-FFF2-40B4-BE49-F238E27FC236}">
                <a16:creationId xmlns:a16="http://schemas.microsoft.com/office/drawing/2014/main" id="{ED502EB9-E1B1-A0DF-261F-6BD9DB41D43A}"/>
              </a:ext>
            </a:extLst>
          </p:cNvPr>
          <p:cNvSpPr/>
          <p:nvPr/>
        </p:nvSpPr>
        <p:spPr>
          <a:xfrm>
            <a:off x="0" y="13128114"/>
            <a:ext cx="24384000" cy="612000"/>
          </a:xfrm>
          <a:prstGeom prst="rect">
            <a:avLst/>
          </a:prstGeom>
          <a:gradFill>
            <a:gsLst>
              <a:gs pos="0">
                <a:srgbClr val="0066CC"/>
              </a:gs>
              <a:gs pos="100000">
                <a:schemeClr val="bg1">
                  <a:lumMod val="50000"/>
                </a:schemeClr>
              </a:gs>
            </a:gsLst>
            <a:lin ang="1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240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16" name="Foliennummernplatzhalter 4">
            <a:extLst>
              <a:ext uri="{FF2B5EF4-FFF2-40B4-BE49-F238E27FC236}">
                <a16:creationId xmlns:a16="http://schemas.microsoft.com/office/drawing/2014/main" id="{5DE939B3-92C7-9DE0-5474-4332719347A4}"/>
              </a:ext>
            </a:extLst>
          </p:cNvPr>
          <p:cNvSpPr txBox="1">
            <a:spLocks/>
          </p:cNvSpPr>
          <p:nvPr/>
        </p:nvSpPr>
        <p:spPr>
          <a:xfrm>
            <a:off x="23719526" y="13280994"/>
            <a:ext cx="611560" cy="332656"/>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595959"/>
                </a:solidFill>
                <a:effectLst/>
                <a:uFillTx/>
                <a:latin typeface="Century Gothic" panose="020B0502020202020204" pitchFamily="34" charset="0"/>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75A4F164-3A46-4CEE-A25C-CA523D5E42F3}" type="slidenum">
              <a:rPr lang="es-CL" b="0" noProof="0" smtClean="0">
                <a:solidFill>
                  <a:schemeClr val="bg1"/>
                </a:solidFill>
              </a:rPr>
              <a:pPr/>
              <a:t>9</a:t>
            </a:fld>
            <a:endParaRPr lang="es-CL" b="0" noProof="0" dirty="0">
              <a:solidFill>
                <a:schemeClr val="bg1"/>
              </a:solidFill>
            </a:endParaRPr>
          </a:p>
        </p:txBody>
      </p:sp>
      <p:sp>
        <p:nvSpPr>
          <p:cNvPr id="37" name="Rectángulo 123">
            <a:extLst>
              <a:ext uri="{FF2B5EF4-FFF2-40B4-BE49-F238E27FC236}">
                <a16:creationId xmlns:a16="http://schemas.microsoft.com/office/drawing/2014/main" id="{AF4ABDCC-682A-26B7-A6F6-29CEBBC14989}"/>
              </a:ext>
            </a:extLst>
          </p:cNvPr>
          <p:cNvSpPr>
            <a:spLocks noChangeArrowheads="1"/>
          </p:cNvSpPr>
          <p:nvPr/>
        </p:nvSpPr>
        <p:spPr bwMode="auto">
          <a:xfrm>
            <a:off x="7109306" y="12676657"/>
            <a:ext cx="7775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spcBef>
                <a:spcPts val="0"/>
              </a:spcBef>
            </a:pPr>
            <a:r>
              <a:rPr lang="es-CL" sz="1500" b="0" noProof="0" dirty="0">
                <a:solidFill>
                  <a:srgbClr val="19234A"/>
                </a:solidFill>
                <a:latin typeface="Century Gothic" panose="020B0502020202020204" pitchFamily="34" charset="0"/>
                <a:cs typeface="Arial Narrow"/>
              </a:rPr>
              <a:t>Fuente: La compañía</a:t>
            </a:r>
          </a:p>
        </p:txBody>
      </p:sp>
      <p:sp>
        <p:nvSpPr>
          <p:cNvPr id="11" name="Rectángulo 17">
            <a:extLst>
              <a:ext uri="{FF2B5EF4-FFF2-40B4-BE49-F238E27FC236}">
                <a16:creationId xmlns:a16="http://schemas.microsoft.com/office/drawing/2014/main" id="{A3921170-4EE8-CE1F-4E06-26638C9298F4}"/>
              </a:ext>
            </a:extLst>
          </p:cNvPr>
          <p:cNvSpPr/>
          <p:nvPr/>
        </p:nvSpPr>
        <p:spPr>
          <a:xfrm>
            <a:off x="12964654" y="3253504"/>
            <a:ext cx="10473841" cy="663713"/>
          </a:xfrm>
          <a:prstGeom prst="rect">
            <a:avLst/>
          </a:prstGeom>
          <a:solidFill>
            <a:srgbClr val="0071CE"/>
          </a:solidFill>
          <a:ln w="12700" cap="flat">
            <a:noFill/>
            <a:miter lim="400000"/>
          </a:ln>
          <a:effectLst>
            <a:outerShdw blurRad="50800" dist="38100" dir="2700000" algn="tl" rotWithShape="0">
              <a:prstClr val="black">
                <a:alpha val="40000"/>
              </a:prstClr>
            </a:outerShdw>
          </a:effectLst>
          <a:sp3d/>
        </p:spPr>
        <p:txBody>
          <a:bodyPr rot="0" spcFirstLastPara="1" vertOverflow="overflow" horzOverflow="overflow" vert="horz" wrap="square" lIns="0" tIns="0" rIns="0" bIns="0" numCol="1" spcCol="38100" rtlCol="0" anchor="ctr">
            <a:noAutofit/>
          </a:bodyPr>
          <a:lstStyle/>
          <a:p>
            <a:pPr defTabSz="914400" hangingPunct="1">
              <a:spcBef>
                <a:spcPts val="600"/>
              </a:spcBef>
              <a:defRPr/>
            </a:pPr>
            <a:r>
              <a:rPr lang="es-CL" sz="2200" dirty="0">
                <a:solidFill>
                  <a:srgbClr val="FFFFFF"/>
                </a:solidFill>
                <a:latin typeface="Century Gothic" panose="020B0502020202020204" pitchFamily="34" charset="0"/>
                <a:ea typeface="+mn-ea"/>
                <a:cs typeface="+mn-cs"/>
                <a:sym typeface="Helvetica Neue Medium"/>
              </a:rPr>
              <a:t>Evolución Tasa Mensual Promedio de Colocaciones por moneda</a:t>
            </a:r>
            <a:r>
              <a:rPr lang="es-CL" sz="2200" b="0" noProof="0" dirty="0">
                <a:solidFill>
                  <a:srgbClr val="FFFFFF"/>
                </a:solidFill>
                <a:latin typeface="Century Gothic" panose="020B0502020202020204" pitchFamily="34" charset="0"/>
                <a:ea typeface="+mn-ea"/>
                <a:cs typeface="+mn-cs"/>
                <a:sym typeface="Helvetica Neue Medium"/>
              </a:rPr>
              <a:t>(%)</a:t>
            </a:r>
          </a:p>
        </p:txBody>
      </p:sp>
      <p:sp>
        <p:nvSpPr>
          <p:cNvPr id="21" name="Rectángulo 123">
            <a:extLst>
              <a:ext uri="{FF2B5EF4-FFF2-40B4-BE49-F238E27FC236}">
                <a16:creationId xmlns:a16="http://schemas.microsoft.com/office/drawing/2014/main" id="{9415B52F-7FC9-84F3-2FE9-4509D24DEB27}"/>
              </a:ext>
            </a:extLst>
          </p:cNvPr>
          <p:cNvSpPr>
            <a:spLocks noChangeArrowheads="1"/>
          </p:cNvSpPr>
          <p:nvPr/>
        </p:nvSpPr>
        <p:spPr bwMode="auto">
          <a:xfrm>
            <a:off x="708656" y="7275840"/>
            <a:ext cx="102092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r>
              <a:rPr lang="es-CL" sz="1500" b="0" noProof="0" dirty="0">
                <a:solidFill>
                  <a:srgbClr val="19234A"/>
                </a:solidFill>
                <a:latin typeface="Century Gothic" panose="020B0502020202020204" pitchFamily="34" charset="0"/>
                <a:cs typeface="Arial Narrow"/>
              </a:rPr>
              <a:t>Fuente: </a:t>
            </a:r>
            <a:r>
              <a:rPr lang="es-CL" sz="1500" b="0" dirty="0">
                <a:solidFill>
                  <a:srgbClr val="19234A"/>
                </a:solidFill>
                <a:latin typeface="Century Gothic" panose="020B0502020202020204" pitchFamily="34" charset="0"/>
                <a:cs typeface="Arial Narrow"/>
              </a:rPr>
              <a:t>La compañía</a:t>
            </a:r>
            <a:endParaRPr lang="es-CL" sz="1500" b="0" noProof="0" dirty="0">
              <a:solidFill>
                <a:srgbClr val="19234A"/>
              </a:solidFill>
              <a:latin typeface="Century Gothic" panose="020B0502020202020204" pitchFamily="34" charset="0"/>
              <a:cs typeface="Arial Narrow"/>
            </a:endParaRPr>
          </a:p>
          <a:p>
            <a:pPr algn="l">
              <a:spcBef>
                <a:spcPts val="0"/>
              </a:spcBef>
            </a:pPr>
            <a:endParaRPr lang="es-CL" sz="1500" b="0" noProof="0" dirty="0">
              <a:solidFill>
                <a:srgbClr val="19234A"/>
              </a:solidFill>
              <a:latin typeface="Century Gothic" panose="020B0502020202020204" pitchFamily="34" charset="0"/>
              <a:cs typeface="Arial Narrow"/>
            </a:endParaRPr>
          </a:p>
        </p:txBody>
      </p:sp>
      <p:pic>
        <p:nvPicPr>
          <p:cNvPr id="36" name="Picture 83" descr="A red and white flag&#10;&#10;AI-generated content may be incorrect.">
            <a:extLst>
              <a:ext uri="{FF2B5EF4-FFF2-40B4-BE49-F238E27FC236}">
                <a16:creationId xmlns:a16="http://schemas.microsoft.com/office/drawing/2014/main" id="{CE2A9717-7A8A-4512-A849-81B4085A8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6406" y="1589115"/>
            <a:ext cx="535537" cy="535537"/>
          </a:xfrm>
          <a:prstGeom prst="rect">
            <a:avLst/>
          </a:prstGeom>
        </p:spPr>
      </p:pic>
      <p:sp>
        <p:nvSpPr>
          <p:cNvPr id="41" name="Rectángulo 123">
            <a:extLst>
              <a:ext uri="{FF2B5EF4-FFF2-40B4-BE49-F238E27FC236}">
                <a16:creationId xmlns:a16="http://schemas.microsoft.com/office/drawing/2014/main" id="{1024E8D2-EEEB-4465-A280-EAAC47BD391F}"/>
              </a:ext>
            </a:extLst>
          </p:cNvPr>
          <p:cNvSpPr>
            <a:spLocks noChangeArrowheads="1"/>
          </p:cNvSpPr>
          <p:nvPr/>
        </p:nvSpPr>
        <p:spPr bwMode="auto">
          <a:xfrm>
            <a:off x="13034006" y="7256790"/>
            <a:ext cx="102092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a:r>
              <a:rPr lang="es-CL" sz="1500" b="0" noProof="0" dirty="0">
                <a:solidFill>
                  <a:srgbClr val="19234A"/>
                </a:solidFill>
                <a:latin typeface="Century Gothic" panose="020B0502020202020204" pitchFamily="34" charset="0"/>
                <a:cs typeface="Arial Narrow"/>
              </a:rPr>
              <a:t>Fuente: </a:t>
            </a:r>
            <a:r>
              <a:rPr lang="es-CL" sz="1500" b="0" dirty="0">
                <a:solidFill>
                  <a:srgbClr val="19234A"/>
                </a:solidFill>
                <a:latin typeface="Century Gothic" panose="020B0502020202020204" pitchFamily="34" charset="0"/>
                <a:cs typeface="Arial Narrow"/>
              </a:rPr>
              <a:t>La compañía</a:t>
            </a:r>
            <a:endParaRPr lang="es-CL" sz="1500" b="0" noProof="0" dirty="0">
              <a:solidFill>
                <a:srgbClr val="19234A"/>
              </a:solidFill>
              <a:latin typeface="Century Gothic" panose="020B0502020202020204" pitchFamily="34" charset="0"/>
              <a:cs typeface="Arial Narrow"/>
            </a:endParaRPr>
          </a:p>
          <a:p>
            <a:pPr algn="l">
              <a:spcBef>
                <a:spcPts val="0"/>
              </a:spcBef>
            </a:pPr>
            <a:endParaRPr lang="es-CL" sz="1500" b="0" noProof="0" dirty="0">
              <a:solidFill>
                <a:srgbClr val="19234A"/>
              </a:solidFill>
              <a:latin typeface="Century Gothic" panose="020B0502020202020204" pitchFamily="34" charset="0"/>
              <a:cs typeface="Arial Narrow"/>
            </a:endParaRPr>
          </a:p>
        </p:txBody>
      </p:sp>
      <p:graphicFrame>
        <p:nvGraphicFramePr>
          <p:cNvPr id="28" name="Gráfico 27">
            <a:extLst>
              <a:ext uri="{FF2B5EF4-FFF2-40B4-BE49-F238E27FC236}">
                <a16:creationId xmlns:a16="http://schemas.microsoft.com/office/drawing/2014/main" id="{E74639ED-97D3-41E7-9D7B-76B0C2761066}"/>
              </a:ext>
            </a:extLst>
          </p:cNvPr>
          <p:cNvGraphicFramePr>
            <a:graphicFrameLocks/>
          </p:cNvGraphicFramePr>
          <p:nvPr>
            <p:extLst>
              <p:ext uri="{D42A27DB-BD31-4B8C-83A1-F6EECF244321}">
                <p14:modId xmlns:p14="http://schemas.microsoft.com/office/powerpoint/2010/main" val="394507792"/>
              </p:ext>
            </p:extLst>
          </p:nvPr>
        </p:nvGraphicFramePr>
        <p:xfrm>
          <a:off x="754760" y="4037742"/>
          <a:ext cx="10346056" cy="31677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Gráfico 34">
            <a:extLst>
              <a:ext uri="{FF2B5EF4-FFF2-40B4-BE49-F238E27FC236}">
                <a16:creationId xmlns:a16="http://schemas.microsoft.com/office/drawing/2014/main" id="{0044324A-1875-4A3F-9973-F3E243F57504}"/>
              </a:ext>
            </a:extLst>
          </p:cNvPr>
          <p:cNvGraphicFramePr>
            <a:graphicFrameLocks/>
          </p:cNvGraphicFramePr>
          <p:nvPr>
            <p:extLst>
              <p:ext uri="{D42A27DB-BD31-4B8C-83A1-F6EECF244321}">
                <p14:modId xmlns:p14="http://schemas.microsoft.com/office/powerpoint/2010/main" val="2462563752"/>
              </p:ext>
            </p:extLst>
          </p:nvPr>
        </p:nvGraphicFramePr>
        <p:xfrm>
          <a:off x="12725400" y="4000499"/>
          <a:ext cx="10896600" cy="3209973"/>
        </p:xfrm>
        <a:graphic>
          <a:graphicData uri="http://schemas.openxmlformats.org/drawingml/2006/chart">
            <c:chart xmlns:c="http://schemas.openxmlformats.org/drawingml/2006/chart" xmlns:r="http://schemas.openxmlformats.org/officeDocument/2006/relationships" r:id="rId5"/>
          </a:graphicData>
        </a:graphic>
      </p:graphicFrame>
      <p:pic>
        <p:nvPicPr>
          <p:cNvPr id="2" name="Imagen 1">
            <a:extLst>
              <a:ext uri="{FF2B5EF4-FFF2-40B4-BE49-F238E27FC236}">
                <a16:creationId xmlns:a16="http://schemas.microsoft.com/office/drawing/2014/main" id="{BE01C29F-43ED-4525-9727-C8C740C4EB2A}"/>
              </a:ext>
            </a:extLst>
          </p:cNvPr>
          <p:cNvPicPr>
            <a:picLocks noChangeAspect="1"/>
          </p:cNvPicPr>
          <p:nvPr/>
        </p:nvPicPr>
        <p:blipFill>
          <a:blip r:embed="rId6"/>
          <a:stretch>
            <a:fillRect/>
          </a:stretch>
        </p:blipFill>
        <p:spPr>
          <a:xfrm>
            <a:off x="7408393" y="8698183"/>
            <a:ext cx="9099982" cy="3798617"/>
          </a:xfrm>
          <a:prstGeom prst="rect">
            <a:avLst/>
          </a:prstGeom>
        </p:spPr>
      </p:pic>
      <p:sp>
        <p:nvSpPr>
          <p:cNvPr id="38" name="Rectangle 2">
            <a:extLst>
              <a:ext uri="{FF2B5EF4-FFF2-40B4-BE49-F238E27FC236}">
                <a16:creationId xmlns:a16="http://schemas.microsoft.com/office/drawing/2014/main" id="{704F0561-3E82-47EE-9F69-366E10EDD855}"/>
              </a:ext>
            </a:extLst>
          </p:cNvPr>
          <p:cNvSpPr/>
          <p:nvPr/>
        </p:nvSpPr>
        <p:spPr>
          <a:xfrm>
            <a:off x="2307956" y="425481"/>
            <a:ext cx="3756239" cy="549519"/>
          </a:xfrm>
          <a:prstGeom prst="chevron">
            <a:avLst/>
          </a:prstGeom>
          <a:solidFill>
            <a:srgbClr val="F3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Cartera Diversificada</a:t>
            </a:r>
          </a:p>
        </p:txBody>
      </p:sp>
      <p:sp>
        <p:nvSpPr>
          <p:cNvPr id="39" name="Rectangle 2">
            <a:extLst>
              <a:ext uri="{FF2B5EF4-FFF2-40B4-BE49-F238E27FC236}">
                <a16:creationId xmlns:a16="http://schemas.microsoft.com/office/drawing/2014/main" id="{D41BC818-FDAF-4461-A771-766FB24C2F87}"/>
              </a:ext>
            </a:extLst>
          </p:cNvPr>
          <p:cNvSpPr/>
          <p:nvPr/>
        </p:nvSpPr>
        <p:spPr>
          <a:xfrm>
            <a:off x="617877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2000" b="0" noProof="0" dirty="0">
                <a:solidFill>
                  <a:srgbClr val="FFFFFF"/>
                </a:solidFill>
                <a:latin typeface="Century Gothic" panose="020B0502020202020204" pitchFamily="34" charset="0"/>
                <a:ea typeface="+mn-ea"/>
                <a:cs typeface="+mn-cs"/>
                <a:sym typeface="Helvetica Neue Medium"/>
              </a:rPr>
              <a:t>Manejo de Riesgos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40" name="Rectangle 2">
            <a:extLst>
              <a:ext uri="{FF2B5EF4-FFF2-40B4-BE49-F238E27FC236}">
                <a16:creationId xmlns:a16="http://schemas.microsoft.com/office/drawing/2014/main" id="{68537638-468C-4156-9CC7-0517171C88E4}"/>
              </a:ext>
            </a:extLst>
          </p:cNvPr>
          <p:cNvSpPr/>
          <p:nvPr/>
        </p:nvSpPr>
        <p:spPr>
          <a:xfrm>
            <a:off x="1004959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rPr>
              <a:t>Deuda Diversificada</a:t>
            </a:r>
          </a:p>
        </p:txBody>
      </p:sp>
      <p:sp>
        <p:nvSpPr>
          <p:cNvPr id="42" name="Rectangle 2">
            <a:extLst>
              <a:ext uri="{FF2B5EF4-FFF2-40B4-BE49-F238E27FC236}">
                <a16:creationId xmlns:a16="http://schemas.microsoft.com/office/drawing/2014/main" id="{F10F9D00-6A33-4FD4-8083-D8BFC72ACE92}"/>
              </a:ext>
            </a:extLst>
          </p:cNvPr>
          <p:cNvSpPr/>
          <p:nvPr/>
        </p:nvSpPr>
        <p:spPr>
          <a:xfrm>
            <a:off x="13920416" y="425481"/>
            <a:ext cx="3756239" cy="549519"/>
          </a:xfrm>
          <a:prstGeom prst="chevron">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es-CL" sz="2000" b="0" noProof="0" dirty="0">
                <a:solidFill>
                  <a:srgbClr val="FFFFFF"/>
                </a:solidFill>
                <a:latin typeface="Century Gothic" panose="020B0502020202020204" pitchFamily="34" charset="0"/>
                <a:ea typeface="+mn-ea"/>
                <a:cs typeface="+mn-cs"/>
                <a:sym typeface="Helvetica Neue Medium"/>
              </a:rPr>
              <a:t>Ratios Sanos</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
        <p:nvSpPr>
          <p:cNvPr id="43" name="Rectangle 2">
            <a:extLst>
              <a:ext uri="{FF2B5EF4-FFF2-40B4-BE49-F238E27FC236}">
                <a16:creationId xmlns:a16="http://schemas.microsoft.com/office/drawing/2014/main" id="{F2782365-366A-47AB-8B15-3519AD4F09DB}"/>
              </a:ext>
            </a:extLst>
          </p:cNvPr>
          <p:cNvSpPr/>
          <p:nvPr/>
        </p:nvSpPr>
        <p:spPr>
          <a:xfrm>
            <a:off x="17791236" y="425481"/>
            <a:ext cx="3756239" cy="549519"/>
          </a:xfrm>
          <a:prstGeom prst="chevron">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Medium"/>
              </a:rPr>
              <a:t>Plan Quinquenal</a:t>
            </a:r>
            <a:endParaRPr kumimoji="0" lang="es-CL" sz="2000" b="0" i="0" u="none" strike="noStrike" cap="none" spc="0" normalizeH="0" baseline="0" noProof="0" dirty="0">
              <a:ln>
                <a:noFill/>
              </a:ln>
              <a:solidFill>
                <a:srgbClr val="FFFFFF"/>
              </a:solidFill>
              <a:effectLst/>
              <a:uFillTx/>
              <a:latin typeface="Century Gothic" panose="020B0502020202020204" pitchFamily="34" charset="0"/>
              <a:ea typeface="+mn-ea"/>
              <a:cs typeface="+mn-cs"/>
              <a:sym typeface="Helvetica Neue Medium"/>
            </a:endParaRPr>
          </a:p>
        </p:txBody>
      </p:sp>
    </p:spTree>
    <p:extLst>
      <p:ext uri="{BB962C8B-B14F-4D97-AF65-F5344CB8AC3E}">
        <p14:creationId xmlns:p14="http://schemas.microsoft.com/office/powerpoint/2010/main" val="189156693"/>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6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3.37583790000000005804E+00&quot;&gt;&lt;m_msothmcolidx val=&quot;0&quot;/&gt;&lt;m_rgb r=&quot;F2&quot; g=&quot;F2&quot; b=&quot;F2&quot;/&gt;&lt;/elem&gt;&lt;elem m_fUsage=&quot;1.72900000000000009237E+00&quot;&gt;&lt;m_msothmcolidx val=&quot;0&quot;/&gt;&lt;m_rgb r=&quot;03&quot; g=&quot;45&quot; b=&quot;F5&quot;/&gt;&lt;/elem&gt;&lt;elem m_fUsage=&quot;5.90490000000000181402E-01&quot;&gt;&lt;m_msothmcolidx val=&quot;0&quot;/&gt;&lt;m_rgb r=&quot;E6&quot; g=&quot;E6&quot; b=&quot;E6&quot;/&gt;&lt;/elem&gt;&lt;/m_vecMRU&gt;&lt;/m_mruColor&gt;&lt;m_eweekdayFirstOfWeek val=&quot;1&quot;/&gt;&lt;m_eweekdayFirstOfWorkweek val=&quot;2&quot;/&gt;&lt;m_eweekdayFirstOfWeekend val=&quot;7&quot;/&gt;&lt;/CPresentation&gt;&lt;/root&gt;"/>
  <p:tag name="DH_FLYSHEET_STYLE" val="1"/>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ágina Maestra 0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no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sdad">
    <a:dk1>
      <a:srgbClr val="201A3D"/>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sdad">
    <a:dk1>
      <a:srgbClr val="201A3D"/>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sdad">
    <a:dk1>
      <a:srgbClr val="201A3D"/>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sdad">
    <a:dk1>
      <a:srgbClr val="201A3D"/>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sdad">
    <a:dk1>
      <a:srgbClr val="201A3D"/>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sdad">
    <a:dk1>
      <a:srgbClr val="201A3D"/>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sdad">
    <a:dk1>
      <a:srgbClr val="201A3D"/>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3F05A1DDDA11842944F90790C4A0576" ma:contentTypeVersion="13" ma:contentTypeDescription="Crear nuevo documento." ma:contentTypeScope="" ma:versionID="aa5c123bb989bc8e3ee2ab6361f98964">
  <xsd:schema xmlns:xsd="http://www.w3.org/2001/XMLSchema" xmlns:xs="http://www.w3.org/2001/XMLSchema" xmlns:p="http://schemas.microsoft.com/office/2006/metadata/properties" xmlns:ns3="617b5888-16ce-44a9-b93f-30d094dd4f84" xmlns:ns4="c4f8cfa7-efe4-4398-9d49-b89cfbdf691c" targetNamespace="http://schemas.microsoft.com/office/2006/metadata/properties" ma:root="true" ma:fieldsID="4a019f4e56272cf9eef6e0a71e452686" ns3:_="" ns4:_="">
    <xsd:import namespace="617b5888-16ce-44a9-b93f-30d094dd4f84"/>
    <xsd:import namespace="c4f8cfa7-efe4-4398-9d49-b89cfbdf691c"/>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5888-16ce-44a9-b93f-30d094dd4f8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f8cfa7-efe4-4398-9d49-b89cfbdf691c"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17b5888-16ce-44a9-b93f-30d094dd4f84" xsi:nil="true"/>
  </documentManagement>
</p:properties>
</file>

<file path=customXml/itemProps1.xml><?xml version="1.0" encoding="utf-8"?>
<ds:datastoreItem xmlns:ds="http://schemas.openxmlformats.org/officeDocument/2006/customXml" ds:itemID="{862B30EE-2F64-4A27-A7A9-22875B7B0367}">
  <ds:schemaRefs>
    <ds:schemaRef ds:uri="http://schemas.microsoft.com/sharepoint/v3/contenttype/forms"/>
  </ds:schemaRefs>
</ds:datastoreItem>
</file>

<file path=customXml/itemProps2.xml><?xml version="1.0" encoding="utf-8"?>
<ds:datastoreItem xmlns:ds="http://schemas.openxmlformats.org/officeDocument/2006/customXml" ds:itemID="{27FE008A-8E12-45B7-83E0-EC3F5E556F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5888-16ce-44a9-b93f-30d094dd4f84"/>
    <ds:schemaRef ds:uri="c4f8cfa7-efe4-4398-9d49-b89cfbdf69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9495F4-A453-4FD9-B427-73E5EE69B6AE}">
  <ds:schemaRefs>
    <ds:schemaRef ds:uri="http://www.w3.org/XML/1998/namespace"/>
    <ds:schemaRef ds:uri="c4f8cfa7-efe4-4398-9d49-b89cfbdf691c"/>
    <ds:schemaRef ds:uri="http://schemas.openxmlformats.org/package/2006/metadata/core-properties"/>
    <ds:schemaRef ds:uri="http://purl.org/dc/terms/"/>
    <ds:schemaRef ds:uri="http://purl.org/dc/elements/1.1/"/>
    <ds:schemaRef ds:uri="617b5888-16ce-44a9-b93f-30d094dd4f84"/>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c5715783-c804-4778-b460-6082ded2f5de}" enabled="1" method="Privileged" siteId="{65bb3aad-376d-42f5-83f9-9beaea39fdc4}" removed="0"/>
</clbl:labelList>
</file>

<file path=docProps/app.xml><?xml version="1.0" encoding="utf-8"?>
<Properties xmlns="http://schemas.openxmlformats.org/officeDocument/2006/extended-properties" xmlns:vt="http://schemas.openxmlformats.org/officeDocument/2006/docPropsVTypes">
  <Template/>
  <TotalTime>6977</TotalTime>
  <Words>2645</Words>
  <Application>Microsoft Office PowerPoint</Application>
  <PresentationFormat>Personalizado</PresentationFormat>
  <Paragraphs>1012</Paragraphs>
  <Slides>23</Slides>
  <Notes>23</Notes>
  <HiddenSlides>0</HiddenSlides>
  <MMClips>0</MMClips>
  <ScaleCrop>false</ScaleCrop>
  <HeadingPairs>
    <vt:vector size="8" baseType="variant">
      <vt:variant>
        <vt:lpstr>Fuentes usadas</vt:lpstr>
      </vt:variant>
      <vt:variant>
        <vt:i4>15</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40" baseType="lpstr">
      <vt:lpstr>Alliance No.1 Light</vt:lpstr>
      <vt:lpstr>Arial</vt:lpstr>
      <vt:lpstr>Arial Narrow</vt:lpstr>
      <vt:lpstr>Calibri</vt:lpstr>
      <vt:lpstr>Century Gothic</vt:lpstr>
      <vt:lpstr>GT America</vt:lpstr>
      <vt:lpstr>GT Sectra Display Trial Medium</vt:lpstr>
      <vt:lpstr>GTSectraDisplay-Medium</vt:lpstr>
      <vt:lpstr>Helvetica Neue</vt:lpstr>
      <vt:lpstr>Helvetica Neue Light</vt:lpstr>
      <vt:lpstr>Helvetica Neue Medium</vt:lpstr>
      <vt:lpstr>Lucida Sans Unicode</vt:lpstr>
      <vt:lpstr>Poppins</vt:lpstr>
      <vt:lpstr>Verdana</vt:lpstr>
      <vt:lpstr>Wingdings</vt:lpstr>
      <vt:lpstr>Página Maestra 01</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Eurocapital</dc:title>
  <dc:creator>Maria Paula Romero;Alvaro Magallanes</dc:creator>
  <cp:lastModifiedBy>Abdon Cardenas Perez</cp:lastModifiedBy>
  <cp:revision>214</cp:revision>
  <cp:lastPrinted>2024-03-14T22:48:03Z</cp:lastPrinted>
  <dcterms:modified xsi:type="dcterms:W3CDTF">2026-04-24T14:10:58Z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3c41c091-3cbc-4dba-8b59-ce62f19500db_Enabled">
    <vt:lpwstr>true</vt:lpwstr>
  </property>
  <property fmtid="{D5CDD505-2E9C-101B-9397-08002B2CF9AE}" pid="4" name="MSIP_Label_3c41c091-3cbc-4dba-8b59-ce62f19500db_SetDate">
    <vt:lpwstr>2023-03-23T23:12:19Z</vt:lpwstr>
  </property>
  <property fmtid="{D5CDD505-2E9C-101B-9397-08002B2CF9AE}" pid="5" name="MSIP_Label_3c41c091-3cbc-4dba-8b59-ce62f19500db_Method">
    <vt:lpwstr>Privileged</vt:lpwstr>
  </property>
  <property fmtid="{D5CDD505-2E9C-101B-9397-08002B2CF9AE}" pid="6" name="MSIP_Label_3c41c091-3cbc-4dba-8b59-ce62f19500db_Name">
    <vt:lpwstr>Confidential_0_1</vt:lpwstr>
  </property>
  <property fmtid="{D5CDD505-2E9C-101B-9397-08002B2CF9AE}" pid="7" name="MSIP_Label_3c41c091-3cbc-4dba-8b59-ce62f19500db_SiteId">
    <vt:lpwstr>35595a02-4d6d-44ac-99e1-f9ab4cd872db</vt:lpwstr>
  </property>
  <property fmtid="{D5CDD505-2E9C-101B-9397-08002B2CF9AE}" pid="8" name="MSIP_Label_3c41c091-3cbc-4dba-8b59-ce62f19500db_ActionId">
    <vt:lpwstr>3e21742a-b80c-427c-a83d-eb5a675c9c91</vt:lpwstr>
  </property>
  <property fmtid="{D5CDD505-2E9C-101B-9397-08002B2CF9AE}" pid="9" name="MSIP_Label_3c41c091-3cbc-4dba-8b59-ce62f19500db_ContentBits">
    <vt:lpwstr>1</vt:lpwstr>
  </property>
  <property fmtid="{D5CDD505-2E9C-101B-9397-08002B2CF9AE}" pid="10" name="TitusGUID">
    <vt:lpwstr>6d1c6f43-786c-48c3-b930-df49efd013dd</vt:lpwstr>
  </property>
  <property fmtid="{D5CDD505-2E9C-101B-9397-08002B2CF9AE}" pid="11" name="Classification">
    <vt:lpwstr>Unclassified</vt:lpwstr>
  </property>
  <property fmtid="{D5CDD505-2E9C-101B-9397-08002B2CF9AE}" pid="12" name="MSIP_Label_38dfde47-f100-441b-b584-049a7fefba8a_Enabled">
    <vt:lpwstr>true</vt:lpwstr>
  </property>
  <property fmtid="{D5CDD505-2E9C-101B-9397-08002B2CF9AE}" pid="13" name="MSIP_Label_38dfde47-f100-441b-b584-049a7fefba8a_SetDate">
    <vt:lpwstr>2024-03-20T22:54:00Z</vt:lpwstr>
  </property>
  <property fmtid="{D5CDD505-2E9C-101B-9397-08002B2CF9AE}" pid="14" name="MSIP_Label_38dfde47-f100-441b-b584-049a7fefba8a_Method">
    <vt:lpwstr>Standard</vt:lpwstr>
  </property>
  <property fmtid="{D5CDD505-2E9C-101B-9397-08002B2CF9AE}" pid="15" name="MSIP_Label_38dfde47-f100-441b-b584-049a7fefba8a_Name">
    <vt:lpwstr>38dfde47-f100-441b-b584-049a7fefba8a</vt:lpwstr>
  </property>
  <property fmtid="{D5CDD505-2E9C-101B-9397-08002B2CF9AE}" pid="16" name="MSIP_Label_38dfde47-f100-441b-b584-049a7fefba8a_SiteId">
    <vt:lpwstr>16e7cf3f-6af4-4e76-941e-aecafb9704e9</vt:lpwstr>
  </property>
  <property fmtid="{D5CDD505-2E9C-101B-9397-08002B2CF9AE}" pid="17" name="MSIP_Label_38dfde47-f100-441b-b584-049a7fefba8a_ActionId">
    <vt:lpwstr>d6e9b9f2-9c43-43b1-b27d-77c9b57485ba</vt:lpwstr>
  </property>
  <property fmtid="{D5CDD505-2E9C-101B-9397-08002B2CF9AE}" pid="18" name="MSIP_Label_38dfde47-f100-441b-b584-049a7fefba8a_ContentBits">
    <vt:lpwstr>2</vt:lpwstr>
  </property>
  <property fmtid="{D5CDD505-2E9C-101B-9397-08002B2CF9AE}" pid="19" name="ClassificationContentMarkingFooterLocations">
    <vt:lpwstr>Página Maestra 01:10\Default Theme:10\1_Default Theme:10\2_Default Theme:10\3_Default Theme:10\4_Default Theme:5\Office Theme:15\5_Página Maestra 01:10\7_Página Maestra 01:10\8_Página Maestra 01:10\9_Página Maestra 01:10</vt:lpwstr>
  </property>
  <property fmtid="{D5CDD505-2E9C-101B-9397-08002B2CF9AE}" pid="20" name="ClassificationContentMarkingFooterText">
    <vt:lpwstr>Internal Use Only</vt:lpwstr>
  </property>
  <property fmtid="{D5CDD505-2E9C-101B-9397-08002B2CF9AE}" pid="21" name="ContentTypeId">
    <vt:lpwstr>0x010100F3F05A1DDDA11842944F90790C4A0576</vt:lpwstr>
  </property>
  <property fmtid="{D5CDD505-2E9C-101B-9397-08002B2CF9AE}" pid="22" name="ClassificationContentMarkingHeaderLocations">
    <vt:lpwstr>Página Maestra 01:3\Default Theme:3\1_Default Theme:3\2_Default Theme:3\3_Default Theme:3\4_Default Theme:3</vt:lpwstr>
  </property>
  <property fmtid="{D5CDD505-2E9C-101B-9397-08002B2CF9AE}" pid="23" name="ClassificationContentMarkingHeaderText">
    <vt:lpwstr>USO INTERNO</vt:lpwstr>
  </property>
</Properties>
</file>